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45" r:id="rId1"/>
  </p:sldMasterIdLst>
  <p:notesMasterIdLst>
    <p:notesMasterId r:id="rId25"/>
  </p:notesMasterIdLst>
  <p:handoutMasterIdLst>
    <p:handoutMasterId r:id="rId26"/>
  </p:handoutMasterIdLst>
  <p:sldIdLst>
    <p:sldId id="694" r:id="rId2"/>
    <p:sldId id="258" r:id="rId3"/>
    <p:sldId id="681" r:id="rId4"/>
    <p:sldId id="259" r:id="rId5"/>
    <p:sldId id="385" r:id="rId6"/>
    <p:sldId id="705" r:id="rId7"/>
    <p:sldId id="708" r:id="rId8"/>
    <p:sldId id="718" r:id="rId9"/>
    <p:sldId id="702" r:id="rId10"/>
    <p:sldId id="699" r:id="rId11"/>
    <p:sldId id="722" r:id="rId12"/>
    <p:sldId id="703" r:id="rId13"/>
    <p:sldId id="386" r:id="rId14"/>
    <p:sldId id="695" r:id="rId15"/>
    <p:sldId id="712" r:id="rId16"/>
    <p:sldId id="717" r:id="rId17"/>
    <p:sldId id="698" r:id="rId18"/>
    <p:sldId id="325" r:id="rId19"/>
    <p:sldId id="338" r:id="rId20"/>
    <p:sldId id="339" r:id="rId21"/>
    <p:sldId id="680" r:id="rId22"/>
    <p:sldId id="342" r:id="rId23"/>
    <p:sldId id="324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CBCBC"/>
    <a:srgbClr val="B2B2B2"/>
    <a:srgbClr val="FFFF00"/>
    <a:srgbClr val="FF9900"/>
    <a:srgbClr val="FFCB25"/>
    <a:srgbClr val="33CC33"/>
    <a:srgbClr val="00FF00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5" autoAdjust="0"/>
    <p:restoredTop sz="82081" autoAdjust="0"/>
  </p:normalViewPr>
  <p:slideViewPr>
    <p:cSldViewPr snapToGrid="0">
      <p:cViewPr varScale="1">
        <p:scale>
          <a:sx n="59" d="100"/>
          <a:sy n="59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3AB66-B687-4735-A54B-968EC06558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97179F-E5C4-4F42-BF68-53149B5041C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Submit One (1) page Information Sheet: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dirty="0"/>
            <a:t>Project title/number; RFx number; firm name (legal name), address, phone number, vendor number; project contact person name, title, email address and signature.  </a:t>
          </a:r>
          <a:r>
            <a:rPr lang="en-US" sz="1800" b="1" i="1" dirty="0"/>
            <a:t>Do not include any additional information</a:t>
          </a:r>
          <a:r>
            <a:rPr lang="en-US" sz="1800" dirty="0"/>
            <a:t>.</a:t>
          </a:r>
        </a:p>
      </dgm:t>
    </dgm:pt>
    <dgm:pt modelId="{68B9C995-16D2-40CF-9EBE-BB157033F749}" type="parTrans" cxnId="{C8F3E23B-EE42-4054-9B8A-B3F7062BD7FF}">
      <dgm:prSet/>
      <dgm:spPr/>
      <dgm:t>
        <a:bodyPr/>
        <a:lstStyle/>
        <a:p>
          <a:endParaRPr lang="en-US"/>
        </a:p>
      </dgm:t>
    </dgm:pt>
    <dgm:pt modelId="{017B4ABE-A12A-4E2C-8EE3-08F03C18F269}" type="sibTrans" cxnId="{C8F3E23B-EE42-4054-9B8A-B3F7062BD7FF}">
      <dgm:prSet/>
      <dgm:spPr/>
      <dgm:t>
        <a:bodyPr/>
        <a:lstStyle/>
        <a:p>
          <a:endParaRPr lang="en-US"/>
        </a:p>
      </dgm:t>
    </dgm:pt>
    <dgm:pt modelId="{D413BE2B-7155-40C5-B576-40A6C8694BE2}">
      <dgm:prSet custT="1"/>
      <dgm:spPr/>
      <dgm:t>
        <a:bodyPr/>
        <a:lstStyle/>
        <a:p>
          <a:r>
            <a:rPr lang="en-US" sz="1800" dirty="0"/>
            <a:t>Paper Size 8½” x 11”; Font size no less than 10 pt.</a:t>
          </a:r>
        </a:p>
      </dgm:t>
    </dgm:pt>
    <dgm:pt modelId="{B5D24523-3BBC-4492-9060-2E111BB8EFF2}" type="parTrans" cxnId="{EAC5DEB9-E873-4E71-B851-A9645F0B76CC}">
      <dgm:prSet/>
      <dgm:spPr/>
      <dgm:t>
        <a:bodyPr/>
        <a:lstStyle/>
        <a:p>
          <a:endParaRPr lang="en-US"/>
        </a:p>
      </dgm:t>
    </dgm:pt>
    <dgm:pt modelId="{82C2EA1A-73B6-4BFB-8D07-C16295C4C1BD}" type="sibTrans" cxnId="{EAC5DEB9-E873-4E71-B851-A9645F0B76CC}">
      <dgm:prSet/>
      <dgm:spPr/>
      <dgm:t>
        <a:bodyPr/>
        <a:lstStyle/>
        <a:p>
          <a:endParaRPr lang="en-US"/>
        </a:p>
      </dgm:t>
    </dgm:pt>
    <dgm:pt modelId="{5CE0C85D-6295-456E-AE4F-D8096D516A9D}">
      <dgm:prSet custT="1"/>
      <dgm:spPr/>
      <dgm:t>
        <a:bodyPr/>
        <a:lstStyle/>
        <a:p>
          <a:r>
            <a:rPr lang="en-US" sz="1800" dirty="0"/>
            <a:t>Each page containing resumes, evaluation criteria, and additional content will be counted toward the maximum page limit </a:t>
          </a:r>
        </a:p>
      </dgm:t>
    </dgm:pt>
    <dgm:pt modelId="{499B3DD7-74B8-4B5B-9E40-4934AEE5BB12}" type="parTrans" cxnId="{2842BA79-B4E7-43F3-90F5-9359AD93F927}">
      <dgm:prSet/>
      <dgm:spPr/>
      <dgm:t>
        <a:bodyPr/>
        <a:lstStyle/>
        <a:p>
          <a:endParaRPr lang="en-US"/>
        </a:p>
      </dgm:t>
    </dgm:pt>
    <dgm:pt modelId="{214709D4-8813-439B-B487-5F8AB697E214}" type="sibTrans" cxnId="{2842BA79-B4E7-43F3-90F5-9359AD93F927}">
      <dgm:prSet/>
      <dgm:spPr/>
      <dgm:t>
        <a:bodyPr/>
        <a:lstStyle/>
        <a:p>
          <a:endParaRPr lang="en-US"/>
        </a:p>
      </dgm:t>
    </dgm:pt>
    <dgm:pt modelId="{DFD9DBB3-7874-42F1-8D29-0B7CDFAE7260}">
      <dgm:prSet custT="1"/>
      <dgm:spPr/>
      <dgm:t>
        <a:bodyPr/>
        <a:lstStyle/>
        <a:p>
          <a:r>
            <a:rPr lang="en-US" sz="1800" dirty="0"/>
            <a:t>Pages that have project photos, charts and/or graphs will be counted toward the maximum page limit noted above</a:t>
          </a:r>
        </a:p>
      </dgm:t>
    </dgm:pt>
    <dgm:pt modelId="{FA9DA9A9-A23C-463E-A8AA-81B8A219794B}" type="parTrans" cxnId="{267753A6-9979-43F4-8C35-4E891FF56BF6}">
      <dgm:prSet/>
      <dgm:spPr/>
      <dgm:t>
        <a:bodyPr/>
        <a:lstStyle/>
        <a:p>
          <a:endParaRPr lang="en-US"/>
        </a:p>
      </dgm:t>
    </dgm:pt>
    <dgm:pt modelId="{2D393D8E-7DAB-4883-B3B3-B10D48FD9429}" type="sibTrans" cxnId="{267753A6-9979-43F4-8C35-4E891FF56BF6}">
      <dgm:prSet/>
      <dgm:spPr/>
      <dgm:t>
        <a:bodyPr/>
        <a:lstStyle/>
        <a:p>
          <a:endParaRPr lang="en-US"/>
        </a:p>
      </dgm:t>
    </dgm:pt>
    <dgm:pt modelId="{FCD8E695-4F56-42B9-B67A-1D72B65CEDCD}">
      <dgm:prSet custT="1"/>
      <dgm:spPr>
        <a:solidFill>
          <a:schemeClr val="accent2">
            <a:hueOff val="-2558941"/>
            <a:satOff val="-28848"/>
            <a:lumOff val="3533"/>
          </a:schemeClr>
        </a:solidFill>
      </dgm:spPr>
      <dgm:t>
        <a:bodyPr/>
        <a:lstStyle/>
        <a:p>
          <a:r>
            <a:rPr lang="en-US" sz="1800" b="1" dirty="0"/>
            <a:t>CMAR SERVICES – </a:t>
          </a:r>
          <a:r>
            <a:rPr lang="en-US" sz="1800" b="1" u="sng" dirty="0"/>
            <a:t>BONDING STATEMENT</a:t>
          </a:r>
          <a:r>
            <a:rPr lang="en-US" sz="1800" dirty="0"/>
            <a:t>: Separate PDF attachment.  WILL NOT count towards maximum number of pages</a:t>
          </a:r>
        </a:p>
      </dgm:t>
    </dgm:pt>
    <dgm:pt modelId="{8F6DBF1A-DDCE-45D5-A2C9-E89A55640406}" type="parTrans" cxnId="{3A83A4B7-E252-412F-95D7-2C26ED7449EA}">
      <dgm:prSet/>
      <dgm:spPr/>
      <dgm:t>
        <a:bodyPr/>
        <a:lstStyle/>
        <a:p>
          <a:endParaRPr lang="en-US"/>
        </a:p>
      </dgm:t>
    </dgm:pt>
    <dgm:pt modelId="{378DE578-D0DF-4461-A589-1FF8507476F5}" type="sibTrans" cxnId="{3A83A4B7-E252-412F-95D7-2C26ED7449EA}">
      <dgm:prSet/>
      <dgm:spPr/>
      <dgm:t>
        <a:bodyPr/>
        <a:lstStyle/>
        <a:p>
          <a:endParaRPr lang="en-US"/>
        </a:p>
      </dgm:t>
    </dgm:pt>
    <dgm:pt modelId="{6C580F46-E446-4278-8F9F-0DA7B1152628}" type="pres">
      <dgm:prSet presAssocID="{45D3AB66-B687-4735-A54B-968EC0655861}" presName="linear" presStyleCnt="0">
        <dgm:presLayoutVars>
          <dgm:animLvl val="lvl"/>
          <dgm:resizeHandles val="exact"/>
        </dgm:presLayoutVars>
      </dgm:prSet>
      <dgm:spPr/>
    </dgm:pt>
    <dgm:pt modelId="{F69B230A-D776-4A95-B100-3A08D4A925DB}" type="pres">
      <dgm:prSet presAssocID="{7197179F-E5C4-4F42-BF68-53149B5041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BB22E9-0F55-4304-8402-BF5C3833ED20}" type="pres">
      <dgm:prSet presAssocID="{017B4ABE-A12A-4E2C-8EE3-08F03C18F269}" presName="spacer" presStyleCnt="0"/>
      <dgm:spPr/>
    </dgm:pt>
    <dgm:pt modelId="{9C69D438-D3D6-4596-A729-5CCAD265B453}" type="pres">
      <dgm:prSet presAssocID="{D413BE2B-7155-40C5-B576-40A6C8694B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FBCE1E-E873-4153-A7EE-15D21A0CE1F7}" type="pres">
      <dgm:prSet presAssocID="{82C2EA1A-73B6-4BFB-8D07-C16295C4C1BD}" presName="spacer" presStyleCnt="0"/>
      <dgm:spPr/>
    </dgm:pt>
    <dgm:pt modelId="{9A376E2E-99F0-4295-B5C8-FCCAE045D91A}" type="pres">
      <dgm:prSet presAssocID="{5CE0C85D-6295-456E-AE4F-D8096D516A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628423D-1FBA-4055-B8A8-CCD5BDC6E17C}" type="pres">
      <dgm:prSet presAssocID="{214709D4-8813-439B-B487-5F8AB697E214}" presName="spacer" presStyleCnt="0"/>
      <dgm:spPr/>
    </dgm:pt>
    <dgm:pt modelId="{015A3A8B-759A-4E19-85FC-E36F946AB8D2}" type="pres">
      <dgm:prSet presAssocID="{DFD9DBB3-7874-42F1-8D29-0B7CDFAE72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908C14-8D63-45FC-8CBB-FFE9A21DD346}" type="pres">
      <dgm:prSet presAssocID="{2D393D8E-7DAB-4883-B3B3-B10D48FD9429}" presName="spacer" presStyleCnt="0"/>
      <dgm:spPr/>
    </dgm:pt>
    <dgm:pt modelId="{59107DCE-55C9-4CB2-B8B3-9D76A589AF8E}" type="pres">
      <dgm:prSet presAssocID="{FCD8E695-4F56-42B9-B67A-1D72B65CEDC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4A6F80E-F610-4282-915F-914210EA3EF7}" type="presOf" srcId="{FCD8E695-4F56-42B9-B67A-1D72B65CEDCD}" destId="{59107DCE-55C9-4CB2-B8B3-9D76A589AF8E}" srcOrd="0" destOrd="0" presId="urn:microsoft.com/office/officeart/2005/8/layout/vList2"/>
    <dgm:cxn modelId="{0B36B713-3204-41D8-8A62-7267B5379095}" type="presOf" srcId="{DFD9DBB3-7874-42F1-8D29-0B7CDFAE7260}" destId="{015A3A8B-759A-4E19-85FC-E36F946AB8D2}" srcOrd="0" destOrd="0" presId="urn:microsoft.com/office/officeart/2005/8/layout/vList2"/>
    <dgm:cxn modelId="{8B6E5928-08CE-41CD-A429-1B916B393196}" type="presOf" srcId="{5CE0C85D-6295-456E-AE4F-D8096D516A9D}" destId="{9A376E2E-99F0-4295-B5C8-FCCAE045D91A}" srcOrd="0" destOrd="0" presId="urn:microsoft.com/office/officeart/2005/8/layout/vList2"/>
    <dgm:cxn modelId="{C8F3E23B-EE42-4054-9B8A-B3F7062BD7FF}" srcId="{45D3AB66-B687-4735-A54B-968EC0655861}" destId="{7197179F-E5C4-4F42-BF68-53149B5041C3}" srcOrd="0" destOrd="0" parTransId="{68B9C995-16D2-40CF-9EBE-BB157033F749}" sibTransId="{017B4ABE-A12A-4E2C-8EE3-08F03C18F269}"/>
    <dgm:cxn modelId="{91E6B45C-188D-492B-84D8-1C249A238EC4}" type="presOf" srcId="{7197179F-E5C4-4F42-BF68-53149B5041C3}" destId="{F69B230A-D776-4A95-B100-3A08D4A925DB}" srcOrd="0" destOrd="0" presId="urn:microsoft.com/office/officeart/2005/8/layout/vList2"/>
    <dgm:cxn modelId="{F978096C-9510-4F75-A4B3-A40C52386614}" type="presOf" srcId="{45D3AB66-B687-4735-A54B-968EC0655861}" destId="{6C580F46-E446-4278-8F9F-0DA7B1152628}" srcOrd="0" destOrd="0" presId="urn:microsoft.com/office/officeart/2005/8/layout/vList2"/>
    <dgm:cxn modelId="{2842BA79-B4E7-43F3-90F5-9359AD93F927}" srcId="{45D3AB66-B687-4735-A54B-968EC0655861}" destId="{5CE0C85D-6295-456E-AE4F-D8096D516A9D}" srcOrd="2" destOrd="0" parTransId="{499B3DD7-74B8-4B5B-9E40-4934AEE5BB12}" sibTransId="{214709D4-8813-439B-B487-5F8AB697E214}"/>
    <dgm:cxn modelId="{267753A6-9979-43F4-8C35-4E891FF56BF6}" srcId="{45D3AB66-B687-4735-A54B-968EC0655861}" destId="{DFD9DBB3-7874-42F1-8D29-0B7CDFAE7260}" srcOrd="3" destOrd="0" parTransId="{FA9DA9A9-A23C-463E-A8AA-81B8A219794B}" sibTransId="{2D393D8E-7DAB-4883-B3B3-B10D48FD9429}"/>
    <dgm:cxn modelId="{3A83A4B7-E252-412F-95D7-2C26ED7449EA}" srcId="{45D3AB66-B687-4735-A54B-968EC0655861}" destId="{FCD8E695-4F56-42B9-B67A-1D72B65CEDCD}" srcOrd="4" destOrd="0" parTransId="{8F6DBF1A-DDCE-45D5-A2C9-E89A55640406}" sibTransId="{378DE578-D0DF-4461-A589-1FF8507476F5}"/>
    <dgm:cxn modelId="{EAC5DEB9-E873-4E71-B851-A9645F0B76CC}" srcId="{45D3AB66-B687-4735-A54B-968EC0655861}" destId="{D413BE2B-7155-40C5-B576-40A6C8694BE2}" srcOrd="1" destOrd="0" parTransId="{B5D24523-3BBC-4492-9060-2E111BB8EFF2}" sibTransId="{82C2EA1A-73B6-4BFB-8D07-C16295C4C1BD}"/>
    <dgm:cxn modelId="{7CB149D6-9052-43EF-A0B6-85014D277F34}" type="presOf" srcId="{D413BE2B-7155-40C5-B576-40A6C8694BE2}" destId="{9C69D438-D3D6-4596-A729-5CCAD265B453}" srcOrd="0" destOrd="0" presId="urn:microsoft.com/office/officeart/2005/8/layout/vList2"/>
    <dgm:cxn modelId="{DCEA90B2-5532-4551-82B9-3A3B8D160CE6}" type="presParOf" srcId="{6C580F46-E446-4278-8F9F-0DA7B1152628}" destId="{F69B230A-D776-4A95-B100-3A08D4A925DB}" srcOrd="0" destOrd="0" presId="urn:microsoft.com/office/officeart/2005/8/layout/vList2"/>
    <dgm:cxn modelId="{8B765F3E-ECA0-4652-B343-81CD063455CC}" type="presParOf" srcId="{6C580F46-E446-4278-8F9F-0DA7B1152628}" destId="{66BB22E9-0F55-4304-8402-BF5C3833ED20}" srcOrd="1" destOrd="0" presId="urn:microsoft.com/office/officeart/2005/8/layout/vList2"/>
    <dgm:cxn modelId="{351101A6-1156-4EDE-BB0C-4199698686AA}" type="presParOf" srcId="{6C580F46-E446-4278-8F9F-0DA7B1152628}" destId="{9C69D438-D3D6-4596-A729-5CCAD265B453}" srcOrd="2" destOrd="0" presId="urn:microsoft.com/office/officeart/2005/8/layout/vList2"/>
    <dgm:cxn modelId="{B09673B0-3247-4C20-88B4-B150CB69A7FA}" type="presParOf" srcId="{6C580F46-E446-4278-8F9F-0DA7B1152628}" destId="{93FBCE1E-E873-4153-A7EE-15D21A0CE1F7}" srcOrd="3" destOrd="0" presId="urn:microsoft.com/office/officeart/2005/8/layout/vList2"/>
    <dgm:cxn modelId="{9185E7AD-893B-454A-BC9E-2F88871A4413}" type="presParOf" srcId="{6C580F46-E446-4278-8F9F-0DA7B1152628}" destId="{9A376E2E-99F0-4295-B5C8-FCCAE045D91A}" srcOrd="4" destOrd="0" presId="urn:microsoft.com/office/officeart/2005/8/layout/vList2"/>
    <dgm:cxn modelId="{EBD0D653-3D8A-4051-8996-1607F675795F}" type="presParOf" srcId="{6C580F46-E446-4278-8F9F-0DA7B1152628}" destId="{5628423D-1FBA-4055-B8A8-CCD5BDC6E17C}" srcOrd="5" destOrd="0" presId="urn:microsoft.com/office/officeart/2005/8/layout/vList2"/>
    <dgm:cxn modelId="{D259837B-E413-4673-BC72-496AD4352DCC}" type="presParOf" srcId="{6C580F46-E446-4278-8F9F-0DA7B1152628}" destId="{015A3A8B-759A-4E19-85FC-E36F946AB8D2}" srcOrd="6" destOrd="0" presId="urn:microsoft.com/office/officeart/2005/8/layout/vList2"/>
    <dgm:cxn modelId="{F55B8913-10C6-46C5-80BF-70F6F57055D0}" type="presParOf" srcId="{6C580F46-E446-4278-8F9F-0DA7B1152628}" destId="{99908C14-8D63-45FC-8CBB-FFE9A21DD346}" srcOrd="7" destOrd="0" presId="urn:microsoft.com/office/officeart/2005/8/layout/vList2"/>
    <dgm:cxn modelId="{1B169646-A1A3-4BAD-BABD-AF90A43FF8FF}" type="presParOf" srcId="{6C580F46-E446-4278-8F9F-0DA7B1152628}" destId="{59107DCE-55C9-4CB2-B8B3-9D76A589AF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B5E8D-5DE7-4C44-A865-7574D9B04436}" type="doc">
      <dgm:prSet loTypeId="urn:microsoft.com/office/officeart/2016/7/layout/BasicProcessNew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DD91E0-48B8-4889-B375-94FF8B6CF14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Each SOQ will be evaluated according to the evaluation criteria in the RFQ.</a:t>
          </a:r>
        </a:p>
      </dgm:t>
    </dgm:pt>
    <dgm:pt modelId="{8CACDE28-631D-493E-8F1A-A2AF1606C767}" type="parTrans" cxnId="{1858840F-D087-4F47-B40A-FE238C9EEF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FC5240-6B58-4BDE-9251-5EDA0DA97E3B}" type="sibTrans" cxnId="{1858840F-D087-4F47-B40A-FE238C9EEF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DE9E90-52D6-42E8-9943-A2E26EFE479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 contract will be executed upon completion of negotiations of contract terms and City Council approval.</a:t>
          </a:r>
        </a:p>
      </dgm:t>
    </dgm:pt>
    <dgm:pt modelId="{87B33604-4978-4EB3-A052-0AE73790BD0F}" type="parTrans" cxnId="{81074FB6-DC3F-40AC-B569-E4EA9591C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30664D-A960-4999-89F1-82AA1B2001FC}" type="sibTrans" cxnId="{81074FB6-DC3F-40AC-B569-E4EA9591C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9DCA20-1C5E-4D88-9233-13628AB4F169}" type="pres">
      <dgm:prSet presAssocID="{1E3B5E8D-5DE7-4C44-A865-7574D9B04436}" presName="Name0" presStyleCnt="0">
        <dgm:presLayoutVars>
          <dgm:dir/>
          <dgm:resizeHandles val="exact"/>
        </dgm:presLayoutVars>
      </dgm:prSet>
      <dgm:spPr/>
    </dgm:pt>
    <dgm:pt modelId="{3D186B1D-548B-41BD-8106-26DFFF01D885}" type="pres">
      <dgm:prSet presAssocID="{18DD91E0-48B8-4889-B375-94FF8B6CF140}" presName="node" presStyleLbl="node1" presStyleIdx="0" presStyleCnt="3">
        <dgm:presLayoutVars>
          <dgm:bulletEnabled val="1"/>
        </dgm:presLayoutVars>
      </dgm:prSet>
      <dgm:spPr/>
    </dgm:pt>
    <dgm:pt modelId="{99A6EED4-6478-400E-BF5A-0457F30D1650}" type="pres">
      <dgm:prSet presAssocID="{9EFC5240-6B58-4BDE-9251-5EDA0DA97E3B}" presName="sibTransSpacerBeforeConnector" presStyleCnt="0"/>
      <dgm:spPr/>
    </dgm:pt>
    <dgm:pt modelId="{B0DC6442-BBFA-4584-BE1F-469E360A06EE}" type="pres">
      <dgm:prSet presAssocID="{9EFC5240-6B58-4BDE-9251-5EDA0DA97E3B}" presName="sibTrans" presStyleLbl="node1" presStyleIdx="1" presStyleCnt="3"/>
      <dgm:spPr/>
    </dgm:pt>
    <dgm:pt modelId="{048C1311-B8C6-4857-845B-C80D4CDDAE7F}" type="pres">
      <dgm:prSet presAssocID="{9EFC5240-6B58-4BDE-9251-5EDA0DA97E3B}" presName="sibTransSpacerAfterConnector" presStyleCnt="0"/>
      <dgm:spPr/>
    </dgm:pt>
    <dgm:pt modelId="{E5A9CCB4-6D59-49BB-8752-8702D0FD868B}" type="pres">
      <dgm:prSet presAssocID="{71DE9E90-52D6-42E8-9943-A2E26EFE479F}" presName="node" presStyleLbl="node1" presStyleIdx="2" presStyleCnt="3">
        <dgm:presLayoutVars>
          <dgm:bulletEnabled val="1"/>
        </dgm:presLayoutVars>
      </dgm:prSet>
      <dgm:spPr/>
    </dgm:pt>
  </dgm:ptLst>
  <dgm:cxnLst>
    <dgm:cxn modelId="{1858840F-D087-4F47-B40A-FE238C9EEF50}" srcId="{1E3B5E8D-5DE7-4C44-A865-7574D9B04436}" destId="{18DD91E0-48B8-4889-B375-94FF8B6CF140}" srcOrd="0" destOrd="0" parTransId="{8CACDE28-631D-493E-8F1A-A2AF1606C767}" sibTransId="{9EFC5240-6B58-4BDE-9251-5EDA0DA97E3B}"/>
    <dgm:cxn modelId="{36896F10-738C-4ECA-AC1C-32A96E9AE365}" type="presOf" srcId="{1E3B5E8D-5DE7-4C44-A865-7574D9B04436}" destId="{1C9DCA20-1C5E-4D88-9233-13628AB4F169}" srcOrd="0" destOrd="0" presId="urn:microsoft.com/office/officeart/2016/7/layout/BasicProcessNew"/>
    <dgm:cxn modelId="{97C1F43A-AF80-45CB-BEA2-760ECFF9DEDB}" type="presOf" srcId="{71DE9E90-52D6-42E8-9943-A2E26EFE479F}" destId="{E5A9CCB4-6D59-49BB-8752-8702D0FD868B}" srcOrd="0" destOrd="0" presId="urn:microsoft.com/office/officeart/2016/7/layout/BasicProcessNew"/>
    <dgm:cxn modelId="{00AE2A65-EDB3-412C-A745-AC6B46EF19D1}" type="presOf" srcId="{9EFC5240-6B58-4BDE-9251-5EDA0DA97E3B}" destId="{B0DC6442-BBFA-4584-BE1F-469E360A06EE}" srcOrd="0" destOrd="0" presId="urn:microsoft.com/office/officeart/2016/7/layout/BasicProcessNew"/>
    <dgm:cxn modelId="{81074FB6-DC3F-40AC-B569-E4EA9591C7F4}" srcId="{1E3B5E8D-5DE7-4C44-A865-7574D9B04436}" destId="{71DE9E90-52D6-42E8-9943-A2E26EFE479F}" srcOrd="1" destOrd="0" parTransId="{87B33604-4978-4EB3-A052-0AE73790BD0F}" sibTransId="{0F30664D-A960-4999-89F1-82AA1B2001FC}"/>
    <dgm:cxn modelId="{CA243ADB-D931-4655-90FE-ECA3B65EDC15}" type="presOf" srcId="{18DD91E0-48B8-4889-B375-94FF8B6CF140}" destId="{3D186B1D-548B-41BD-8106-26DFFF01D885}" srcOrd="0" destOrd="0" presId="urn:microsoft.com/office/officeart/2016/7/layout/BasicProcessNew"/>
    <dgm:cxn modelId="{98F8DEC5-E988-450C-83DF-FAA1515C5696}" type="presParOf" srcId="{1C9DCA20-1C5E-4D88-9233-13628AB4F169}" destId="{3D186B1D-548B-41BD-8106-26DFFF01D885}" srcOrd="0" destOrd="0" presId="urn:microsoft.com/office/officeart/2016/7/layout/BasicProcessNew"/>
    <dgm:cxn modelId="{0808D401-3CD4-431A-993E-B320B8858776}" type="presParOf" srcId="{1C9DCA20-1C5E-4D88-9233-13628AB4F169}" destId="{99A6EED4-6478-400E-BF5A-0457F30D1650}" srcOrd="1" destOrd="0" presId="urn:microsoft.com/office/officeart/2016/7/layout/BasicProcessNew"/>
    <dgm:cxn modelId="{BCFD124C-61AC-4388-B511-332272D0B20E}" type="presParOf" srcId="{1C9DCA20-1C5E-4D88-9233-13628AB4F169}" destId="{B0DC6442-BBFA-4584-BE1F-469E360A06EE}" srcOrd="2" destOrd="0" presId="urn:microsoft.com/office/officeart/2016/7/layout/BasicProcessNew"/>
    <dgm:cxn modelId="{64BCEC8C-8480-4681-95B4-5C604AB59426}" type="presParOf" srcId="{1C9DCA20-1C5E-4D88-9233-13628AB4F169}" destId="{048C1311-B8C6-4857-845B-C80D4CDDAE7F}" srcOrd="3" destOrd="0" presId="urn:microsoft.com/office/officeart/2016/7/layout/BasicProcessNew"/>
    <dgm:cxn modelId="{F9D97B35-C320-44E8-B500-245865D2AB25}" type="presParOf" srcId="{1C9DCA20-1C5E-4D88-9233-13628AB4F169}" destId="{E5A9CCB4-6D59-49BB-8752-8702D0FD868B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38A0A-7023-4B7F-A472-ACB4CD40E1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517ADD-8773-415B-AEEE-8AED5F1AD2A2}">
      <dgm:prSet custT="1"/>
      <dgm:spPr/>
      <dgm:t>
        <a:bodyPr/>
        <a:lstStyle/>
        <a:p>
          <a:r>
            <a:rPr lang="en-US" sz="3000" baseline="0" dirty="0">
              <a:solidFill>
                <a:schemeClr val="bg1"/>
              </a:solidFill>
            </a:rPr>
            <a:t>Email all questions to: </a:t>
          </a:r>
          <a:r>
            <a:rPr lang="en-US" sz="3000" b="1" u="sng" baseline="0" dirty="0">
              <a:solidFill>
                <a:schemeClr val="bg1"/>
              </a:solidFill>
            </a:rPr>
            <a:t>julie.b.smith@phoenix.gov</a:t>
          </a:r>
        </a:p>
      </dgm:t>
    </dgm:pt>
    <dgm:pt modelId="{209CE433-FEB2-48EF-98BE-60AE7A66D2E6}" type="parTrans" cxnId="{6BF9E4F1-505C-4721-915F-2FC9688BEB1D}">
      <dgm:prSet/>
      <dgm:spPr/>
      <dgm:t>
        <a:bodyPr/>
        <a:lstStyle/>
        <a:p>
          <a:endParaRPr lang="en-US"/>
        </a:p>
      </dgm:t>
    </dgm:pt>
    <dgm:pt modelId="{5C59EBD3-B480-4428-938A-4D8ECB03767B}" type="sibTrans" cxnId="{6BF9E4F1-505C-4721-915F-2FC9688BEB1D}">
      <dgm:prSet/>
      <dgm:spPr/>
      <dgm:t>
        <a:bodyPr/>
        <a:lstStyle/>
        <a:p>
          <a:endParaRPr lang="en-US"/>
        </a:p>
      </dgm:t>
    </dgm:pt>
    <dgm:pt modelId="{537C11D8-4E97-4014-B70F-9A926E30C75C}">
      <dgm:prSet custT="1"/>
      <dgm:spPr/>
      <dgm:t>
        <a:bodyPr/>
        <a:lstStyle/>
        <a:p>
          <a:r>
            <a:rPr lang="en-US" sz="3000" baseline="0" dirty="0">
              <a:solidFill>
                <a:schemeClr val="bg1"/>
              </a:solidFill>
            </a:rPr>
            <a:t>Reference RFx Number: </a:t>
          </a:r>
          <a:r>
            <a:rPr lang="en-US" sz="3000" b="1" baseline="0" dirty="0">
              <a:solidFill>
                <a:schemeClr val="bg1"/>
              </a:solidFill>
            </a:rPr>
            <a:t>6000001694</a:t>
          </a:r>
          <a:r>
            <a:rPr lang="en-US" sz="3000" baseline="0" dirty="0">
              <a:solidFill>
                <a:schemeClr val="bg1"/>
              </a:solidFill>
            </a:rPr>
            <a:t> </a:t>
          </a:r>
        </a:p>
        <a:p>
          <a:r>
            <a:rPr lang="en-US" sz="3000" baseline="0" dirty="0">
              <a:solidFill>
                <a:schemeClr val="bg1"/>
              </a:solidFill>
            </a:rPr>
            <a:t>in your email subject line</a:t>
          </a:r>
        </a:p>
      </dgm:t>
    </dgm:pt>
    <dgm:pt modelId="{C0448476-59B1-46ED-88ED-5B78C5CD6E5F}" type="parTrans" cxnId="{A6EC80FC-5240-4862-9CF3-BAA496924A4C}">
      <dgm:prSet/>
      <dgm:spPr/>
      <dgm:t>
        <a:bodyPr/>
        <a:lstStyle/>
        <a:p>
          <a:endParaRPr lang="en-US"/>
        </a:p>
      </dgm:t>
    </dgm:pt>
    <dgm:pt modelId="{D60E8BBA-A32C-4C02-AD10-BDF5DA9B62CF}" type="sibTrans" cxnId="{A6EC80FC-5240-4862-9CF3-BAA496924A4C}">
      <dgm:prSet/>
      <dgm:spPr/>
      <dgm:t>
        <a:bodyPr/>
        <a:lstStyle/>
        <a:p>
          <a:endParaRPr lang="en-US"/>
        </a:p>
      </dgm:t>
    </dgm:pt>
    <dgm:pt modelId="{D11658DF-41A8-40AA-AAF8-A07034F47D7A}">
      <dgm:prSet custT="1"/>
      <dgm:spPr/>
      <dgm:t>
        <a:bodyPr/>
        <a:lstStyle/>
        <a:p>
          <a:r>
            <a:rPr lang="en-US" sz="3000" baseline="0" dirty="0">
              <a:solidFill>
                <a:schemeClr val="bg1"/>
              </a:solidFill>
            </a:rPr>
            <a:t>Or call Julie B. Smith:</a:t>
          </a:r>
        </a:p>
        <a:p>
          <a:r>
            <a:rPr lang="en-US" sz="3000" baseline="0" dirty="0">
              <a:solidFill>
                <a:schemeClr val="bg1"/>
              </a:solidFill>
            </a:rPr>
            <a:t>(602) 534-2418</a:t>
          </a:r>
        </a:p>
      </dgm:t>
    </dgm:pt>
    <dgm:pt modelId="{FD0F7388-E821-46B3-82AD-E3A32CD547E6}" type="parTrans" cxnId="{48440E19-CA27-4968-A71A-824D5A73A198}">
      <dgm:prSet/>
      <dgm:spPr/>
      <dgm:t>
        <a:bodyPr/>
        <a:lstStyle/>
        <a:p>
          <a:endParaRPr lang="en-US"/>
        </a:p>
      </dgm:t>
    </dgm:pt>
    <dgm:pt modelId="{CF23A9FE-764A-4552-932B-EE0917417E3B}" type="sibTrans" cxnId="{48440E19-CA27-4968-A71A-824D5A73A198}">
      <dgm:prSet/>
      <dgm:spPr/>
      <dgm:t>
        <a:bodyPr/>
        <a:lstStyle/>
        <a:p>
          <a:endParaRPr lang="en-US"/>
        </a:p>
      </dgm:t>
    </dgm:pt>
    <dgm:pt modelId="{70A92DB3-582E-4481-B9C9-4AFB0C88C516}" type="pres">
      <dgm:prSet presAssocID="{99A38A0A-7023-4B7F-A472-ACB4CD40E109}" presName="linear" presStyleCnt="0">
        <dgm:presLayoutVars>
          <dgm:animLvl val="lvl"/>
          <dgm:resizeHandles val="exact"/>
        </dgm:presLayoutVars>
      </dgm:prSet>
      <dgm:spPr/>
    </dgm:pt>
    <dgm:pt modelId="{4F38232A-37EF-4D1E-BCAD-DFF8B1B3F369}" type="pres">
      <dgm:prSet presAssocID="{A5517ADD-8773-415B-AEEE-8AED5F1AD2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04357F-B12D-4C12-B218-EC1DF5716AAD}" type="pres">
      <dgm:prSet presAssocID="{5C59EBD3-B480-4428-938A-4D8ECB03767B}" presName="spacer" presStyleCnt="0"/>
      <dgm:spPr/>
    </dgm:pt>
    <dgm:pt modelId="{A41482B8-45BB-42B2-922E-726B69426FE4}" type="pres">
      <dgm:prSet presAssocID="{537C11D8-4E97-4014-B70F-9A926E30C7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F7B78E-C7D0-4BAD-85A1-A7E1F2D2AA4F}" type="pres">
      <dgm:prSet presAssocID="{D60E8BBA-A32C-4C02-AD10-BDF5DA9B62CF}" presName="spacer" presStyleCnt="0"/>
      <dgm:spPr/>
    </dgm:pt>
    <dgm:pt modelId="{E61A7E85-70BF-4E63-AD31-80140B891412}" type="pres">
      <dgm:prSet presAssocID="{D11658DF-41A8-40AA-AAF8-A07034F47D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440E19-CA27-4968-A71A-824D5A73A198}" srcId="{99A38A0A-7023-4B7F-A472-ACB4CD40E109}" destId="{D11658DF-41A8-40AA-AAF8-A07034F47D7A}" srcOrd="2" destOrd="0" parTransId="{FD0F7388-E821-46B3-82AD-E3A32CD547E6}" sibTransId="{CF23A9FE-764A-4552-932B-EE0917417E3B}"/>
    <dgm:cxn modelId="{A3998C1A-C823-4399-A7FD-7AE6F5E970DF}" type="presOf" srcId="{537C11D8-4E97-4014-B70F-9A926E30C75C}" destId="{A41482B8-45BB-42B2-922E-726B69426FE4}" srcOrd="0" destOrd="0" presId="urn:microsoft.com/office/officeart/2005/8/layout/vList2"/>
    <dgm:cxn modelId="{7C274254-2F3E-45C5-8222-CBF5DA949720}" type="presOf" srcId="{99A38A0A-7023-4B7F-A472-ACB4CD40E109}" destId="{70A92DB3-582E-4481-B9C9-4AFB0C88C516}" srcOrd="0" destOrd="0" presId="urn:microsoft.com/office/officeart/2005/8/layout/vList2"/>
    <dgm:cxn modelId="{53B48599-F706-4ABD-84CD-7F392D2E887F}" type="presOf" srcId="{A5517ADD-8773-415B-AEEE-8AED5F1AD2A2}" destId="{4F38232A-37EF-4D1E-BCAD-DFF8B1B3F369}" srcOrd="0" destOrd="0" presId="urn:microsoft.com/office/officeart/2005/8/layout/vList2"/>
    <dgm:cxn modelId="{698762E5-BEE2-45EA-8507-6D2C6CB2BA22}" type="presOf" srcId="{D11658DF-41A8-40AA-AAF8-A07034F47D7A}" destId="{E61A7E85-70BF-4E63-AD31-80140B891412}" srcOrd="0" destOrd="0" presId="urn:microsoft.com/office/officeart/2005/8/layout/vList2"/>
    <dgm:cxn modelId="{6BF9E4F1-505C-4721-915F-2FC9688BEB1D}" srcId="{99A38A0A-7023-4B7F-A472-ACB4CD40E109}" destId="{A5517ADD-8773-415B-AEEE-8AED5F1AD2A2}" srcOrd="0" destOrd="0" parTransId="{209CE433-FEB2-48EF-98BE-60AE7A66D2E6}" sibTransId="{5C59EBD3-B480-4428-938A-4D8ECB03767B}"/>
    <dgm:cxn modelId="{A6EC80FC-5240-4862-9CF3-BAA496924A4C}" srcId="{99A38A0A-7023-4B7F-A472-ACB4CD40E109}" destId="{537C11D8-4E97-4014-B70F-9A926E30C75C}" srcOrd="1" destOrd="0" parTransId="{C0448476-59B1-46ED-88ED-5B78C5CD6E5F}" sibTransId="{D60E8BBA-A32C-4C02-AD10-BDF5DA9B62CF}"/>
    <dgm:cxn modelId="{D91EB3FA-EFEE-486F-8CC5-A8F7F734CDA8}" type="presParOf" srcId="{70A92DB3-582E-4481-B9C9-4AFB0C88C516}" destId="{4F38232A-37EF-4D1E-BCAD-DFF8B1B3F369}" srcOrd="0" destOrd="0" presId="urn:microsoft.com/office/officeart/2005/8/layout/vList2"/>
    <dgm:cxn modelId="{9F9A1180-C018-431A-843D-658BBBC2C419}" type="presParOf" srcId="{70A92DB3-582E-4481-B9C9-4AFB0C88C516}" destId="{B104357F-B12D-4C12-B218-EC1DF5716AAD}" srcOrd="1" destOrd="0" presId="urn:microsoft.com/office/officeart/2005/8/layout/vList2"/>
    <dgm:cxn modelId="{FA6C8D6E-7C38-4149-94E0-B1BA33DE3370}" type="presParOf" srcId="{70A92DB3-582E-4481-B9C9-4AFB0C88C516}" destId="{A41482B8-45BB-42B2-922E-726B69426FE4}" srcOrd="2" destOrd="0" presId="urn:microsoft.com/office/officeart/2005/8/layout/vList2"/>
    <dgm:cxn modelId="{3D6813D0-604D-4810-AE81-F6D828D8F488}" type="presParOf" srcId="{70A92DB3-582E-4481-B9C9-4AFB0C88C516}" destId="{F3F7B78E-C7D0-4BAD-85A1-A7E1F2D2AA4F}" srcOrd="3" destOrd="0" presId="urn:microsoft.com/office/officeart/2005/8/layout/vList2"/>
    <dgm:cxn modelId="{851A2264-1D99-4BC7-A1B5-6E9273F5F60A}" type="presParOf" srcId="{70A92DB3-582E-4481-B9C9-4AFB0C88C516}" destId="{E61A7E85-70BF-4E63-AD31-80140B8914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B230A-D776-4A95-B100-3A08D4A925DB}">
      <dsp:nvSpPr>
        <dsp:cNvPr id="0" name=""/>
        <dsp:cNvSpPr/>
      </dsp:nvSpPr>
      <dsp:spPr>
        <a:xfrm>
          <a:off x="0" y="1053"/>
          <a:ext cx="6839711" cy="13301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Submit One (1) page Information Sheet: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Project title/number; RFx number; firm name (legal name), address, phone number, vendor number; project contact person name, title, email address and signature.  </a:t>
          </a:r>
          <a:r>
            <a:rPr lang="en-US" sz="1800" b="1" i="1" kern="1200" dirty="0"/>
            <a:t>Do not include any additional information</a:t>
          </a:r>
          <a:r>
            <a:rPr lang="en-US" sz="1800" kern="1200" dirty="0"/>
            <a:t>.</a:t>
          </a:r>
        </a:p>
      </dsp:txBody>
      <dsp:txXfrm>
        <a:off x="64932" y="65985"/>
        <a:ext cx="6709847" cy="1200279"/>
      </dsp:txXfrm>
    </dsp:sp>
    <dsp:sp modelId="{9C69D438-D3D6-4596-A729-5CCAD265B453}">
      <dsp:nvSpPr>
        <dsp:cNvPr id="0" name=""/>
        <dsp:cNvSpPr/>
      </dsp:nvSpPr>
      <dsp:spPr>
        <a:xfrm>
          <a:off x="0" y="1343234"/>
          <a:ext cx="6839711" cy="1330143"/>
        </a:xfrm>
        <a:prstGeom prst="roundRect">
          <a:avLst/>
        </a:prstGeom>
        <a:solidFill>
          <a:schemeClr val="accent2">
            <a:hueOff val="-639735"/>
            <a:satOff val="-7212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Paper Size 8½” x 11”; Font size no less than 10 pt.</a:t>
          </a:r>
        </a:p>
      </dsp:txBody>
      <dsp:txXfrm>
        <a:off x="64932" y="1408166"/>
        <a:ext cx="6709847" cy="1200279"/>
      </dsp:txXfrm>
    </dsp:sp>
    <dsp:sp modelId="{9A376E2E-99F0-4295-B5C8-FCCAE045D91A}">
      <dsp:nvSpPr>
        <dsp:cNvPr id="0" name=""/>
        <dsp:cNvSpPr/>
      </dsp:nvSpPr>
      <dsp:spPr>
        <a:xfrm>
          <a:off x="0" y="2685416"/>
          <a:ext cx="6839711" cy="1330143"/>
        </a:xfrm>
        <a:prstGeom prst="roundRect">
          <a:avLst/>
        </a:prstGeom>
        <a:solidFill>
          <a:schemeClr val="accent2">
            <a:hueOff val="-1279471"/>
            <a:satOff val="-14424"/>
            <a:lumOff val="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Each page containing resumes, evaluation criteria, and additional content will be counted toward the maximum page limit </a:t>
          </a:r>
        </a:p>
      </dsp:txBody>
      <dsp:txXfrm>
        <a:off x="64932" y="2750348"/>
        <a:ext cx="6709847" cy="1200279"/>
      </dsp:txXfrm>
    </dsp:sp>
    <dsp:sp modelId="{015A3A8B-759A-4E19-85FC-E36F946AB8D2}">
      <dsp:nvSpPr>
        <dsp:cNvPr id="0" name=""/>
        <dsp:cNvSpPr/>
      </dsp:nvSpPr>
      <dsp:spPr>
        <a:xfrm>
          <a:off x="0" y="4027597"/>
          <a:ext cx="6839711" cy="1330143"/>
        </a:xfrm>
        <a:prstGeom prst="roundRect">
          <a:avLst/>
        </a:prstGeom>
        <a:solidFill>
          <a:schemeClr val="accent2">
            <a:hueOff val="-1919206"/>
            <a:satOff val="-21636"/>
            <a:lumOff val="26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Pages that have project photos, charts and/or graphs will be counted toward the maximum page limit noted above</a:t>
          </a:r>
        </a:p>
      </dsp:txBody>
      <dsp:txXfrm>
        <a:off x="64932" y="4092529"/>
        <a:ext cx="6709847" cy="1200279"/>
      </dsp:txXfrm>
    </dsp:sp>
    <dsp:sp modelId="{59107DCE-55C9-4CB2-B8B3-9D76A589AF8E}">
      <dsp:nvSpPr>
        <dsp:cNvPr id="0" name=""/>
        <dsp:cNvSpPr/>
      </dsp:nvSpPr>
      <dsp:spPr>
        <a:xfrm>
          <a:off x="0" y="5369778"/>
          <a:ext cx="6839711" cy="1330143"/>
        </a:xfrm>
        <a:prstGeom prst="roundRect">
          <a:avLst/>
        </a:prstGeom>
        <a:solidFill>
          <a:schemeClr val="accent2">
            <a:hueOff val="-2558941"/>
            <a:satOff val="-28848"/>
            <a:lumOff val="35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CMAR SERVICES – </a:t>
          </a:r>
          <a:r>
            <a:rPr lang="en-US" sz="1800" b="1" u="sng" kern="1200" dirty="0"/>
            <a:t>BONDING STATEMENT</a:t>
          </a:r>
          <a:r>
            <a:rPr lang="en-US" sz="1800" kern="1200" dirty="0"/>
            <a:t>: Separate PDF attachment.  WILL NOT count towards maximum number of pages</a:t>
          </a:r>
        </a:p>
      </dsp:txBody>
      <dsp:txXfrm>
        <a:off x="64932" y="5434710"/>
        <a:ext cx="6709847" cy="1200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86B1D-548B-41BD-8106-26DFFF01D885}">
      <dsp:nvSpPr>
        <dsp:cNvPr id="0" name=""/>
        <dsp:cNvSpPr/>
      </dsp:nvSpPr>
      <dsp:spPr>
        <a:xfrm>
          <a:off x="3271" y="179172"/>
          <a:ext cx="4996048" cy="29976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Each SOQ will be evaluated according to the evaluation criteria in the RFQ.</a:t>
          </a:r>
        </a:p>
      </dsp:txBody>
      <dsp:txXfrm>
        <a:off x="3271" y="179172"/>
        <a:ext cx="4996048" cy="2997629"/>
      </dsp:txXfrm>
    </dsp:sp>
    <dsp:sp modelId="{B0DC6442-BBFA-4584-BE1F-469E360A06EE}">
      <dsp:nvSpPr>
        <dsp:cNvPr id="0" name=""/>
        <dsp:cNvSpPr/>
      </dsp:nvSpPr>
      <dsp:spPr>
        <a:xfrm>
          <a:off x="5073596" y="1556487"/>
          <a:ext cx="749407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89455"/>
                <a:satOff val="4905"/>
                <a:lumOff val="-1294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589455"/>
                <a:satOff val="4905"/>
                <a:lumOff val="-1294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9CCB4-6D59-49BB-8752-8702D0FD868B}">
      <dsp:nvSpPr>
        <dsp:cNvPr id="0" name=""/>
        <dsp:cNvSpPr/>
      </dsp:nvSpPr>
      <dsp:spPr>
        <a:xfrm>
          <a:off x="5897280" y="179172"/>
          <a:ext cx="4996048" cy="2997629"/>
        </a:xfrm>
        <a:prstGeom prst="rect">
          <a:avLst/>
        </a:prstGeom>
        <a:gradFill rotWithShape="0">
          <a:gsLst>
            <a:gs pos="0">
              <a:schemeClr val="accent5">
                <a:hueOff val="-1178911"/>
                <a:satOff val="9810"/>
                <a:lumOff val="-2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178911"/>
                <a:satOff val="9810"/>
                <a:lumOff val="-2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 contract will be executed upon completion of negotiations of contract terms and City Council approval.</a:t>
          </a:r>
        </a:p>
      </dsp:txBody>
      <dsp:txXfrm>
        <a:off x="5897280" y="179172"/>
        <a:ext cx="4996048" cy="2997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8232A-37EF-4D1E-BCAD-DFF8B1B3F369}">
      <dsp:nvSpPr>
        <dsp:cNvPr id="0" name=""/>
        <dsp:cNvSpPr/>
      </dsp:nvSpPr>
      <dsp:spPr>
        <a:xfrm>
          <a:off x="0" y="43882"/>
          <a:ext cx="6760952" cy="1863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>
              <a:solidFill>
                <a:schemeClr val="bg1"/>
              </a:solidFill>
            </a:rPr>
            <a:t>Email all questions to: </a:t>
          </a:r>
          <a:r>
            <a:rPr lang="en-US" sz="3000" b="1" u="sng" kern="1200" baseline="0" dirty="0">
              <a:solidFill>
                <a:schemeClr val="bg1"/>
              </a:solidFill>
            </a:rPr>
            <a:t>julie.b.smith@phoenix.gov</a:t>
          </a:r>
        </a:p>
      </dsp:txBody>
      <dsp:txXfrm>
        <a:off x="90955" y="134837"/>
        <a:ext cx="6579042" cy="1681315"/>
      </dsp:txXfrm>
    </dsp:sp>
    <dsp:sp modelId="{A41482B8-45BB-42B2-922E-726B69426FE4}">
      <dsp:nvSpPr>
        <dsp:cNvPr id="0" name=""/>
        <dsp:cNvSpPr/>
      </dsp:nvSpPr>
      <dsp:spPr>
        <a:xfrm>
          <a:off x="0" y="2094307"/>
          <a:ext cx="6760952" cy="1863225"/>
        </a:xfrm>
        <a:prstGeom prst="roundRect">
          <a:avLst/>
        </a:prstGeom>
        <a:solidFill>
          <a:schemeClr val="accent2">
            <a:hueOff val="-1279471"/>
            <a:satOff val="-14424"/>
            <a:lumOff val="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>
              <a:solidFill>
                <a:schemeClr val="bg1"/>
              </a:solidFill>
            </a:rPr>
            <a:t>Reference RFx Number: </a:t>
          </a:r>
          <a:r>
            <a:rPr lang="en-US" sz="3000" b="1" kern="1200" baseline="0" dirty="0">
              <a:solidFill>
                <a:schemeClr val="bg1"/>
              </a:solidFill>
            </a:rPr>
            <a:t>6000001694</a:t>
          </a:r>
          <a:r>
            <a:rPr lang="en-US" sz="3000" kern="1200" baseline="0" dirty="0">
              <a:solidFill>
                <a:schemeClr val="bg1"/>
              </a:solidFill>
            </a:rPr>
            <a:t>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>
              <a:solidFill>
                <a:schemeClr val="bg1"/>
              </a:solidFill>
            </a:rPr>
            <a:t>in your email subject line</a:t>
          </a:r>
        </a:p>
      </dsp:txBody>
      <dsp:txXfrm>
        <a:off x="90955" y="2185262"/>
        <a:ext cx="6579042" cy="1681315"/>
      </dsp:txXfrm>
    </dsp:sp>
    <dsp:sp modelId="{E61A7E85-70BF-4E63-AD31-80140B891412}">
      <dsp:nvSpPr>
        <dsp:cNvPr id="0" name=""/>
        <dsp:cNvSpPr/>
      </dsp:nvSpPr>
      <dsp:spPr>
        <a:xfrm>
          <a:off x="0" y="4144732"/>
          <a:ext cx="6760952" cy="1863225"/>
        </a:xfrm>
        <a:prstGeom prst="roundRect">
          <a:avLst/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>
              <a:solidFill>
                <a:schemeClr val="bg1"/>
              </a:solidFill>
            </a:rPr>
            <a:t>Or call Julie B. Smith: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>
              <a:solidFill>
                <a:schemeClr val="bg1"/>
              </a:solidFill>
            </a:rPr>
            <a:t>(602) 534-2418</a:t>
          </a:r>
        </a:p>
      </dsp:txBody>
      <dsp:txXfrm>
        <a:off x="90955" y="4235687"/>
        <a:ext cx="6579042" cy="168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735BB1-C624-4F94-B05A-2A34E61CAA85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82665C-7207-4C66-93E9-91B19185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8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CF914-1B27-474F-8D54-DC2C95EB3524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B656-D898-4057-BC0F-4E6AF4DC5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4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65B302C-173A-059F-6110-54CB302B9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50F0F9-3FC0-5382-72E9-EF77B18AB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54EAFA3-BD8B-CECD-A5F1-5E1D1DBE4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DF4345B-5491-4797-95FA-9C57F836924B}" type="slidenum">
              <a:rPr lang="en-US" altLang="en-US" sz="1100" smtClean="0"/>
              <a:pPr/>
              <a:t>10</a:t>
            </a:fld>
            <a:endParaRPr lang="en-US" altLang="en-US"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5ACB3BA-E1E1-BC9C-EFDE-07F45358F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1ADDC-4016-3EFD-6923-15AE5E64E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F62AF03-07B5-6FC4-2E20-63F11B1C5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78029B4-ED53-482A-BA08-0C9A1682CA49}" type="slidenum">
              <a:rPr lang="en-US" altLang="en-US" sz="1100" smtClean="0"/>
              <a:pPr/>
              <a:t>11</a:t>
            </a:fld>
            <a:endParaRPr lang="en-US" altLang="en-US" sz="11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DA66B8D-D119-DE6D-230A-DBE393AA8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2F04A-32FF-BB60-5A7E-421987D72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93D1029-0625-6319-25DF-6B4809B36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397BF5-73C8-4414-9B17-62544B24A5AF}" type="slidenum">
              <a:rPr lang="en-US" altLang="en-US" sz="1100" smtClean="0"/>
              <a:pPr/>
              <a:t>12</a:t>
            </a:fld>
            <a:endParaRPr lang="en-US" altLang="en-US" sz="11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REMINDER: ANY QUESTIONS ASKED HERE TODAY, PLEASE ALSO EMAIL TO JULIE SO WE HAVE THE EXACT UNDERSTANDING OF THE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18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INTO SOME DETAIL AND EXAMPLES AND EXPANDING ON CONTENT TO SUBMIT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2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64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need to elaborate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93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41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ABOUT SIGNING UP FOR BEING ON SELECTION PANEL – MUST BE </a:t>
            </a:r>
            <a:r>
              <a:rPr lang="en-US" altLang="en-US" sz="1200" dirty="0">
                <a:solidFill>
                  <a:srgbClr val="FFFFFF"/>
                </a:solidFill>
                <a:latin typeface="Gill Sans Nova" panose="020F0502020204030204" pitchFamily="34" charset="0"/>
              </a:rPr>
              <a:t>senior level contractor rep required by ARS Title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8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STATEMENT: CHANGE OF CONTRACT SPECIALIST FROM LIZ BLAKLEY TO JULIE SMITH. INFORMATION WILL BE ALSO PROVIDED VIA A NOTIFICATION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91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44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0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49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THE PM AND I WILL NOTE QUESTIONS ASKED, WE WOULD APPRECIATE ANY QUESTIONS ASKED HERE TODAY, PLEASE ALSO EMAIL TO JULIE SO WE HAVE THE EXACT UNDERSTANDING OF THE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0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2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OVER TO AARON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TO PRESENT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B656-D898-4057-BC0F-4E6AF4DC5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36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B656-D898-4057-BC0F-4E6AF4DC53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96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2B656-D898-4057-BC0F-4E6AF4DC53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00C7209-8A84-F4A5-B1D9-8DFD96654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179DF-E1D3-8BE2-5746-EB11EA3D4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0EF1DF9-490C-6B59-B03E-78FFFA387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B3FB5BA-11B8-49C4-8A47-E096ED3C63A6}" type="slidenum">
              <a:rPr lang="en-US" altLang="en-US" sz="1100" smtClean="0"/>
              <a:pPr/>
              <a:t>9</a:t>
            </a:fld>
            <a:endParaRPr lang="en-US" alt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9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68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4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4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8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9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0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1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50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29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3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cpedia.org/highway-signs/q/questions.htm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enix.gov/streets/procurement-opportuniti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b.smith@phoenix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citations.phoenix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phoenix.gov/finance/vendorsreg" TargetMode="External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eprocurement.phoenix.gov/irj/porta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procurement.phoenix.gov/irj/port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hyperlink" Target="https://solicitations.phoenix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63C5B-142C-451C-B7FB-526CADC15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08" y="123455"/>
            <a:ext cx="10666912" cy="6549480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CITY OF PHOENIX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REQUEST FOR QUALIFICATIONS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PRE-SUBMITTAL MEETING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WATER SERVICES DEPARTMENT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VAL VISTA WATER TREATMENT PLANT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RESERVOIR 3 (1-ES5-3) REHABILITATION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CONSTRUCTION MANAGER AT RISK SERVICES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WS85050019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PROCUREPHX PRODUCT CATEGORY CODES: 912000000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RFx Number: 6000001694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November 25, 2024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01B7240-8672-11FC-5F73-679E10363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33864"/>
              </p:ext>
            </p:extLst>
          </p:nvPr>
        </p:nvGraphicFramePr>
        <p:xfrm>
          <a:off x="11351706" y="6057462"/>
          <a:ext cx="840294" cy="8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D19D3DC-0899-A263-1C35-10D86918C0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351706" y="6057462"/>
                        <a:ext cx="840294" cy="8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29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>
            <a:extLst>
              <a:ext uri="{FF2B5EF4-FFF2-40B4-BE49-F238E27FC236}">
                <a16:creationId xmlns:a16="http://schemas.microsoft.com/office/drawing/2014/main" id="{E2F535AA-8410-730A-3DBE-D1C520B2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6" y="1816098"/>
            <a:ext cx="5917326" cy="395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34E1E461-9040-A015-7839-F82570B5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11" y="1816098"/>
            <a:ext cx="5366876" cy="395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8F8E3-8377-2BEB-60EA-22546F85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9852"/>
            <a:ext cx="4675632" cy="992045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>
            <a:extLst>
              <a:ext uri="{FF2B5EF4-FFF2-40B4-BE49-F238E27FC236}">
                <a16:creationId xmlns:a16="http://schemas.microsoft.com/office/drawing/2014/main" id="{C611462C-409F-E946-154B-53D67F31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1406526"/>
            <a:ext cx="6143626" cy="51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0301A9F8-08A4-133B-5BC2-E6FF9B41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63" y="1406526"/>
            <a:ext cx="4103894" cy="51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5795D-0916-CA1B-3B4E-8A63CB70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9852"/>
            <a:ext cx="4675632" cy="992045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6BC209B4-8C92-79F8-D984-F20CE771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8" y="1831974"/>
            <a:ext cx="5951663" cy="4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706A77F3-037D-FB8C-2E54-5BD11A40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1" y="1831974"/>
            <a:ext cx="5880808" cy="4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8309-FF0C-BB5B-2CBD-29153127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9852"/>
            <a:ext cx="4675632" cy="992045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BD011DC-BB42-41C2-89AE-3FF0A1EFC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77771"/>
              </p:ext>
            </p:extLst>
          </p:nvPr>
        </p:nvGraphicFramePr>
        <p:xfrm>
          <a:off x="11453813" y="6154738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53813" y="6154738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BD09A9A-2F70-C01C-C4EB-D9F88C9386E8}"/>
              </a:ext>
            </a:extLst>
          </p:cNvPr>
          <p:cNvSpPr txBox="1"/>
          <p:nvPr/>
        </p:nvSpPr>
        <p:spPr>
          <a:xfrm>
            <a:off x="6328584" y="290576"/>
            <a:ext cx="396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4" name="Picture 3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4F3377B0-E888-ACC6-F040-1767C65F2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45880" y="1755933"/>
            <a:ext cx="696116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6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0066-CE1C-4310-BB00-26D85DDA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62" y="333299"/>
            <a:ext cx="7499524" cy="1002341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Soq 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F56F0-6C53-4415-945A-4FD7B67F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1913101"/>
            <a:ext cx="11832772" cy="49448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>
              <a:buAutoNum type="alphaUcPeriod"/>
            </a:pP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General Information 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0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150 pts max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514350" indent="-514350">
              <a:buAutoNum type="alphaUcPeriod"/>
            </a:pP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Experience and Qualifications of the Firm  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0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250 pts max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C.  Experience of Key Personnel to be Assigned to this Project 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0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250 pts max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lphaUcPeriod" startAt="4"/>
              <a:tabLst>
                <a:tab pos="457200" algn="l"/>
              </a:tabLst>
            </a:pP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Understanding of Project and Approach to Perform Services </a:t>
            </a:r>
            <a:r>
              <a:rPr lang="en-US" sz="9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9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350 pts max</a:t>
            </a:r>
            <a:r>
              <a:rPr lang="en-US" sz="9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spcAft>
                <a:spcPts val="600"/>
              </a:spcAft>
              <a:buNone/>
              <a:tabLst>
                <a:tab pos="574675" algn="l"/>
              </a:tabLst>
            </a:pPr>
            <a:endParaRPr lang="en-US" sz="7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 responses in the order listed in the RFQ</a:t>
            </a:r>
          </a:p>
          <a:p>
            <a:pPr marL="0" indent="0" algn="ctr">
              <a:buNone/>
            </a:pP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 complete, be concise</a:t>
            </a:r>
          </a:p>
          <a:p>
            <a:pPr marL="0" indent="0" algn="ctr">
              <a:buNone/>
            </a:pPr>
            <a:endParaRPr lang="en-US" sz="7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0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*Reference Check 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0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21 points</a:t>
            </a:r>
            <a:r>
              <a:rPr lang="en-US" sz="1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 algn="ctr">
              <a:buNone/>
            </a:pP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*These points are in addition to the 1000 points for the SOQ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0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formal interviews will be conducted</a:t>
            </a:r>
          </a:p>
          <a:p>
            <a:pPr marL="0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2B9C3E-4CFE-89F0-6FD4-8FCA516F1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85219"/>
              </p:ext>
            </p:extLst>
          </p:nvPr>
        </p:nvGraphicFramePr>
        <p:xfrm>
          <a:off x="179614" y="185065"/>
          <a:ext cx="840294" cy="8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D19D3DC-0899-A263-1C35-10D86918C0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79614" y="185065"/>
                        <a:ext cx="840294" cy="8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0142A0-B450-6E5E-1F10-A7996018C7AE}"/>
              </a:ext>
            </a:extLst>
          </p:cNvPr>
          <p:cNvSpPr txBox="1"/>
          <p:nvPr/>
        </p:nvSpPr>
        <p:spPr>
          <a:xfrm>
            <a:off x="4839129" y="1268261"/>
            <a:ext cx="647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Maximum Number of Points is 1000</a:t>
            </a:r>
          </a:p>
        </p:txBody>
      </p:sp>
    </p:spTree>
    <p:extLst>
      <p:ext uri="{BB962C8B-B14F-4D97-AF65-F5344CB8AC3E}">
        <p14:creationId xmlns:p14="http://schemas.microsoft.com/office/powerpoint/2010/main" val="402543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6293" y="3287"/>
            <a:ext cx="3415612" cy="994240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SUBMITTAL REQUIREMENTS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71B91FC-9020-473C-878C-26C5B19E80B1}"/>
              </a:ext>
            </a:extLst>
          </p:cNvPr>
          <p:cNvSpPr/>
          <p:nvPr/>
        </p:nvSpPr>
        <p:spPr>
          <a:xfrm>
            <a:off x="0" y="1181687"/>
            <a:ext cx="4648198" cy="215969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5400" cap="rnd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MAXIMUM</a:t>
            </a:r>
            <a:r>
              <a:rPr kumimoji="0" lang="en-US" altLang="en-US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pages permitted 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kern="0" dirty="0">
                <a:solidFill>
                  <a:prstClr val="black"/>
                </a:solidFill>
              </a:rPr>
              <a:t>12</a:t>
            </a:r>
            <a:r>
              <a:rPr kumimoji="0" lang="en-US" altLang="en-US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pages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 following will </a:t>
            </a:r>
            <a:r>
              <a:rPr kumimoji="0" lang="en-US" altLang="en-US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be counted in the max page count: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Front and back covers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Information Sheet</a:t>
            </a:r>
          </a:p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35C929-40C2-47DC-B47B-DA6A3394EEDD}"/>
              </a:ext>
            </a:extLst>
          </p:cNvPr>
          <p:cNvSpPr txBox="1">
            <a:spLocks/>
          </p:cNvSpPr>
          <p:nvPr/>
        </p:nvSpPr>
        <p:spPr>
          <a:xfrm>
            <a:off x="135641" y="3516621"/>
            <a:ext cx="4376916" cy="3250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 cmpd="sng" algn="ctr">
            <a:noFill/>
            <a:prstDash val="solid"/>
          </a:ln>
          <a:effectLst/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EBA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altLang="en-US" sz="2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6FEBA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altLang="en-US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Grounds for disqualification: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  <a:p>
            <a:pPr marL="265176" marR="0" lvl="1" indent="-137160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rgbClr val="6FEB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Failure to submit </a:t>
            </a: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via </a:t>
            </a:r>
            <a:r>
              <a:rPr lang="en-US" altLang="en-US" sz="2200" b="1" u="sng" dirty="0">
                <a:solidFill>
                  <a:prstClr val="black"/>
                </a:solidFill>
                <a:cs typeface="Arial" panose="020B0604020202020204" pitchFamily="34" charset="0"/>
              </a:rPr>
              <a:t>EMAI</a:t>
            </a:r>
            <a:r>
              <a:rPr lang="en-US" altLang="en-US" sz="2200" u="sng" dirty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to the assigned Contracts Specialist by the due date and time</a:t>
            </a:r>
          </a:p>
          <a:p>
            <a:pPr marL="265176" marR="0" lvl="1" indent="-137160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6FEB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Violating “Contact with City Employees” policy</a:t>
            </a:r>
          </a:p>
          <a:p>
            <a:pPr lvl="1">
              <a:buClr>
                <a:srgbClr val="6FEBA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Failure to submit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Bonding Statement</a:t>
            </a:r>
            <a:r>
              <a:rPr kumimoji="0" lang="en-US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via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email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by the due date and time</a:t>
            </a:r>
          </a:p>
          <a:p>
            <a:pPr marL="265176" marR="0" lvl="1" indent="-137160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6FEB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D95D4D2-8C47-4999-A97A-85B9707D9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009728"/>
              </p:ext>
            </p:extLst>
          </p:nvPr>
        </p:nvGraphicFramePr>
        <p:xfrm>
          <a:off x="4992624" y="90907"/>
          <a:ext cx="6839711" cy="670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95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FB8ECDE0-4F58-4EF4-8239-92EC69803914}"/>
              </a:ext>
            </a:extLst>
          </p:cNvPr>
          <p:cNvGraphicFramePr>
            <a:graphicFrameLocks/>
          </p:cNvGraphicFramePr>
          <p:nvPr/>
        </p:nvGraphicFramePr>
        <p:xfrm>
          <a:off x="535164" y="1935124"/>
          <a:ext cx="10896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8746C5-0419-2CE1-EEE7-FB37869D3B59}"/>
              </a:ext>
            </a:extLst>
          </p:cNvPr>
          <p:cNvSpPr txBox="1"/>
          <p:nvPr/>
        </p:nvSpPr>
        <p:spPr>
          <a:xfrm>
            <a:off x="5337942" y="762393"/>
            <a:ext cx="6093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1" spc="200" dirty="0">
                <a:latin typeface="Arial" panose="020B0604020202020204" pitchFamily="34" charset="0"/>
                <a:cs typeface="Arial" panose="020B0604020202020204" pitchFamily="34" charset="0"/>
              </a:rPr>
              <a:t>Selection Process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2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0959-5429-A835-0B5F-F63EAEA7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127" y="195442"/>
            <a:ext cx="6130983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IMPORTANT DATES Selection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AA81-8230-CD87-6A6A-364F40FD2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961530"/>
            <a:ext cx="10353359" cy="2191370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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SOQs DUE					December 6,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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SCOPE MEETING			January 2025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035D48-7ABE-58DE-FFBD-E9A708BC9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85372"/>
              </p:ext>
            </p:extLst>
          </p:nvPr>
        </p:nvGraphicFramePr>
        <p:xfrm>
          <a:off x="11096308" y="6064599"/>
          <a:ext cx="832802" cy="79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E2C85DC-DCA1-46EA-8EA1-42E81BFB5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096308" y="6064599"/>
                        <a:ext cx="832802" cy="793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68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0" y="424015"/>
            <a:ext cx="5039309" cy="795362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DCP Procurement WEBPAGES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230567" y="2345574"/>
            <a:ext cx="10063075" cy="39737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Opportunities:</a:t>
            </a:r>
          </a:p>
          <a:p>
            <a:pPr lvl="1" algn="ctr">
              <a:defRPr/>
            </a:pP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Project-specific RFQs, Notifications, Sign-in Sheets, Presentations</a:t>
            </a:r>
          </a:p>
          <a:p>
            <a:pPr marL="457200" lvl="1" indent="0" algn="ctr">
              <a:buNone/>
              <a:defRPr/>
            </a:pP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https://solicitations.phoenix.gov</a:t>
            </a:r>
          </a:p>
          <a:p>
            <a:pPr marL="128016" lvl="1" indent="0" algn="ctr">
              <a:buNone/>
              <a:defRPr/>
            </a:pPr>
            <a:endParaRPr lang="en-US" sz="24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Project Interviews, Bid Results, and Project Selections:</a:t>
            </a:r>
          </a:p>
          <a:p>
            <a:pPr marL="457200" lvl="1" indent="0" algn="ctr">
              <a:buNone/>
              <a:defRPr/>
            </a:pP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https://solicitations.phoenix.gov/awards</a:t>
            </a:r>
          </a:p>
          <a:p>
            <a:pPr>
              <a:defRPr/>
            </a:pPr>
            <a:endPara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ProcurePHX online portal will be used for </a:t>
            </a: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Solicitations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only </a:t>
            </a:r>
          </a:p>
          <a:p>
            <a:pPr marL="0" indent="0" algn="ctr">
              <a:buNone/>
              <a:defRPr/>
            </a:pPr>
            <a:r>
              <a:rPr lang="en-US" alt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https://eprocurement.phoenix.gov/irj/portal </a:t>
            </a:r>
          </a:p>
          <a:p>
            <a:pPr marL="0" indent="0">
              <a:spcBef>
                <a:spcPts val="1200"/>
              </a:spcBef>
              <a:buClr>
                <a:srgbClr val="9CBEBD"/>
              </a:buClr>
              <a:buSzPct val="100000"/>
              <a:buNone/>
              <a:defRPr/>
            </a:pPr>
            <a:endParaRPr lang="en-US" sz="15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795987-3344-4894-8503-40502B0B1864}"/>
              </a:ext>
            </a:extLst>
          </p:cNvPr>
          <p:cNvSpPr txBox="1">
            <a:spLocks/>
          </p:cNvSpPr>
          <p:nvPr/>
        </p:nvSpPr>
        <p:spPr>
          <a:xfrm>
            <a:off x="1026696" y="1334072"/>
            <a:ext cx="10266946" cy="101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https://www.phoenix.gov/streets/procurement-opportunities</a:t>
            </a:r>
            <a:endParaRPr lang="en-US" sz="2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78BFBC-2B18-41B7-A8FB-CC0E89025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61682"/>
              </p:ext>
            </p:extLst>
          </p:nvPr>
        </p:nvGraphicFramePr>
        <p:xfrm>
          <a:off x="11453813" y="6154738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53813" y="6154738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34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08565" y="1560731"/>
            <a:ext cx="4885949" cy="10280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altLang="en-US" sz="4000" b="1" i="1" kern="1200" dirty="0">
                <a:latin typeface="Arial" panose="020B0604020202020204" pitchFamily="34" charset="0"/>
                <a:cs typeface="Arial" panose="020B0604020202020204" pitchFamily="34" charset="0"/>
              </a:rPr>
              <a:t>DCP Procurement Webpages</a:t>
            </a:r>
            <a:endParaRPr lang="en-US" sz="4000" b="1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0949AD-08F1-455F-8685-E35227886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163" y="3077310"/>
            <a:ext cx="4560095" cy="8166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https://www.phoenix.gov/streets/procurement-opportunities/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DAA160D-0C18-42D3-8325-48BBE2745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15" b="-2"/>
          <a:stretch/>
        </p:blipFill>
        <p:spPr>
          <a:xfrm>
            <a:off x="5304218" y="988351"/>
            <a:ext cx="6631191" cy="5440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5169FB6-A1D3-40AE-98B6-CD7499A78B1C}"/>
              </a:ext>
            </a:extLst>
          </p:cNvPr>
          <p:cNvSpPr/>
          <p:nvPr/>
        </p:nvSpPr>
        <p:spPr>
          <a:xfrm rot="20389112">
            <a:off x="3343380" y="4658272"/>
            <a:ext cx="2030131" cy="87509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b="1" dirty="0">
                <a:solidFill>
                  <a:schemeClr val="bg1"/>
                </a:solidFill>
              </a:rPr>
              <a:t>Procurement Newsletter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E041DDC-2B07-47B3-AC15-FB3EF3136039}"/>
              </a:ext>
            </a:extLst>
          </p:cNvPr>
          <p:cNvSpPr/>
          <p:nvPr/>
        </p:nvSpPr>
        <p:spPr>
          <a:xfrm rot="20388017">
            <a:off x="3626359" y="5855705"/>
            <a:ext cx="1763546" cy="73254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b="1" dirty="0">
                <a:solidFill>
                  <a:schemeClr val="bg1"/>
                </a:solidFill>
              </a:rPr>
              <a:t>Submitter’s Handbook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F447BF0-9043-4C67-A27B-021D38ACDCE7}"/>
              </a:ext>
            </a:extLst>
          </p:cNvPr>
          <p:cNvSpPr/>
          <p:nvPr/>
        </p:nvSpPr>
        <p:spPr>
          <a:xfrm rot="20354397">
            <a:off x="3321176" y="3693766"/>
            <a:ext cx="2074541" cy="75480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Solicitations Website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A5D983-09EF-406F-81DA-304FBABA7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64038"/>
              </p:ext>
            </p:extLst>
          </p:nvPr>
        </p:nvGraphicFramePr>
        <p:xfrm>
          <a:off x="11406926" y="6077595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180952" imgH="3533333" progId="Paint.Picture">
                  <p:embed/>
                </p:oleObj>
              </mc:Choice>
              <mc:Fallback>
                <p:oleObj name="Bitmap Image" r:id="rId5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06926" y="6077595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D2A42A-ACB5-411B-A67D-DDE0E56BB093}"/>
              </a:ext>
            </a:extLst>
          </p:cNvPr>
          <p:cNvSpPr txBox="1"/>
          <p:nvPr/>
        </p:nvSpPr>
        <p:spPr>
          <a:xfrm>
            <a:off x="255909" y="3708789"/>
            <a:ext cx="3203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RFQ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Pre-Submittal Power Point Presentation &amp; Sign-In Sheet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Results</a:t>
            </a:r>
          </a:p>
        </p:txBody>
      </p:sp>
    </p:spTree>
    <p:extLst>
      <p:ext uri="{BB962C8B-B14F-4D97-AF65-F5344CB8AC3E}">
        <p14:creationId xmlns:p14="http://schemas.microsoft.com/office/powerpoint/2010/main" val="245552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25" y="1531361"/>
            <a:ext cx="10686673" cy="535697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City of Phoenix Representatives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Julie B. Smith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Contracts Specialist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(Debra Russell Presenting)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Point of Contact for Submittal and RFQ Questions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of the City Engineer, Design and Construction Procurement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julie.b.smith@phoenix.gov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     (602) 534-2418</a:t>
            </a:r>
          </a:p>
          <a:p>
            <a:pPr marL="0" indent="0">
              <a:spcBef>
                <a:spcPct val="0"/>
              </a:spcBef>
              <a:buClr>
                <a:srgbClr val="660066"/>
              </a:buClr>
              <a:buNone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660066"/>
              </a:buClr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Aaron DiMaggio, P.E.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pPr marL="0" indent="0">
              <a:spcBef>
                <a:spcPct val="0"/>
              </a:spcBef>
              <a:buClr>
                <a:srgbClr val="660066"/>
              </a:buClr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Services Department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660066"/>
              </a:buClr>
              <a:buSzTx/>
              <a:buNone/>
              <a:defRPr/>
            </a:pPr>
            <a:endParaRPr lang="en-US" sz="2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 title="group of triangles"/>
          <p:cNvGrpSpPr/>
          <p:nvPr/>
        </p:nvGrpSpPr>
        <p:grpSpPr>
          <a:xfrm>
            <a:off x="8355030" y="3923412"/>
            <a:ext cx="1850209" cy="1915995"/>
            <a:chOff x="9862160" y="831132"/>
            <a:chExt cx="1850209" cy="1915995"/>
          </a:xfrm>
        </p:grpSpPr>
        <p:sp>
          <p:nvSpPr>
            <p:cNvPr id="7" name="Freeform: Shape 6" title="triangles"/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8" name="Freeform: Shape 7" title="triangles"/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0" name="Freeform: Shape 9" title="triangles"/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1" name="Freeform: Shape 10" title="triangles"/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2" name="Freeform: Shape 11" title="triangles"/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Freeform: Shape 12" title="triangles"/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Freeform: Shape 13" title="triangles"/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Freeform: Shape 14" title="triangles"/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6" name="Freeform: Shape 15" title="triangles"/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7" name="Freeform: Shape 16" title="triangles"/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Freeform: Shape 17" title="triangles"/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9" name="Freeform: Shape 18" title="triangles"/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0" name="Freeform: Shape 19" title="triangles"/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Freeform: Shape 20" title="triangles"/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94204"/>
              </p:ext>
            </p:extLst>
          </p:nvPr>
        </p:nvGraphicFramePr>
        <p:xfrm>
          <a:off x="11453813" y="6185069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180952" imgH="3533333" progId="Paint.Picture">
                  <p:embed/>
                </p:oleObj>
              </mc:Choice>
              <mc:Fallback>
                <p:oleObj name="Bitmap Image" r:id="rId4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53813" y="6185069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DEF9A9B1-BA57-4B83-A4F9-67D4387A6B42}"/>
              </a:ext>
            </a:extLst>
          </p:cNvPr>
          <p:cNvSpPr txBox="1">
            <a:spLocks/>
          </p:cNvSpPr>
          <p:nvPr/>
        </p:nvSpPr>
        <p:spPr>
          <a:xfrm>
            <a:off x="5715062" y="13473"/>
            <a:ext cx="5614788" cy="1307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0" lang="en-US" sz="4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and </a:t>
            </a:r>
          </a:p>
          <a:p>
            <a:pPr algn="ctr"/>
            <a:r>
              <a:rPr kumimoji="0" lang="en-US" sz="4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Introductions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4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94982" y="223928"/>
            <a:ext cx="5952750" cy="1293028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City of Phoenix Solicitations Website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0" y="2178050"/>
            <a:ext cx="3849688" cy="399891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Project-specific RFQs, Notifications, Sign-in Sheets, PowerPoint Presentations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Link to “Tabulations, Awards and Recommendations” web page</a:t>
            </a:r>
          </a:p>
          <a:p>
            <a:pPr marL="0" indent="0">
              <a:buNone/>
              <a:defRPr/>
            </a:pPr>
            <a:r>
              <a:rPr lang="en-US" altLang="en-US" sz="1800" b="1" dirty="0">
                <a:solidFill>
                  <a:srgbClr val="C00000"/>
                </a:solidFill>
                <a:cs typeface="Arial" panose="020B0604020202020204" pitchFamily="34" charset="0"/>
                <a:hlinkClick r:id="rId3"/>
              </a:rPr>
              <a:t>https://solicitations.phoenix.gov</a:t>
            </a:r>
            <a:endParaRPr lang="en-US" alt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BB680C-967F-468D-8E4F-5A62B304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407" y="2178050"/>
            <a:ext cx="7902282" cy="411709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D236298-3C74-4211-8078-D2916F21553A}"/>
              </a:ext>
            </a:extLst>
          </p:cNvPr>
          <p:cNvSpPr/>
          <p:nvPr/>
        </p:nvSpPr>
        <p:spPr>
          <a:xfrm rot="20695235">
            <a:off x="5652407" y="1728811"/>
            <a:ext cx="457200" cy="56484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792E1EA-60E3-406C-B0BB-399B0CF48631}"/>
              </a:ext>
            </a:extLst>
          </p:cNvPr>
          <p:cNvSpPr/>
          <p:nvPr/>
        </p:nvSpPr>
        <p:spPr>
          <a:xfrm rot="955225">
            <a:off x="7153706" y="1770751"/>
            <a:ext cx="457200" cy="56484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23199F-E2EB-4B74-B779-CB66BA7BB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94288"/>
              </p:ext>
            </p:extLst>
          </p:nvPr>
        </p:nvGraphicFramePr>
        <p:xfrm>
          <a:off x="11479221" y="6154738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180952" imgH="3533333" progId="Paint.Picture">
                  <p:embed/>
                </p:oleObj>
              </mc:Choice>
              <mc:Fallback>
                <p:oleObj name="Bitmap Image" r:id="rId5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79221" y="6154738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36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93C1-73D9-4EF2-8A3E-7CDB8278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546" y="337845"/>
            <a:ext cx="6601452" cy="970450"/>
          </a:xfrm>
        </p:spPr>
        <p:txBody>
          <a:bodyPr>
            <a:norm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Vendor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3197-B7A8-4516-AEB0-D0D6AEF59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546" y="1308295"/>
            <a:ext cx="7189070" cy="54343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All Firms MUST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registered in the Vendor Management System PRIOR TO SUBMITTING A SOQ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on how to register with the City is available at: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https://www.phoenix.gov/finance/vendorsreg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New Firms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After Registering, the City will send an e-mail with a vendor number in approx. 2 days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your firm is already registered with the City of Phoenix’s ProcurePHX system, login and access the electronic solicitation at: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https://eprocurement.phoenix.gov/irj/portal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Product Category Codes are: 912000000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RFx Number is: 6000001694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VENDOR NUMBER is to be included on the cover of the Statement Of Qualifications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DC0FB-EF4F-4FA4-A556-23477E7A6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84" y="761992"/>
            <a:ext cx="4095616" cy="163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F5C9B-36B6-46F7-8EEC-1D223BE8B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84" y="2546437"/>
            <a:ext cx="4095616" cy="419617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F0684BB-EC7A-443D-8B8F-49FA1A56A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686508"/>
              </p:ext>
            </p:extLst>
          </p:nvPr>
        </p:nvGraphicFramePr>
        <p:xfrm>
          <a:off x="11637970" y="6210645"/>
          <a:ext cx="663291" cy="63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5180952" imgH="3533333" progId="Paint.Picture">
                  <p:embed/>
                </p:oleObj>
              </mc:Choice>
              <mc:Fallback>
                <p:oleObj name="Bitmap Image" r:id="rId7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637970" y="6210645"/>
                        <a:ext cx="663291" cy="631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8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5939" y="273578"/>
            <a:ext cx="6578867" cy="790802"/>
          </a:xfrm>
        </p:spPr>
        <p:txBody>
          <a:bodyPr>
            <a:normAutofit/>
          </a:bodyPr>
          <a:lstStyle/>
          <a:p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Login to ProcurePHX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81" y="1452455"/>
            <a:ext cx="10922000" cy="1344086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your firm is already registered with the City of Phoenix’s ProcurePHX system, visit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https://eprocurement.phoenix.gov/irj/portal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login and access the electronic solicitation</a:t>
            </a:r>
          </a:p>
          <a:p>
            <a:pPr marL="45720" indent="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4704B-3A53-4227-B81F-B683D007E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39" y="2552701"/>
            <a:ext cx="6997327" cy="382197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4981" y="2438400"/>
            <a:ext cx="4166509" cy="2229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" indent="0">
              <a:lnSpc>
                <a:spcPct val="9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endParaRPr lang="en-US" sz="1700" i="1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endParaRPr lang="en-US" sz="1700" i="1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Product Category Code is: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912000000</a:t>
            </a:r>
          </a:p>
          <a:p>
            <a:pPr marL="45720" indent="0">
              <a:lnSpc>
                <a:spcPct val="9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RFx (Event) Number is: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6000001694</a:t>
            </a:r>
          </a:p>
          <a:p>
            <a:pPr marL="45720" indent="0">
              <a:lnSpc>
                <a:spcPct val="9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0"/>
              </a:spcBef>
              <a:buClr>
                <a:schemeClr val="bg2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Note: The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VENDOR NUMBER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is to be included on the cover of the Statement Of Qualifications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EBEBEB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2F81ACB-5214-4A47-99B9-CD6DD31B7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016158"/>
              </p:ext>
            </p:extLst>
          </p:nvPr>
        </p:nvGraphicFramePr>
        <p:xfrm>
          <a:off x="115888" y="82323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180952" imgH="3533333" progId="Paint.Picture">
                  <p:embed/>
                </p:oleObj>
              </mc:Choice>
              <mc:Fallback>
                <p:oleObj name="Bitmap Image" r:id="rId4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5888" y="82323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08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52434170-DEDC-48BD-91D1-522F251B2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5659"/>
              </p:ext>
            </p:extLst>
          </p:nvPr>
        </p:nvGraphicFramePr>
        <p:xfrm>
          <a:off x="5192486" y="487300"/>
          <a:ext cx="6760952" cy="605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8892C24-3BA7-4A4B-8E45-8457313AA49E}"/>
              </a:ext>
            </a:extLst>
          </p:cNvPr>
          <p:cNvSpPr txBox="1">
            <a:spLocks/>
          </p:cNvSpPr>
          <p:nvPr/>
        </p:nvSpPr>
        <p:spPr>
          <a:xfrm>
            <a:off x="407409" y="1753994"/>
            <a:ext cx="4122549" cy="478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Questions AFTER TODAY?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for ProcurePHX Overview</a:t>
            </a:r>
            <a:b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6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Thank You for Attending!!!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A69415-063C-4FD1-97FE-BAE027A40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283560"/>
              </p:ext>
            </p:extLst>
          </p:nvPr>
        </p:nvGraphicFramePr>
        <p:xfrm>
          <a:off x="115888" y="161716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5180952" imgH="3533333" progId="Paint.Picture">
                  <p:embed/>
                </p:oleObj>
              </mc:Choice>
              <mc:Fallback>
                <p:oleObj name="Bitmap Image" r:id="rId8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5888" y="161716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7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08359" y="1315462"/>
            <a:ext cx="3371441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92902" y="888274"/>
            <a:ext cx="7159464" cy="5172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Overview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 / Services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 Evaluation Criteria / RFQ Overview</a:t>
            </a:r>
            <a:endParaRPr lang="en-US" sz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Submittal Requirements (Page Count) 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Grounds for Disqualification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Dates: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Schedule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Webpages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ProcurePHX for RFX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2E28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Vendor Registration </a:t>
            </a:r>
          </a:p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After Today</a:t>
            </a:r>
          </a:p>
          <a:p>
            <a:pPr marL="914400" lvl="1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en-US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56165"/>
              </p:ext>
            </p:extLst>
          </p:nvPr>
        </p:nvGraphicFramePr>
        <p:xfrm>
          <a:off x="11453813" y="6154738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53813" y="6154738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70CE08-630F-4364-BFD1-FAEBA384188F}"/>
              </a:ext>
            </a:extLst>
          </p:cNvPr>
          <p:cNvSpPr txBox="1"/>
          <p:nvPr/>
        </p:nvSpPr>
        <p:spPr>
          <a:xfrm>
            <a:off x="339634" y="2140146"/>
            <a:ext cx="4006897" cy="18774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are welcome after each presentation</a:t>
            </a:r>
          </a:p>
          <a:p>
            <a:pPr algn="ctr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02916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39" y="190382"/>
            <a:ext cx="6818923" cy="958234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15" y="1148616"/>
            <a:ext cx="11382447" cy="5709383"/>
          </a:xfrm>
        </p:spPr>
        <p:txBody>
          <a:bodyPr>
            <a:noAutofit/>
          </a:bodyPr>
          <a:lstStyle/>
          <a:p>
            <a:pPr marL="463550" lvl="2" indent="-463550" algn="ctr" defTabSz="912813">
              <a:lnSpc>
                <a:spcPct val="120000"/>
              </a:lnSpc>
              <a:spcBef>
                <a:spcPct val="0"/>
              </a:spcBef>
              <a:buNone/>
              <a:tabLst>
                <a:tab pos="463550" algn="l"/>
              </a:tabLst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PLEASE SIGN YOUR NAME, FIRM NAME, PHONE NO. AND EMAIL ADDRESS </a:t>
            </a:r>
          </a:p>
          <a:p>
            <a:pPr marL="463550" lvl="2" indent="-463550" algn="ctr" defTabSz="912813">
              <a:lnSpc>
                <a:spcPct val="120000"/>
              </a:lnSpc>
              <a:spcBef>
                <a:spcPct val="0"/>
              </a:spcBef>
              <a:buNone/>
              <a:tabLst>
                <a:tab pos="463550" algn="l"/>
              </a:tabLst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ATTENDANCE SHEET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463550" algn="l"/>
              </a:tabLst>
              <a:defRPr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463550" algn="l"/>
              </a:tabLst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Attendance Sheet, PowerPoint and Notification(s) will be posted 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463550" algn="l"/>
              </a:tabLst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City of Phoenix’s ProcurePHX system at: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463550" algn="l"/>
              </a:tabLst>
              <a:defRPr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https://eprocurement.phoenix.gov/irj/portal</a:t>
            </a:r>
            <a:endParaRPr lang="en-US" altLang="en-US" sz="2000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463550" algn="l"/>
              </a:tabLst>
              <a:defRPr/>
            </a:pPr>
            <a:endParaRPr lang="en-US" altLang="en-US" sz="2000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463550" algn="l"/>
              </a:tabLst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(RFX 6000001694)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Pct val="100000"/>
              <a:buNone/>
              <a:tabLst>
                <a:tab pos="463550" algn="l"/>
              </a:tabLst>
              <a:defRPr/>
            </a:pPr>
            <a:endParaRPr lang="en-US" altLang="en-US" sz="2000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63550" indent="-463550" algn="ctr">
              <a:lnSpc>
                <a:spcPct val="120000"/>
              </a:lnSpc>
              <a:spcBef>
                <a:spcPts val="0"/>
              </a:spcBef>
              <a:buClr>
                <a:srgbClr val="9CBEBD"/>
              </a:buClr>
              <a:buSzPct val="100000"/>
              <a:buNone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posted on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City of Phoenix’s Procurement website: </a:t>
            </a:r>
          </a:p>
          <a:p>
            <a:pPr marL="463550" indent="-463550" algn="ctr">
              <a:lnSpc>
                <a:spcPct val="120000"/>
              </a:lnSpc>
              <a:spcBef>
                <a:spcPts val="0"/>
              </a:spcBef>
              <a:buClr>
                <a:srgbClr val="9CBEBD"/>
              </a:buClr>
              <a:buSzPct val="100000"/>
              <a:buNone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https://solicitations.phoenix.gov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2" indent="-463550" algn="ctr" defTabSz="912813">
              <a:lnSpc>
                <a:spcPct val="120000"/>
              </a:lnSpc>
              <a:spcBef>
                <a:spcPct val="0"/>
              </a:spcBef>
              <a:buNone/>
              <a:tabLst>
                <a:tab pos="463550" algn="l"/>
              </a:tabLst>
              <a:defRPr/>
            </a:pPr>
            <a:endParaRPr lang="en-US" altLang="en-US" sz="18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2813">
              <a:lnSpc>
                <a:spcPct val="120000"/>
              </a:lnSpc>
              <a:spcBef>
                <a:spcPct val="0"/>
              </a:spcBef>
              <a:buSzTx/>
              <a:buNone/>
              <a:tabLst>
                <a:tab pos="463550" algn="l"/>
              </a:tabLst>
              <a:defRPr/>
            </a:pPr>
            <a:r>
              <a:rPr lang="en-US" alt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2000" b="1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your responsibility</a:t>
            </a:r>
            <a:r>
              <a:rPr lang="en-US" alt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as a RFQ holder to determine, prior to submittal, </a:t>
            </a:r>
          </a:p>
          <a:p>
            <a:pPr marL="0" indent="0" algn="ctr" defTabSz="912813">
              <a:lnSpc>
                <a:spcPct val="120000"/>
              </a:lnSpc>
              <a:spcBef>
                <a:spcPct val="0"/>
              </a:spcBef>
              <a:buSzTx/>
              <a:buNone/>
              <a:tabLst>
                <a:tab pos="463550" algn="l"/>
              </a:tabLst>
              <a:defRPr/>
            </a:pPr>
            <a:r>
              <a:rPr lang="en-US" alt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if any </a:t>
            </a:r>
            <a:r>
              <a:rPr lang="en-US" altLang="en-US" sz="20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  <a:r>
              <a:rPr lang="en-US" alt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have been issued.</a:t>
            </a:r>
          </a:p>
          <a:p>
            <a:pPr marL="463550" indent="-463550" defTabSz="912813">
              <a:lnSpc>
                <a:spcPct val="120000"/>
              </a:lnSpc>
              <a:spcBef>
                <a:spcPct val="0"/>
              </a:spcBef>
              <a:buSzTx/>
              <a:buNone/>
              <a:defRPr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12813">
              <a:lnSpc>
                <a:spcPct val="12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This is your </a:t>
            </a:r>
            <a:r>
              <a:rPr lang="en-US" altLang="en-US" sz="2000" b="1" i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altLang="en-US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opportunity to discuss this solicitation with City staff.</a:t>
            </a:r>
            <a:endParaRPr lang="en-US" altLang="en-US" sz="2000" kern="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24422"/>
              </p:ext>
            </p:extLst>
          </p:nvPr>
        </p:nvGraphicFramePr>
        <p:xfrm>
          <a:off x="11453813" y="6154738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180952" imgH="3533333" progId="Paint.Picture">
                  <p:embed/>
                </p:oleObj>
              </mc:Choice>
              <mc:Fallback>
                <p:oleObj name="Bitmap Image" r:id="rId5" imgW="5180952" imgH="3533333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53813" y="6154738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57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5E46-21E4-412A-B2E4-58B2882D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3" y="42082"/>
            <a:ext cx="7848599" cy="1110436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1482-3F94-4B30-BF45-46E18110B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1506" y="1874520"/>
            <a:ext cx="7587706" cy="310896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Clr>
                <a:srgbClr val="660066"/>
              </a:buClr>
              <a:buSzTx/>
              <a:buNone/>
              <a:defRPr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Clr>
                <a:srgbClr val="660066"/>
              </a:buClr>
              <a:buSzTx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DiMaggio, P.E.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Clr>
                <a:srgbClr val="660066"/>
              </a:buClr>
              <a:buSzTx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Services Department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13CDCE-7CC0-82CE-5A05-3254B82DB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17563"/>
              </p:ext>
            </p:extLst>
          </p:nvPr>
        </p:nvGraphicFramePr>
        <p:xfrm>
          <a:off x="179614" y="185065"/>
          <a:ext cx="865415" cy="82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8B5823-B3B2-4E6F-BE98-1B9B63332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79614" y="185065"/>
                        <a:ext cx="865415" cy="824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00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01163"/>
              </p:ext>
            </p:extLst>
          </p:nvPr>
        </p:nvGraphicFramePr>
        <p:xfrm>
          <a:off x="0" y="6154738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0" y="6154738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A0E7531B-8892-4918-A352-77DFE586CE05}"/>
              </a:ext>
            </a:extLst>
          </p:cNvPr>
          <p:cNvSpPr/>
          <p:nvPr/>
        </p:nvSpPr>
        <p:spPr>
          <a:xfrm>
            <a:off x="5354921" y="221471"/>
            <a:ext cx="6335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DESCRIPTION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854">
            <a:extLst>
              <a:ext uri="{FF2B5EF4-FFF2-40B4-BE49-F238E27FC236}">
                <a16:creationId xmlns:a16="http://schemas.microsoft.com/office/drawing/2014/main" id="{82EC7F91-9ED7-404E-B4CF-EA79856F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C821986-7467-5CDF-CD5F-B9150CC94F7E}"/>
              </a:ext>
            </a:extLst>
          </p:cNvPr>
          <p:cNvSpPr txBox="1">
            <a:spLocks/>
          </p:cNvSpPr>
          <p:nvPr/>
        </p:nvSpPr>
        <p:spPr>
          <a:xfrm>
            <a:off x="845485" y="1340630"/>
            <a:ext cx="5060015" cy="5517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The City of Phoenix is seeking a qualified Construction Manager at Risk (CMAR) to provide preconstruction services and complete construction services for the Val Vista Water Treatment Plant Reservoir 3 (1-ES5-3) metal roof and liner replacement project. 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The selected CMAR will work as a team with the designer of record and City staff to ensure an efficient design approach for the project. The reservoir is located near the intersection of 32</a:t>
            </a:r>
            <a:r>
              <a:rPr kumimoji="0" lang="en-US" altLang="en-US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Street and McDowell Road.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brima" pitchFamily="2" charset="0"/>
              <a:ea typeface="+mn-ea"/>
              <a:cs typeface="+mn-cs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3C21BCB3-AD41-7BDB-0550-5D23E156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9357"/>
            <a:ext cx="5867399" cy="35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E05E40AB-57FA-9231-B844-71991ECC71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709820"/>
            <a:ext cx="5867399" cy="1998863"/>
          </a:xfrm>
        </p:spPr>
      </p:pic>
    </p:spTree>
    <p:extLst>
      <p:ext uri="{BB962C8B-B14F-4D97-AF65-F5344CB8AC3E}">
        <p14:creationId xmlns:p14="http://schemas.microsoft.com/office/powerpoint/2010/main" val="309784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876607"/>
              </p:ext>
            </p:extLst>
          </p:nvPr>
        </p:nvGraphicFramePr>
        <p:xfrm>
          <a:off x="11458141" y="6139064"/>
          <a:ext cx="7381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458141" y="6139064"/>
                        <a:ext cx="7381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6"/>
          <p:cNvSpPr txBox="1">
            <a:spLocks/>
          </p:cNvSpPr>
          <p:nvPr/>
        </p:nvSpPr>
        <p:spPr>
          <a:xfrm>
            <a:off x="498104" y="1332854"/>
            <a:ext cx="11195792" cy="5576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E7531B-8892-4918-A352-77DFE586CE05}"/>
              </a:ext>
            </a:extLst>
          </p:cNvPr>
          <p:cNvSpPr/>
          <p:nvPr/>
        </p:nvSpPr>
        <p:spPr>
          <a:xfrm>
            <a:off x="6534913" y="230039"/>
            <a:ext cx="4620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Scope of work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854">
            <a:extLst>
              <a:ext uri="{FF2B5EF4-FFF2-40B4-BE49-F238E27FC236}">
                <a16:creationId xmlns:a16="http://schemas.microsoft.com/office/drawing/2014/main" id="{82EC7F91-9ED7-404E-B4CF-EA79856F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C821986-7467-5CDF-CD5F-B9150CC94F7E}"/>
              </a:ext>
            </a:extLst>
          </p:cNvPr>
          <p:cNvSpPr txBox="1">
            <a:spLocks/>
          </p:cNvSpPr>
          <p:nvPr/>
        </p:nvSpPr>
        <p:spPr>
          <a:xfrm>
            <a:off x="388251" y="1478926"/>
            <a:ext cx="11415498" cy="1853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524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existing Reservoir 3 at Val Vista Water Treatment Plant is a 40 Million Gallon concrete potable water reservoir with hopper-style side slopes and metal roof.  The protective interior liner and the roof have reached the end of their operational lifespan and need to be replaced.  As a result, a complete rehabilitation of the reservoir is required.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24DB0-63DB-03E2-856C-49BF85962087}"/>
              </a:ext>
            </a:extLst>
          </p:cNvPr>
          <p:cNvSpPr txBox="1">
            <a:spLocks/>
          </p:cNvSpPr>
          <p:nvPr/>
        </p:nvSpPr>
        <p:spPr>
          <a:xfrm>
            <a:off x="270374" y="4207758"/>
            <a:ext cx="11415498" cy="2420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standing seam metal roof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potable, NSF-61 certified membrane liner system 40MG Reservoir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baffle walls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Required structural repairs including columns, roof framing and supports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Repair or replacement of internal and external gates, valves, and other    mechanical equipment  as recommended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AA6139-EDF7-829C-9D95-61966D05BEC0}"/>
              </a:ext>
            </a:extLst>
          </p:cNvPr>
          <p:cNvSpPr txBox="1">
            <a:spLocks/>
          </p:cNvSpPr>
          <p:nvPr/>
        </p:nvSpPr>
        <p:spPr>
          <a:xfrm>
            <a:off x="270374" y="3727427"/>
            <a:ext cx="11750176" cy="60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roof and liner replacement may include, but is not limited to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5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6122-A9E1-72BE-D89E-58597AC3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9852"/>
            <a:ext cx="4675632" cy="992045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2ED199F-635D-5573-3F81-57E2BC1759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8" y="82323"/>
          <a:ext cx="823564" cy="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80952" imgH="3533333" progId="Paint.Picture">
                  <p:embed/>
                </p:oleObj>
              </mc:Choice>
              <mc:Fallback>
                <p:oleObj name="Bitmap Image" r:id="rId3" imgW="5180952" imgH="3533333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2ED199F-635D-5573-3F81-57E2BC1759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8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46" t="7246" r="29651" b="33385"/>
                      <a:stretch>
                        <a:fillRect/>
                      </a:stretch>
                    </p:blipFill>
                    <p:spPr bwMode="auto">
                      <a:xfrm>
                        <a:off x="115888" y="82323"/>
                        <a:ext cx="823564" cy="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ADACB649-8217-C970-D075-31C08BDA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2" y="1158875"/>
            <a:ext cx="5238750" cy="40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528CA43-7FE2-BA7F-9322-BD8AB1CB4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95" y="1158875"/>
            <a:ext cx="5284855" cy="400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6679A8C-9BB3-4557-9328-0D069FD4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288923"/>
            <a:ext cx="72961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>
            <a:extLst>
              <a:ext uri="{FF2B5EF4-FFF2-40B4-BE49-F238E27FC236}">
                <a16:creationId xmlns:a16="http://schemas.microsoft.com/office/drawing/2014/main" id="{33083DC9-D36C-2912-C6F1-91FFA7CF2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4" y="4111141"/>
            <a:ext cx="4421395" cy="259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F97028B-C94A-9B47-778C-4FD5BC674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7" y="1446214"/>
            <a:ext cx="3860799" cy="52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51DE9EF9-2863-1DDF-5E46-AE14DD55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4" y="1423697"/>
            <a:ext cx="4348369" cy="26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CFD79-D065-C6F8-767D-20C9A289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9852"/>
            <a:ext cx="4675632" cy="992045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7698</TotalTime>
  <Words>1376</Words>
  <Application>Microsoft Office PowerPoint</Application>
  <PresentationFormat>Widescreen</PresentationFormat>
  <Paragraphs>210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Ebrima</vt:lpstr>
      <vt:lpstr>Gill Sans Nova</vt:lpstr>
      <vt:lpstr>Symbol</vt:lpstr>
      <vt:lpstr>Times New Roman</vt:lpstr>
      <vt:lpstr>Tw Cen MT</vt:lpstr>
      <vt:lpstr>Wingdings</vt:lpstr>
      <vt:lpstr>Wingdings 3</vt:lpstr>
      <vt:lpstr>Vapor Trail</vt:lpstr>
      <vt:lpstr>Bitmap Image</vt:lpstr>
      <vt:lpstr>PowerPoint Presentation</vt:lpstr>
      <vt:lpstr>PowerPoint Presentation</vt:lpstr>
      <vt:lpstr>PowerPoint Presentation</vt:lpstr>
      <vt:lpstr>Meeting Overview</vt:lpstr>
      <vt:lpstr>Project manager</vt:lpstr>
      <vt:lpstr>PowerPoint Presentation</vt:lpstr>
      <vt:lpstr>PowerPoint Presentation</vt:lpstr>
      <vt:lpstr>SCOPE OF WORK</vt:lpstr>
      <vt:lpstr>SCOPE OF WORK</vt:lpstr>
      <vt:lpstr>SCOPE OF WORK</vt:lpstr>
      <vt:lpstr>SCOPE OF WORK</vt:lpstr>
      <vt:lpstr>SCOPE OF WORK</vt:lpstr>
      <vt:lpstr>PowerPoint Presentation</vt:lpstr>
      <vt:lpstr>Soq evaluation criteria</vt:lpstr>
      <vt:lpstr>SUBMITTAL REQUIREMENTS</vt:lpstr>
      <vt:lpstr>PowerPoint Presentation</vt:lpstr>
      <vt:lpstr>IMPORTANT DATES Selection Schedule</vt:lpstr>
      <vt:lpstr>DCP Procurement WEBPAGES</vt:lpstr>
      <vt:lpstr>DCP Procurement Webpages</vt:lpstr>
      <vt:lpstr>City of Phoenix Solicitations Website</vt:lpstr>
      <vt:lpstr>Vendor Registration</vt:lpstr>
      <vt:lpstr>Login to ProcurePHX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/ NATURAL-CULTURAL RESOURCES /  NEPA ON-CALL SERVICES  ON-CALL SERVICES FOR  CALENDAR YEAR  2017-2018</dc:title>
  <dc:creator>Samantha B Ansmann</dc:creator>
  <cp:lastModifiedBy>Debra Russell</cp:lastModifiedBy>
  <cp:revision>1324</cp:revision>
  <cp:lastPrinted>2024-11-25T15:45:54Z</cp:lastPrinted>
  <dcterms:created xsi:type="dcterms:W3CDTF">2018-06-14T22:05:36Z</dcterms:created>
  <dcterms:modified xsi:type="dcterms:W3CDTF">2024-11-25T15:45:55Z</dcterms:modified>
</cp:coreProperties>
</file>