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5" r:id="rId1"/>
  </p:sldMasterIdLst>
  <p:notesMasterIdLst>
    <p:notesMasterId r:id="rId25"/>
  </p:notesMasterIdLst>
  <p:sldIdLst>
    <p:sldId id="256" r:id="rId2"/>
    <p:sldId id="257" r:id="rId3"/>
    <p:sldId id="367" r:id="rId4"/>
    <p:sldId id="262" r:id="rId5"/>
    <p:sldId id="260" r:id="rId6"/>
    <p:sldId id="329" r:id="rId7"/>
    <p:sldId id="368" r:id="rId8"/>
    <p:sldId id="268" r:id="rId9"/>
    <p:sldId id="285" r:id="rId10"/>
    <p:sldId id="259" r:id="rId11"/>
    <p:sldId id="338" r:id="rId12"/>
    <p:sldId id="325" r:id="rId13"/>
    <p:sldId id="267" r:id="rId14"/>
    <p:sldId id="269" r:id="rId15"/>
    <p:sldId id="369" r:id="rId16"/>
    <p:sldId id="311" r:id="rId17"/>
    <p:sldId id="313" r:id="rId18"/>
    <p:sldId id="265" r:id="rId19"/>
    <p:sldId id="274" r:id="rId20"/>
    <p:sldId id="370" r:id="rId21"/>
    <p:sldId id="275" r:id="rId22"/>
    <p:sldId id="339" r:id="rId23"/>
    <p:sldId id="326"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0601" autoAdjust="0"/>
  </p:normalViewPr>
  <p:slideViewPr>
    <p:cSldViewPr snapToGrid="0" showGuides="1">
      <p:cViewPr varScale="1">
        <p:scale>
          <a:sx n="67" d="100"/>
          <a:sy n="67" d="100"/>
        </p:scale>
        <p:origin x="604" y="44"/>
      </p:cViewPr>
      <p:guideLst>
        <p:guide orient="horz" pos="2160"/>
        <p:guide pos="3840"/>
      </p:guideLst>
    </p:cSldViewPr>
  </p:slideViewPr>
  <p:notesTextViewPr>
    <p:cViewPr>
      <p:scale>
        <a:sx n="1" d="1"/>
        <a:sy n="1" d="1"/>
      </p:scale>
      <p:origin x="0" y="0"/>
    </p:cViewPr>
  </p:notesTextViewPr>
  <p:sorterViewPr>
    <p:cViewPr>
      <p:scale>
        <a:sx n="9" d="10"/>
        <a:sy n="9" d="10"/>
      </p:scale>
      <p:origin x="0" y="-4316"/>
    </p:cViewPr>
  </p:sorterViewPr>
  <p:notesViewPr>
    <p:cSldViewPr snapToGrid="0">
      <p:cViewPr varScale="1">
        <p:scale>
          <a:sx n="63" d="100"/>
          <a:sy n="63" d="100"/>
        </p:scale>
        <p:origin x="240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B862CA6F-8E39-4C5F-A7B7-C7B1DC904604}" type="datetimeFigureOut">
              <a:rPr lang="en-US" smtClean="0"/>
              <a:t>2/22/2024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256237C4-6D1E-4118-89E9-4A5ABFEE51E3}" type="slidenum">
              <a:rPr lang="en-US" smtClean="0"/>
              <a:t>‹#›</a:t>
            </a:fld>
            <a:endParaRPr lang="en-US"/>
          </a:p>
        </p:txBody>
      </p:sp>
    </p:spTree>
    <p:extLst>
      <p:ext uri="{BB962C8B-B14F-4D97-AF65-F5344CB8AC3E}">
        <p14:creationId xmlns:p14="http://schemas.microsoft.com/office/powerpoint/2010/main" val="168709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a:t>
            </a:fld>
            <a:endParaRPr lang="en-US"/>
          </a:p>
        </p:txBody>
      </p:sp>
    </p:spTree>
    <p:extLst>
      <p:ext uri="{BB962C8B-B14F-4D97-AF65-F5344CB8AC3E}">
        <p14:creationId xmlns:p14="http://schemas.microsoft.com/office/powerpoint/2010/main" val="230185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latin typeface="+mn-lt"/>
                <a:ea typeface="+mn-ea"/>
                <a:cs typeface="Arial" panose="020B0604020202020204" pitchFamily="34" charset="0"/>
              </a:rPr>
              <a:t>Potential</a:t>
            </a:r>
            <a:r>
              <a:rPr lang="en-US" sz="1200" kern="1200" baseline="0" dirty="0">
                <a:solidFill>
                  <a:schemeClr val="tx1"/>
                </a:solidFill>
                <a:latin typeface="+mn-lt"/>
                <a:ea typeface="+mn-ea"/>
                <a:cs typeface="Arial" panose="020B0604020202020204" pitchFamily="34" charset="0"/>
              </a:rPr>
              <a:t> vendors  must  register in the </a:t>
            </a:r>
            <a:r>
              <a:rPr lang="en-US" sz="1200" kern="1200" dirty="0">
                <a:solidFill>
                  <a:schemeClr val="tx1"/>
                </a:solidFill>
                <a:latin typeface="+mn-lt"/>
                <a:ea typeface="+mn-ea"/>
                <a:cs typeface="Arial" panose="020B0604020202020204" pitchFamily="34" charset="0"/>
              </a:rPr>
              <a:t>City’s </a:t>
            </a:r>
            <a:r>
              <a:rPr lang="en-US" sz="1200" kern="1200" dirty="0" err="1">
                <a:solidFill>
                  <a:schemeClr val="tx1"/>
                </a:solidFill>
                <a:latin typeface="+mn-lt"/>
                <a:ea typeface="+mn-ea"/>
                <a:cs typeface="Arial" panose="020B0604020202020204" pitchFamily="34" charset="0"/>
              </a:rPr>
              <a:t>procurePHX</a:t>
            </a:r>
            <a:r>
              <a:rPr lang="en-US" sz="1200" kern="1200" dirty="0">
                <a:solidFill>
                  <a:schemeClr val="tx1"/>
                </a:solidFill>
                <a:latin typeface="+mn-lt"/>
                <a:ea typeface="+mn-ea"/>
                <a:cs typeface="Arial" panose="020B0604020202020204" pitchFamily="34" charset="0"/>
              </a:rPr>
              <a:t> Self-Registration System</a:t>
            </a:r>
          </a:p>
          <a:p>
            <a:pPr marL="0" indent="0">
              <a:buFont typeface="Arial" panose="020B0604020202020204" pitchFamily="34" charset="0"/>
              <a:buNone/>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Procurement Officer does not have access to vendor profile systems.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10</a:t>
            </a:fld>
            <a:endParaRPr lang="en-US"/>
          </a:p>
        </p:txBody>
      </p:sp>
    </p:spTree>
    <p:extLst>
      <p:ext uri="{BB962C8B-B14F-4D97-AF65-F5344CB8AC3E}">
        <p14:creationId xmlns:p14="http://schemas.microsoft.com/office/powerpoint/2010/main" val="28784875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Business Information includes: company name, company address, phone number, e-mail address, contact person information, etc. </a:t>
            </a:r>
          </a:p>
          <a:p>
            <a:r>
              <a:rPr lang="en-US" dirty="0"/>
              <a:t>2. Scan and attached your W-9 to your registration</a:t>
            </a:r>
          </a:p>
          <a:p>
            <a:r>
              <a:rPr lang="en-US" dirty="0"/>
              <a:t>3. Complete the registration</a:t>
            </a:r>
          </a:p>
          <a:p>
            <a:r>
              <a:rPr lang="en-US" dirty="0"/>
              <a:t>4. Set-up ID and password</a:t>
            </a:r>
          </a:p>
          <a:p>
            <a:endParaRPr lang="en-US" dirty="0"/>
          </a:p>
          <a:p>
            <a:r>
              <a:rPr lang="en-US" dirty="0"/>
              <a:t>A Vendor Number will be auto-generated when you register with the City. It is also referred to as City’s Registration System ID Number. You will see City’s Registration System ID Number in the Offer Form.</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 number is 7 digits long and is specific to you or your agency.</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11</a:t>
            </a:fld>
            <a:endParaRPr lang="en-US"/>
          </a:p>
        </p:txBody>
      </p:sp>
    </p:spTree>
    <p:extLst>
      <p:ext uri="{BB962C8B-B14F-4D97-AF65-F5344CB8AC3E}">
        <p14:creationId xmlns:p14="http://schemas.microsoft.com/office/powerpoint/2010/main" val="2571849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Review Scope of Work in its entirety and submit any questions in writing to the Procurement Officer. </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12</a:t>
            </a:fld>
            <a:endParaRPr lang="en-US"/>
          </a:p>
        </p:txBody>
      </p:sp>
    </p:spTree>
    <p:extLst>
      <p:ext uri="{BB962C8B-B14F-4D97-AF65-F5344CB8AC3E}">
        <p14:creationId xmlns:p14="http://schemas.microsoft.com/office/powerpoint/2010/main" val="2756868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buFont typeface="Wingdings" panose="05000000000000000000" pitchFamily="2" charset="2"/>
              <a:buNone/>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No informal contact initiated by Offerors on the proposed service will be allowed with members of City’s staff from date of distribution of this solicitation until after city council awards the contract.</a:t>
            </a:r>
          </a:p>
          <a:p>
            <a:pPr>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Reaching out to other City staff, who is not the Procurement Officer, is a direct violation of the Solicitation Transparent Policy which will result in your agency being disqualified to submit for this procurement. </a:t>
            </a:r>
          </a:p>
          <a:p>
            <a:pPr marL="0" indent="0">
              <a:spcBef>
                <a:spcPts val="0"/>
              </a:spcBef>
              <a:buNone/>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13</a:t>
            </a:fld>
            <a:endParaRPr lang="en-US"/>
          </a:p>
        </p:txBody>
      </p:sp>
    </p:spTree>
    <p:extLst>
      <p:ext uri="{BB962C8B-B14F-4D97-AF65-F5344CB8AC3E}">
        <p14:creationId xmlns:p14="http://schemas.microsoft.com/office/powerpoint/2010/main" val="2451578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Gill Sans MT" panose="020B0502020104020203" pitchFamily="34" charset="0"/>
                <a:cs typeface="Arial" panose="020B0604020202020204" pitchFamily="34" charset="0"/>
              </a:rPr>
              <a:t>Any questions received by the Procurement Officer regarding this solicitation until the Submittal of Written Questions Deadline will form an addendum. This includes the questions submitted in writing today’s meeting.</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dirty="0">
              <a:latin typeface="Gill Sans MT" panose="020B0502020104020203"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14</a:t>
            </a:fld>
            <a:endParaRPr lang="en-US"/>
          </a:p>
        </p:txBody>
      </p:sp>
    </p:spTree>
    <p:extLst>
      <p:ext uri="{BB962C8B-B14F-4D97-AF65-F5344CB8AC3E}">
        <p14:creationId xmlns:p14="http://schemas.microsoft.com/office/powerpoint/2010/main" val="3923296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15</a:t>
            </a:fld>
            <a:endParaRPr lang="en-US"/>
          </a:p>
        </p:txBody>
      </p:sp>
    </p:spTree>
    <p:extLst>
      <p:ext uri="{BB962C8B-B14F-4D97-AF65-F5344CB8AC3E}">
        <p14:creationId xmlns:p14="http://schemas.microsoft.com/office/powerpoint/2010/main" val="14350976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dirty="0"/>
              <a:t>Located on page 21 in the solicitation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16</a:t>
            </a:fld>
            <a:endParaRPr lang="en-US"/>
          </a:p>
        </p:txBody>
      </p:sp>
    </p:spTree>
    <p:extLst>
      <p:ext uri="{BB962C8B-B14F-4D97-AF65-F5344CB8AC3E}">
        <p14:creationId xmlns:p14="http://schemas.microsoft.com/office/powerpoint/2010/main" val="2470610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Located on page 14 and 15 in the solicitation document.</a:t>
            </a:r>
          </a:p>
          <a:p>
            <a:pPr marL="171450" indent="-171450">
              <a:buFont typeface="Arial" panose="020B0604020202020204" pitchFamily="34" charset="0"/>
              <a:buChar char="•"/>
            </a:pPr>
            <a:r>
              <a:rPr lang="en-US" dirty="0"/>
              <a:t>The submittal section</a:t>
            </a:r>
            <a:r>
              <a:rPr lang="en-US" baseline="0" dirty="0"/>
              <a:t> clearly outlines what is required for each of the sections.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Review each Section from the Solicitation</a:t>
            </a:r>
          </a:p>
          <a:p>
            <a:pPr marL="171450" indent="-171450">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17</a:t>
            </a:fld>
            <a:endParaRPr lang="en-US"/>
          </a:p>
        </p:txBody>
      </p:sp>
    </p:spTree>
    <p:extLst>
      <p:ext uri="{BB962C8B-B14F-4D97-AF65-F5344CB8AC3E}">
        <p14:creationId xmlns:p14="http://schemas.microsoft.com/office/powerpoint/2010/main" val="1294371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It is the responsibility of all Offerors to examine the entire solicitation and seek clarification of any requirement that may not be clear and to check all responses for accuracy before submitting an offer.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latin typeface="+mn-lt"/>
              <a:ea typeface="+mn-ea"/>
              <a:cs typeface="Arial" panose="020B0604020202020204" pitchFamily="34" charset="0"/>
            </a:endParaRPr>
          </a:p>
          <a:p>
            <a:r>
              <a:rPr lang="en-US" dirty="0"/>
              <a:t>*For References: Do not use City of Phoenix employees, officers, or agents as a reference. Also, please ensure those you have listed as a reference are able and willing to respond to the City’s request for references. Conducting reference checks is required by a City Administrative Regulation and if we are unable to obtain a reference check, it may negatively impact the consideration of your offer. </a:t>
            </a:r>
          </a:p>
        </p:txBody>
      </p:sp>
      <p:sp>
        <p:nvSpPr>
          <p:cNvPr id="4" name="Slide Number Placeholder 3"/>
          <p:cNvSpPr>
            <a:spLocks noGrp="1"/>
          </p:cNvSpPr>
          <p:nvPr>
            <p:ph type="sldNum" sz="quarter" idx="10"/>
          </p:nvPr>
        </p:nvSpPr>
        <p:spPr/>
        <p:txBody>
          <a:bodyPr/>
          <a:lstStyle/>
          <a:p>
            <a:fld id="{256237C4-6D1E-4118-89E9-4A5ABFEE51E3}" type="slidenum">
              <a:rPr lang="en-US" smtClean="0"/>
              <a:t>18</a:t>
            </a:fld>
            <a:endParaRPr lang="en-US"/>
          </a:p>
        </p:txBody>
      </p:sp>
    </p:spTree>
    <p:extLst>
      <p:ext uri="{BB962C8B-B14F-4D97-AF65-F5344CB8AC3E}">
        <p14:creationId xmlns:p14="http://schemas.microsoft.com/office/powerpoint/2010/main" val="847390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19</a:t>
            </a:fld>
            <a:endParaRPr lang="en-US"/>
          </a:p>
        </p:txBody>
      </p:sp>
    </p:spTree>
    <p:extLst>
      <p:ext uri="{BB962C8B-B14F-4D97-AF65-F5344CB8AC3E}">
        <p14:creationId xmlns:p14="http://schemas.microsoft.com/office/powerpoint/2010/main" val="55961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Marchelle Franklin, Human Services Director</a:t>
            </a:r>
          </a:p>
          <a:p>
            <a:r>
              <a:rPr lang="en-US" dirty="0"/>
              <a:t>Nichole Ayoola, Deputy Director Management Services Division </a:t>
            </a:r>
          </a:p>
          <a:p>
            <a:r>
              <a:rPr lang="en-US" dirty="0"/>
              <a:t>Miranda Ortega, Contracts Specialist I, Management Services Division</a:t>
            </a:r>
          </a:p>
          <a:p>
            <a:r>
              <a:rPr lang="en-US" dirty="0"/>
              <a:t>Pradeep </a:t>
            </a:r>
            <a:r>
              <a:rPr lang="en-US" dirty="0" err="1"/>
              <a:t>Persari</a:t>
            </a:r>
            <a:r>
              <a:rPr lang="en-US" dirty="0"/>
              <a:t>, IT Project Manager, Management Services Division </a:t>
            </a:r>
          </a:p>
          <a:p>
            <a:r>
              <a:rPr lang="en-US" dirty="0"/>
              <a:t>Susan Hallett, Deputy Director Community and Senior </a:t>
            </a:r>
            <a:r>
              <a:rPr lang="en-US"/>
              <a:t>Services Division</a:t>
            </a:r>
            <a:endParaRPr lang="en-US" dirty="0"/>
          </a:p>
          <a:p>
            <a:r>
              <a:rPr lang="en-US" dirty="0"/>
              <a:t>Anna Vasquez, Human Services Program Coordinator, Community and Senior Services Division</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2</a:t>
            </a:fld>
            <a:endParaRPr lang="en-US"/>
          </a:p>
        </p:txBody>
      </p:sp>
    </p:spTree>
    <p:extLst>
      <p:ext uri="{BB962C8B-B14F-4D97-AF65-F5344CB8AC3E}">
        <p14:creationId xmlns:p14="http://schemas.microsoft.com/office/powerpoint/2010/main" val="12781361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nSpc>
                <a:spcPct val="100000"/>
              </a:lnSpc>
              <a:spcBef>
                <a:spcPts val="0"/>
              </a:spcBef>
              <a:buFont typeface="Wingdings" panose="05000000000000000000" pitchFamily="2" charset="2"/>
              <a:buChar char="§"/>
            </a:pPr>
            <a:r>
              <a:rPr lang="en-US" sz="1400" kern="1200" dirty="0">
                <a:solidFill>
                  <a:schemeClr val="tx1"/>
                </a:solidFill>
                <a:latin typeface="+mn-lt"/>
                <a:ea typeface="+mn-ea"/>
                <a:cs typeface="Arial" panose="020B0604020202020204" pitchFamily="34" charset="0"/>
              </a:rPr>
              <a:t>Located on page 41. </a:t>
            </a:r>
          </a:p>
          <a:p>
            <a:pPr marL="285750" indent="-285750">
              <a:lnSpc>
                <a:spcPct val="100000"/>
              </a:lnSpc>
              <a:spcBef>
                <a:spcPts val="0"/>
              </a:spcBef>
              <a:buFont typeface="Wingdings" panose="05000000000000000000" pitchFamily="2" charset="2"/>
              <a:buChar char="§"/>
            </a:pPr>
            <a:endParaRPr lang="en-US" sz="1400" kern="1200" dirty="0">
              <a:solidFill>
                <a:schemeClr val="tx1"/>
              </a:solidFill>
              <a:latin typeface="+mn-lt"/>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dirty="0"/>
              <a:t>Proposers under consideration will be evaluated by an evaluation committee</a:t>
            </a:r>
          </a:p>
          <a:p>
            <a:pPr marL="285750" indent="-285750">
              <a:lnSpc>
                <a:spcPct val="100000"/>
              </a:lnSpc>
              <a:spcBef>
                <a:spcPts val="0"/>
              </a:spcBef>
              <a:buFont typeface="Wingdings" panose="05000000000000000000" pitchFamily="2" charset="2"/>
              <a:buChar char="§"/>
            </a:pPr>
            <a:endParaRPr lang="en-US" sz="1200" kern="1200" dirty="0">
              <a:solidFill>
                <a:schemeClr val="tx1"/>
              </a:solidFill>
              <a:latin typeface="+mn-lt"/>
              <a:ea typeface="+mn-ea"/>
              <a:cs typeface="Arial" panose="020B0604020202020204" pitchFamily="34" charset="0"/>
            </a:endParaRPr>
          </a:p>
          <a:p>
            <a:pPr>
              <a:lnSpc>
                <a:spcPct val="100000"/>
              </a:lnSpc>
              <a:spcBef>
                <a:spcPts val="0"/>
              </a:spcBef>
              <a:buFont typeface="Wingdings" panose="05000000000000000000" pitchFamily="2" charset="2"/>
              <a:buChar char="§"/>
            </a:pPr>
            <a:r>
              <a:rPr lang="en-US" sz="1200" kern="1200" dirty="0">
                <a:solidFill>
                  <a:schemeClr val="tx1"/>
                </a:solidFill>
                <a:latin typeface="+mn-lt"/>
                <a:ea typeface="+mn-ea"/>
                <a:cs typeface="Arial" panose="020B0604020202020204" pitchFamily="34" charset="0"/>
              </a:rPr>
              <a:t>     City reserves the right to request supplemental information that the evaluation committee deems necessary to make a selection.  </a:t>
            </a:r>
          </a:p>
          <a:p>
            <a:pPr marL="0" indent="0">
              <a:lnSpc>
                <a:spcPct val="100000"/>
              </a:lnSpc>
              <a:spcBef>
                <a:spcPts val="0"/>
              </a:spcBef>
              <a:buNone/>
            </a:pPr>
            <a:endParaRPr lang="en-US" sz="1200" kern="1200" dirty="0">
              <a:solidFill>
                <a:schemeClr val="tx1"/>
              </a:solidFill>
              <a:latin typeface="+mn-lt"/>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fld id="{256237C4-6D1E-4118-89E9-4A5ABFEE51E3}" type="slidenum">
              <a:rPr lang="en-US" smtClean="0"/>
              <a:t>21</a:t>
            </a:fld>
            <a:endParaRPr lang="en-US"/>
          </a:p>
        </p:txBody>
      </p:sp>
    </p:spTree>
    <p:extLst>
      <p:ext uri="{BB962C8B-B14F-4D97-AF65-F5344CB8AC3E}">
        <p14:creationId xmlns:p14="http://schemas.microsoft.com/office/powerpoint/2010/main" val="20648402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Outlined under Evaluation Requirements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Vendors must be responsive and responsible to be eligible for contract award. Definitions above are directly from the solicitation.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To be responsive, you must submit all required documents requested in the solicitation. Any documents that are missing will deem your Proposal as non-responsive. </a:t>
            </a:r>
          </a:p>
          <a:p>
            <a:r>
              <a:rPr lang="en-US" dirty="0"/>
              <a:t>To be responsible, you must have the capacity and staffing capacity to provide the services being offered.</a:t>
            </a:r>
          </a:p>
          <a:p>
            <a:endParaRPr lang="en-US" dirty="0"/>
          </a:p>
        </p:txBody>
      </p:sp>
      <p:sp>
        <p:nvSpPr>
          <p:cNvPr id="4" name="Slide Number Placeholder 3"/>
          <p:cNvSpPr>
            <a:spLocks noGrp="1"/>
          </p:cNvSpPr>
          <p:nvPr>
            <p:ph type="sldNum" sz="quarter" idx="5"/>
          </p:nvPr>
        </p:nvSpPr>
        <p:spPr/>
        <p:txBody>
          <a:bodyPr/>
          <a:lstStyle/>
          <a:p>
            <a:fld id="{256237C4-6D1E-4118-89E9-4A5ABFEE51E3}" type="slidenum">
              <a:rPr lang="en-US" smtClean="0"/>
              <a:t>22</a:t>
            </a:fld>
            <a:endParaRPr lang="en-US"/>
          </a:p>
        </p:txBody>
      </p:sp>
    </p:spTree>
    <p:extLst>
      <p:ext uri="{BB962C8B-B14F-4D97-AF65-F5344CB8AC3E}">
        <p14:creationId xmlns:p14="http://schemas.microsoft.com/office/powerpoint/2010/main" val="65496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Last call for questions – You will not be able to ask any questions after this meeting.  </a:t>
            </a:r>
          </a:p>
        </p:txBody>
      </p:sp>
      <p:sp>
        <p:nvSpPr>
          <p:cNvPr id="4" name="Slide Number Placeholder 3"/>
          <p:cNvSpPr>
            <a:spLocks noGrp="1"/>
          </p:cNvSpPr>
          <p:nvPr>
            <p:ph type="sldNum" sz="quarter" idx="10"/>
          </p:nvPr>
        </p:nvSpPr>
        <p:spPr/>
        <p:txBody>
          <a:bodyPr/>
          <a:lstStyle/>
          <a:p>
            <a:fld id="{256237C4-6D1E-4118-89E9-4A5ABFEE51E3}" type="slidenum">
              <a:rPr lang="en-US" smtClean="0"/>
              <a:t>23</a:t>
            </a:fld>
            <a:endParaRPr lang="en-US"/>
          </a:p>
        </p:txBody>
      </p:sp>
    </p:spTree>
    <p:extLst>
      <p:ext uri="{BB962C8B-B14F-4D97-AF65-F5344CB8AC3E}">
        <p14:creationId xmlns:p14="http://schemas.microsoft.com/office/powerpoint/2010/main" val="426593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this Virtual Pre-Proposal Conference, instead of vocalized questions, please place all questions in the chat and they will be addressed at the end of the presentation.</a:t>
            </a:r>
          </a:p>
        </p:txBody>
      </p:sp>
      <p:sp>
        <p:nvSpPr>
          <p:cNvPr id="4" name="Slide Number Placeholder 3"/>
          <p:cNvSpPr>
            <a:spLocks noGrp="1"/>
          </p:cNvSpPr>
          <p:nvPr>
            <p:ph type="sldNum" sz="quarter" idx="5"/>
          </p:nvPr>
        </p:nvSpPr>
        <p:spPr/>
        <p:txBody>
          <a:bodyPr/>
          <a:lstStyle/>
          <a:p>
            <a:fld id="{256237C4-6D1E-4118-89E9-4A5ABFEE51E3}" type="slidenum">
              <a:rPr lang="en-US" smtClean="0"/>
              <a:t>3</a:t>
            </a:fld>
            <a:endParaRPr lang="en-US"/>
          </a:p>
        </p:txBody>
      </p:sp>
    </p:spTree>
    <p:extLst>
      <p:ext uri="{BB962C8B-B14F-4D97-AF65-F5344CB8AC3E}">
        <p14:creationId xmlns:p14="http://schemas.microsoft.com/office/powerpoint/2010/main" val="1887317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baseline="0" dirty="0"/>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256237C4-6D1E-4118-89E9-4A5ABFEE51E3}" type="slidenum">
              <a:rPr lang="en-US" smtClean="0"/>
              <a:t>4</a:t>
            </a:fld>
            <a:endParaRPr lang="en-US"/>
          </a:p>
        </p:txBody>
      </p:sp>
    </p:spTree>
    <p:extLst>
      <p:ext uri="{BB962C8B-B14F-4D97-AF65-F5344CB8AC3E}">
        <p14:creationId xmlns:p14="http://schemas.microsoft.com/office/powerpoint/2010/main" val="462893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Located on the cover page of the solicitation document.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a:solidFill>
                <a:schemeClr val="tx1"/>
              </a:solidFill>
              <a:latin typeface="+mn-lt"/>
              <a:ea typeface="+mn-ea"/>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Arial" panose="020B0604020202020204" pitchFamily="34" charset="0"/>
              </a:rPr>
              <a:t>Answers to questions will be posted to the Procurement Website.</a:t>
            </a:r>
          </a:p>
          <a:p>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5</a:t>
            </a:fld>
            <a:endParaRPr lang="en-US"/>
          </a:p>
        </p:txBody>
      </p:sp>
    </p:spTree>
    <p:extLst>
      <p:ext uri="{BB962C8B-B14F-4D97-AF65-F5344CB8AC3E}">
        <p14:creationId xmlns:p14="http://schemas.microsoft.com/office/powerpoint/2010/main" val="964211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Responses must clearly show compliance to these qualifications. Those that are not clearly responsive may be rejected by the City without further consideration.</a:t>
            </a:r>
            <a:endParaRPr lang="en-US" dirty="0"/>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56237C4-6D1E-4118-89E9-4A5ABFEE51E3}" type="slidenum">
              <a:rPr lang="en-US" smtClean="0"/>
              <a:t>6</a:t>
            </a:fld>
            <a:endParaRPr lang="en-US"/>
          </a:p>
        </p:txBody>
      </p:sp>
    </p:spTree>
    <p:extLst>
      <p:ext uri="{BB962C8B-B14F-4D97-AF65-F5344CB8AC3E}">
        <p14:creationId xmlns:p14="http://schemas.microsoft.com/office/powerpoint/2010/main" val="2069495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this contract has a 15 year potential length.</a:t>
            </a:r>
          </a:p>
        </p:txBody>
      </p:sp>
      <p:sp>
        <p:nvSpPr>
          <p:cNvPr id="4" name="Slide Number Placeholder 3"/>
          <p:cNvSpPr>
            <a:spLocks noGrp="1"/>
          </p:cNvSpPr>
          <p:nvPr>
            <p:ph type="sldNum" sz="quarter" idx="5"/>
          </p:nvPr>
        </p:nvSpPr>
        <p:spPr/>
        <p:txBody>
          <a:bodyPr/>
          <a:lstStyle/>
          <a:p>
            <a:fld id="{256237C4-6D1E-4118-89E9-4A5ABFEE51E3}" type="slidenum">
              <a:rPr lang="en-US" smtClean="0"/>
              <a:t>7</a:t>
            </a:fld>
            <a:endParaRPr lang="en-US"/>
          </a:p>
        </p:txBody>
      </p:sp>
    </p:spTree>
    <p:extLst>
      <p:ext uri="{BB962C8B-B14F-4D97-AF65-F5344CB8AC3E}">
        <p14:creationId xmlns:p14="http://schemas.microsoft.com/office/powerpoint/2010/main" val="3400861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latin typeface="+mn-lt"/>
                <a:ea typeface="+mn-ea"/>
                <a:cs typeface="Arial" panose="020B0604020202020204" pitchFamily="34" charset="0"/>
              </a:rPr>
              <a:t>Located on page 6.</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dirty="0">
              <a:solidFill>
                <a:schemeClr val="tx1"/>
              </a:solidFill>
              <a:latin typeface="+mn-lt"/>
              <a:ea typeface="+mn-ea"/>
              <a:cs typeface="Arial" panose="020B0604020202020204" pitchFamily="34" charset="0"/>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8</a:t>
            </a:fld>
            <a:endParaRPr lang="en-US"/>
          </a:p>
        </p:txBody>
      </p:sp>
    </p:spTree>
    <p:extLst>
      <p:ext uri="{BB962C8B-B14F-4D97-AF65-F5344CB8AC3E}">
        <p14:creationId xmlns:p14="http://schemas.microsoft.com/office/powerpoint/2010/main" val="77669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a:t>Located on Page 9 in the solicitation document.</a:t>
            </a:r>
          </a:p>
          <a:p>
            <a:pPr marL="171450" indent="-171450">
              <a:buFont typeface="Wingdings" panose="05000000000000000000" pitchFamily="2" charset="2"/>
              <a:buChar char="§"/>
            </a:pPr>
            <a:endParaRPr lang="en-US" dirty="0"/>
          </a:p>
          <a:p>
            <a:pPr marL="171450" indent="-171450">
              <a:buFont typeface="Wingdings" panose="05000000000000000000" pitchFamily="2" charset="2"/>
              <a:buChar char="§"/>
            </a:pPr>
            <a:r>
              <a:rPr lang="en-US" sz="1200" kern="1200" baseline="0" dirty="0">
                <a:solidFill>
                  <a:schemeClr val="tx1"/>
                </a:solidFill>
                <a:effectLst/>
                <a:latin typeface="+mn-lt"/>
                <a:ea typeface="+mn-ea"/>
                <a:cs typeface="+mn-cs"/>
              </a:rPr>
              <a:t>In support of a fair and equitable process, Procurement Officers cannot answer a respondent’s question, without notifying all respondents. To ensure that all respondents are on a level playing field, all questions must be submitted in writing and responded to in writing.</a:t>
            </a:r>
            <a:r>
              <a:rPr lang="en-US" dirty="0"/>
              <a:t> Those questions are to be submitted to my attention via the </a:t>
            </a:r>
            <a:r>
              <a:rPr lang="en-US" dirty="0" err="1"/>
              <a:t>hsd</a:t>
            </a:r>
            <a:r>
              <a:rPr lang="en-US" dirty="0"/>
              <a:t> procurement email address. </a:t>
            </a:r>
          </a:p>
          <a:p>
            <a:pPr marL="171450" indent="-171450">
              <a:buFont typeface="Wingdings" panose="05000000000000000000" pitchFamily="2" charset="2"/>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200" kern="1200" dirty="0">
                <a:solidFill>
                  <a:schemeClr val="tx1"/>
                </a:solidFill>
                <a:effectLst/>
                <a:latin typeface="+mn-lt"/>
                <a:ea typeface="+mn-ea"/>
                <a:cs typeface="+mn-cs"/>
              </a:rPr>
              <a:t>As long as the solicitation is not discussed, Offerors may continue to conduct business with the City and discuss business that is unrelated to the solicitation with the City staff. Offerors may not discuss the solicitation with any City employees or evaluation panel members.</a:t>
            </a:r>
          </a:p>
          <a:p>
            <a:pPr>
              <a:buFont typeface="Wingdings" panose="05000000000000000000" pitchFamily="2" charset="2"/>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256237C4-6D1E-4118-89E9-4A5ABFEE51E3}" type="slidenum">
              <a:rPr lang="en-US" smtClean="0"/>
              <a:t>9</a:t>
            </a:fld>
            <a:endParaRPr lang="en-US"/>
          </a:p>
        </p:txBody>
      </p:sp>
    </p:spTree>
    <p:extLst>
      <p:ext uri="{BB962C8B-B14F-4D97-AF65-F5344CB8AC3E}">
        <p14:creationId xmlns:p14="http://schemas.microsoft.com/office/powerpoint/2010/main" val="282341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108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5857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791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069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1551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6294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526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970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9575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255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smtClean="0"/>
              <a:pPr/>
              <a:t>2/22/2024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46515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2/22/2024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949647"/>
      </p:ext>
    </p:extLst>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hoenix.gov/finance/vendorsre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vendor.support@phoenix.gov"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solicitations.phoenix.gov/"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hsdprocurement@phoenix.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116" y="148034"/>
            <a:ext cx="11544299" cy="3846996"/>
          </a:xfrm>
        </p:spPr>
        <p:txBody>
          <a:bodyPr>
            <a:normAutofit fontScale="90000"/>
          </a:bodyPr>
          <a:lstStyle/>
          <a:p>
            <a:pPr algn="ct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PRE-PROPOSAL CONFERENCE</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case management SERVICES AT </a:t>
            </a:r>
            <a:br>
              <a:rPr lang="en-US" sz="40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PHOENIX STARFISH PLACE</a:t>
            </a:r>
            <a:br>
              <a:rPr lang="en-US" sz="4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4000" cap="none" dirty="0">
                <a:latin typeface="Arial" panose="020B0604020202020204" pitchFamily="34" charset="0"/>
                <a:cs typeface="Arial" panose="020B0604020202020204" pitchFamily="34" charset="0"/>
              </a:rPr>
              <a:t>RFP-24-VSD-001</a:t>
            </a:r>
            <a:br>
              <a:rPr lang="en-US" sz="5100" cap="none" dirty="0">
                <a:latin typeface="Arial" panose="020B0604020202020204" pitchFamily="34" charset="0"/>
                <a:cs typeface="Arial" panose="020B0604020202020204" pitchFamily="34" charset="0"/>
              </a:rPr>
            </a:br>
            <a:endParaRPr lang="en-US" sz="51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28923" y="4273326"/>
            <a:ext cx="10216652" cy="1824567"/>
          </a:xfrm>
        </p:spPr>
        <p:txBody>
          <a:bodyPr>
            <a:noAutofit/>
          </a:bodyPr>
          <a:lstStyle/>
          <a:p>
            <a:pPr algn="ctr"/>
            <a:r>
              <a:rPr lang="en-US" sz="3600" cap="none" dirty="0">
                <a:latin typeface="Arial" panose="020B0604020202020204" pitchFamily="34" charset="0"/>
                <a:cs typeface="Arial" panose="020B0604020202020204" pitchFamily="34" charset="0"/>
              </a:rPr>
              <a:t>FEBRUARY 23, 2024</a:t>
            </a:r>
          </a:p>
          <a:p>
            <a:pPr algn="ctr"/>
            <a:endParaRPr lang="en-US" sz="4800" cap="non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27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01294"/>
            <a:ext cx="9603275" cy="1049235"/>
          </a:xfrm>
        </p:spPr>
        <p:txBody>
          <a:bodyPr>
            <a:normAutofit/>
          </a:bodyPr>
          <a:lstStyle/>
          <a:p>
            <a:pPr algn="ctr"/>
            <a:r>
              <a:rPr lang="en-US" sz="4400" dirty="0">
                <a:cs typeface="Arial" panose="020B0604020202020204" pitchFamily="34" charset="0"/>
              </a:rPr>
              <a:t>VENDOR self-REGISTRATION</a:t>
            </a:r>
          </a:p>
        </p:txBody>
      </p:sp>
      <p:sp>
        <p:nvSpPr>
          <p:cNvPr id="3" name="Content Placeholder 2"/>
          <p:cNvSpPr>
            <a:spLocks noGrp="1"/>
          </p:cNvSpPr>
          <p:nvPr>
            <p:ph idx="1"/>
          </p:nvPr>
        </p:nvSpPr>
        <p:spPr>
          <a:xfrm>
            <a:off x="106327" y="1691703"/>
            <a:ext cx="11982892" cy="4523897"/>
          </a:xfrm>
        </p:spPr>
        <p:txBody>
          <a:bodyPr>
            <a:normAutofit lnSpcReduction="10000"/>
          </a:bodyPr>
          <a:lstStyle/>
          <a:p>
            <a:pPr marL="0" indent="0">
              <a:lnSpc>
                <a:spcPct val="110000"/>
              </a:lnSpc>
              <a:spcBef>
                <a:spcPts val="0"/>
              </a:spcBef>
              <a:buNone/>
            </a:pPr>
            <a:endParaRPr lang="en-US" sz="2600" b="1"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t>Vendors must be registered in the City’s </a:t>
            </a:r>
            <a:r>
              <a:rPr lang="en-US" sz="2400" dirty="0" err="1"/>
              <a:t>procurePHX</a:t>
            </a:r>
            <a:r>
              <a:rPr lang="en-US" sz="2400" dirty="0"/>
              <a:t> Self-Registration System to respond to solicitations and access procurement information.</a:t>
            </a:r>
          </a:p>
          <a:p>
            <a:pPr marL="0" indent="0">
              <a:lnSpc>
                <a:spcPct val="100000"/>
              </a:lnSpc>
              <a:spcBef>
                <a:spcPts val="0"/>
              </a:spcBef>
              <a:buNone/>
            </a:pPr>
            <a:endParaRPr lang="en-US" sz="2400" dirty="0"/>
          </a:p>
          <a:p>
            <a:pPr marL="0" indent="0">
              <a:lnSpc>
                <a:spcPct val="100000"/>
              </a:lnSpc>
              <a:spcBef>
                <a:spcPts val="0"/>
              </a:spcBef>
              <a:buNone/>
            </a:pPr>
            <a:r>
              <a:rPr lang="en-US" sz="2400" dirty="0"/>
              <a:t> </a:t>
            </a:r>
            <a:r>
              <a:rPr lang="en-US" sz="2400" dirty="0">
                <a:latin typeface="+mj-lt"/>
                <a:cs typeface="Arial" panose="020B0604020202020204" pitchFamily="34" charset="0"/>
              </a:rP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https://www.phoenix.gov/finance/vendorsreg</a:t>
            </a:r>
            <a:endParaRPr lang="en-US" sz="2400" dirty="0">
              <a:highlight>
                <a:srgbClr val="FFFF00"/>
              </a:highlight>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may, at its sole discretion, reject any Proposer who has not registered</a:t>
            </a: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If you are a vendor/supplier who has previously received payment for goods and/or services from the City of Phoenix, then you already have a City of Phoenix vendor number and do not need to re-register</a:t>
            </a: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Do not reach out to the Procurement Officer for any changes to your vendor profile</a:t>
            </a:r>
          </a:p>
          <a:p>
            <a:pPr marL="0" indent="0">
              <a:buNone/>
            </a:pPr>
            <a:endParaRPr lang="en-US" dirty="0"/>
          </a:p>
        </p:txBody>
      </p:sp>
    </p:spTree>
    <p:extLst>
      <p:ext uri="{BB962C8B-B14F-4D97-AF65-F5344CB8AC3E}">
        <p14:creationId xmlns:p14="http://schemas.microsoft.com/office/powerpoint/2010/main" val="2264238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B730D-421A-4CBF-8910-7B45E51B370C}"/>
              </a:ext>
            </a:extLst>
          </p:cNvPr>
          <p:cNvSpPr>
            <a:spLocks noGrp="1"/>
          </p:cNvSpPr>
          <p:nvPr>
            <p:ph type="title"/>
          </p:nvPr>
        </p:nvSpPr>
        <p:spPr>
          <a:xfrm>
            <a:off x="1449217" y="990089"/>
            <a:ext cx="9605635" cy="1059305"/>
          </a:xfrm>
        </p:spPr>
        <p:txBody>
          <a:bodyPr>
            <a:normAutofit/>
          </a:bodyPr>
          <a:lstStyle/>
          <a:p>
            <a:pPr algn="ctr"/>
            <a:r>
              <a:rPr lang="en-US" sz="4400" dirty="0"/>
              <a:t>Vendor self-registration</a:t>
            </a:r>
          </a:p>
        </p:txBody>
      </p:sp>
      <p:sp>
        <p:nvSpPr>
          <p:cNvPr id="4" name="Content Placeholder 3">
            <a:extLst>
              <a:ext uri="{FF2B5EF4-FFF2-40B4-BE49-F238E27FC236}">
                <a16:creationId xmlns:a16="http://schemas.microsoft.com/office/drawing/2014/main" id="{2D70F6FE-C86A-4AE3-9D8F-872C6738ECD3}"/>
              </a:ext>
            </a:extLst>
          </p:cNvPr>
          <p:cNvSpPr>
            <a:spLocks noGrp="1"/>
          </p:cNvSpPr>
          <p:nvPr>
            <p:ph sz="half" idx="1"/>
          </p:nvPr>
        </p:nvSpPr>
        <p:spPr>
          <a:xfrm>
            <a:off x="983848" y="2010878"/>
            <a:ext cx="5429923" cy="3116707"/>
          </a:xfrm>
        </p:spPr>
        <p:txBody>
          <a:bodyPr>
            <a:normAutofit/>
          </a:bodyPr>
          <a:lstStyle/>
          <a:p>
            <a:r>
              <a:rPr lang="en-US" sz="2200" b="1" dirty="0"/>
              <a:t>Steps to Self-Register</a:t>
            </a:r>
          </a:p>
          <a:p>
            <a:pPr marL="800100" lvl="1" indent="-342900">
              <a:buFont typeface="+mj-lt"/>
              <a:buAutoNum type="arabicPeriod"/>
            </a:pPr>
            <a:r>
              <a:rPr lang="en-US" sz="1900" dirty="0"/>
              <a:t>Gather your business info</a:t>
            </a:r>
          </a:p>
          <a:p>
            <a:pPr marL="800100" lvl="1" indent="-342900">
              <a:buFont typeface="+mj-lt"/>
              <a:buAutoNum type="arabicPeriod"/>
            </a:pPr>
            <a:r>
              <a:rPr lang="en-US" sz="1900" dirty="0"/>
              <a:t>Scan your sign W-9</a:t>
            </a:r>
          </a:p>
          <a:p>
            <a:pPr marL="800100" lvl="1" indent="-342900">
              <a:buFont typeface="+mj-lt"/>
              <a:buAutoNum type="arabicPeriod"/>
            </a:pPr>
            <a:r>
              <a:rPr lang="en-US" sz="1900" dirty="0"/>
              <a:t>Register in the system</a:t>
            </a:r>
          </a:p>
          <a:p>
            <a:pPr marL="800100" lvl="1" indent="-342900">
              <a:buFont typeface="+mj-lt"/>
              <a:buAutoNum type="arabicPeriod"/>
            </a:pPr>
            <a:r>
              <a:rPr lang="en-US" sz="1900" dirty="0"/>
              <a:t>Set-up ID and Password</a:t>
            </a:r>
          </a:p>
          <a:p>
            <a:pPr marL="457200" lvl="1" indent="0">
              <a:buNone/>
            </a:pPr>
            <a:endParaRPr lang="en-US" sz="1900" dirty="0"/>
          </a:p>
        </p:txBody>
      </p:sp>
      <p:sp>
        <p:nvSpPr>
          <p:cNvPr id="5" name="Content Placeholder 4">
            <a:extLst>
              <a:ext uri="{FF2B5EF4-FFF2-40B4-BE49-F238E27FC236}">
                <a16:creationId xmlns:a16="http://schemas.microsoft.com/office/drawing/2014/main" id="{85C90685-60E4-4590-BE2E-72F986314F48}"/>
              </a:ext>
            </a:extLst>
          </p:cNvPr>
          <p:cNvSpPr>
            <a:spLocks noGrp="1"/>
          </p:cNvSpPr>
          <p:nvPr>
            <p:ph sz="half" idx="2"/>
          </p:nvPr>
        </p:nvSpPr>
        <p:spPr>
          <a:xfrm>
            <a:off x="6413770" y="2017342"/>
            <a:ext cx="4794381" cy="3110243"/>
          </a:xfrm>
        </p:spPr>
        <p:txBody>
          <a:bodyPr>
            <a:normAutofit/>
          </a:bodyPr>
          <a:lstStyle/>
          <a:p>
            <a:pPr>
              <a:lnSpc>
                <a:spcPct val="100000"/>
              </a:lnSpc>
              <a:spcBef>
                <a:spcPts val="0"/>
              </a:spcBef>
            </a:pPr>
            <a:r>
              <a:rPr lang="en-US" sz="2200" b="1" dirty="0">
                <a:cs typeface="Arial" panose="020B0604020202020204" pitchFamily="34" charset="0"/>
              </a:rPr>
              <a:t>Vendor Support Contact Information </a:t>
            </a:r>
          </a:p>
          <a:p>
            <a:pPr lvl="1">
              <a:buClr>
                <a:srgbClr val="FF0000"/>
              </a:buClr>
            </a:pPr>
            <a:r>
              <a:rPr lang="en-US" sz="1900" dirty="0">
                <a:highlight>
                  <a:srgbClr val="FFFF00"/>
                </a:highlight>
                <a:hlinkClick r:id="rId3">
                  <a:extLst>
                    <a:ext uri="{A12FA001-AC4F-418D-AE19-62706E023703}">
                      <ahyp:hlinkClr xmlns:ahyp="http://schemas.microsoft.com/office/drawing/2018/hyperlinkcolor" val="tx"/>
                    </a:ext>
                  </a:extLst>
                </a:hlinkClick>
              </a:rPr>
              <a:t>vendor.support@phoenix.gov</a:t>
            </a:r>
            <a:endParaRPr lang="en-US" sz="1900" dirty="0">
              <a:highlight>
                <a:srgbClr val="FFFF00"/>
              </a:highlight>
            </a:endParaRPr>
          </a:p>
          <a:p>
            <a:pPr lvl="1">
              <a:buClr>
                <a:srgbClr val="FF0000"/>
              </a:buClr>
            </a:pPr>
            <a:r>
              <a:rPr lang="en-US" sz="1900" dirty="0">
                <a:highlight>
                  <a:srgbClr val="FFFF00"/>
                </a:highlight>
              </a:rPr>
              <a:t>(602) 262-1819</a:t>
            </a:r>
            <a:endParaRPr lang="en-US" sz="1900" dirty="0">
              <a:highlight>
                <a:srgbClr val="FFFF00"/>
              </a:highlight>
              <a:cs typeface="Arial" panose="020B0604020202020204" pitchFamily="34" charset="0"/>
            </a:endParaRPr>
          </a:p>
          <a:p>
            <a:endParaRPr lang="en-US" dirty="0"/>
          </a:p>
        </p:txBody>
      </p:sp>
    </p:spTree>
    <p:extLst>
      <p:ext uri="{BB962C8B-B14F-4D97-AF65-F5344CB8AC3E}">
        <p14:creationId xmlns:p14="http://schemas.microsoft.com/office/powerpoint/2010/main" val="1325206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38155"/>
            <a:ext cx="9603275" cy="1049235"/>
          </a:xfrm>
        </p:spPr>
        <p:txBody>
          <a:bodyPr>
            <a:normAutofit/>
          </a:bodyPr>
          <a:lstStyle/>
          <a:p>
            <a:pPr algn="ctr"/>
            <a:r>
              <a:rPr lang="en-US" sz="4400" dirty="0"/>
              <a:t>SCOPE OF WORK</a:t>
            </a:r>
          </a:p>
        </p:txBody>
      </p:sp>
      <p:sp>
        <p:nvSpPr>
          <p:cNvPr id="3" name="Content Placeholder 2"/>
          <p:cNvSpPr>
            <a:spLocks noGrp="1"/>
          </p:cNvSpPr>
          <p:nvPr>
            <p:ph idx="1"/>
          </p:nvPr>
        </p:nvSpPr>
        <p:spPr>
          <a:xfrm>
            <a:off x="389467" y="2015732"/>
            <a:ext cx="11579376" cy="4037749"/>
          </a:xfrm>
        </p:spPr>
        <p:txBody>
          <a:bodyPr>
            <a:normAutofit/>
          </a:bodyPr>
          <a:lstStyle/>
          <a:p>
            <a:pPr>
              <a:lnSpc>
                <a:spcPct val="100000"/>
              </a:lnSpc>
              <a:buFont typeface="Wingdings" panose="05000000000000000000" pitchFamily="2" charset="2"/>
              <a:buChar char="§"/>
            </a:pPr>
            <a:r>
              <a:rPr lang="en-US" sz="2600" dirty="0"/>
              <a:t>Complete Scope of Work is located in Exhibit A, Page 26 of the Attachment A document</a:t>
            </a:r>
          </a:p>
          <a:p>
            <a:pPr>
              <a:lnSpc>
                <a:spcPct val="100000"/>
              </a:lnSpc>
              <a:buFont typeface="Wingdings" panose="05000000000000000000" pitchFamily="2" charset="2"/>
              <a:buChar char="§"/>
            </a:pPr>
            <a:r>
              <a:rPr lang="en-US" sz="2600" dirty="0"/>
              <a:t>Outlines: </a:t>
            </a:r>
          </a:p>
          <a:p>
            <a:pPr lvl="1">
              <a:lnSpc>
                <a:spcPct val="100000"/>
              </a:lnSpc>
              <a:buFont typeface="Wingdings" panose="05000000000000000000" pitchFamily="2" charset="2"/>
              <a:buChar char="§"/>
            </a:pPr>
            <a:r>
              <a:rPr lang="en-US" sz="2600" dirty="0"/>
              <a:t>Project Overview</a:t>
            </a:r>
          </a:p>
          <a:p>
            <a:pPr lvl="1">
              <a:lnSpc>
                <a:spcPct val="100000"/>
              </a:lnSpc>
              <a:buFont typeface="Wingdings" panose="05000000000000000000" pitchFamily="2" charset="2"/>
              <a:buChar char="§"/>
            </a:pPr>
            <a:r>
              <a:rPr lang="en-US" sz="2600" dirty="0"/>
              <a:t>Project Requirements</a:t>
            </a:r>
          </a:p>
          <a:p>
            <a:pPr lvl="1">
              <a:lnSpc>
                <a:spcPct val="100000"/>
              </a:lnSpc>
              <a:buFont typeface="Wingdings" panose="05000000000000000000" pitchFamily="2" charset="2"/>
              <a:buChar char="§"/>
            </a:pPr>
            <a:r>
              <a:rPr lang="en-US" sz="2600" dirty="0"/>
              <a:t>Contractor Responsibilities</a:t>
            </a:r>
          </a:p>
          <a:p>
            <a:pPr marL="0" indent="0">
              <a:lnSpc>
                <a:spcPct val="100000"/>
              </a:lnSpc>
              <a:spcBef>
                <a:spcPts val="0"/>
              </a:spcBef>
              <a:buNone/>
            </a:pPr>
            <a:endParaRPr lang="en-US" sz="2800" dirty="0"/>
          </a:p>
          <a:p>
            <a:pPr>
              <a:lnSpc>
                <a:spcPct val="100000"/>
              </a:lnSpc>
              <a:spcBef>
                <a:spcPts val="0"/>
              </a:spcBef>
              <a:buFont typeface="Wingdings" panose="05000000000000000000" pitchFamily="2" charset="2"/>
              <a:buChar char="§"/>
            </a:pPr>
            <a:endParaRPr lang="en-US" sz="2800" dirty="0"/>
          </a:p>
          <a:p>
            <a:pPr marL="0" indent="0">
              <a:buNone/>
            </a:pPr>
            <a:endParaRPr lang="en-US" dirty="0"/>
          </a:p>
        </p:txBody>
      </p:sp>
    </p:spTree>
    <p:extLst>
      <p:ext uri="{BB962C8B-B14F-4D97-AF65-F5344CB8AC3E}">
        <p14:creationId xmlns:p14="http://schemas.microsoft.com/office/powerpoint/2010/main" val="124351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13439"/>
            <a:ext cx="9603275" cy="1049235"/>
          </a:xfrm>
        </p:spPr>
        <p:txBody>
          <a:bodyPr>
            <a:noAutofit/>
          </a:bodyPr>
          <a:lstStyle/>
          <a:p>
            <a:pPr algn="ctr"/>
            <a:r>
              <a:rPr lang="en-US" sz="4400" dirty="0">
                <a:cs typeface="Arial" panose="020B0604020202020204" pitchFamily="34" charset="0"/>
              </a:rPr>
              <a:t>Questions/INQUIRIES</a:t>
            </a:r>
          </a:p>
        </p:txBody>
      </p:sp>
      <p:sp>
        <p:nvSpPr>
          <p:cNvPr id="3" name="Content Placeholder 2"/>
          <p:cNvSpPr>
            <a:spLocks noGrp="1"/>
          </p:cNvSpPr>
          <p:nvPr>
            <p:ph idx="1"/>
          </p:nvPr>
        </p:nvSpPr>
        <p:spPr>
          <a:xfrm>
            <a:off x="159488" y="1756233"/>
            <a:ext cx="11855303" cy="4545707"/>
          </a:xfrm>
        </p:spPr>
        <p:txBody>
          <a:bodyPr>
            <a:noAutofit/>
          </a:bodyPr>
          <a:lstStyle/>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All questions should be directed via email to the Procurement Officer at: </a:t>
            </a:r>
            <a:r>
              <a:rPr lang="en-US" sz="2400" dirty="0">
                <a:highlight>
                  <a:srgbClr val="FFFF00"/>
                </a:highlight>
                <a:latin typeface="+mj-lt"/>
                <a:cs typeface="Arial" panose="020B0604020202020204" pitchFamily="34" charset="0"/>
                <a:hlinkClick r:id="rId3">
                  <a:extLst>
                    <a:ext uri="{A12FA001-AC4F-418D-AE19-62706E023703}">
                      <ahyp:hlinkClr xmlns:ahyp="http://schemas.microsoft.com/office/drawing/2018/hyperlinkcolor" val="tx"/>
                    </a:ext>
                  </a:extLst>
                </a:hlinkClick>
              </a:rPr>
              <a:t>hsdprocurement@phoenix.gov</a:t>
            </a:r>
            <a:r>
              <a:rPr lang="en-US" sz="2400" dirty="0">
                <a:latin typeface="+mj-lt"/>
                <a:cs typeface="Arial" panose="020B0604020202020204" pitchFamily="34" charset="0"/>
              </a:rPr>
              <a:t>. </a:t>
            </a: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The City will not consider questions received after the deadline</a:t>
            </a:r>
          </a:p>
          <a:p>
            <a:pPr lvl="1">
              <a:lnSpc>
                <a:spcPct val="100000"/>
              </a:lnSpc>
              <a:spcBef>
                <a:spcPts val="0"/>
              </a:spcBef>
              <a:buFont typeface="Wingdings" panose="05000000000000000000" pitchFamily="2" charset="2"/>
              <a:buChar char="§"/>
            </a:pPr>
            <a:r>
              <a:rPr lang="en-US" sz="2400" dirty="0">
                <a:latin typeface="+mj-lt"/>
                <a:cs typeface="Arial" panose="020B0604020202020204" pitchFamily="34" charset="0"/>
              </a:rPr>
              <a:t>February 28, 2024, by 3:00 pm</a:t>
            </a:r>
          </a:p>
          <a:p>
            <a:pPr marL="457200" lvl="1" indent="0">
              <a:lnSpc>
                <a:spcPct val="100000"/>
              </a:lnSpc>
              <a:spcBef>
                <a:spcPts val="0"/>
              </a:spcBef>
              <a:buNone/>
            </a:pPr>
            <a:endParaRPr lang="en-US" sz="2400" dirty="0">
              <a:latin typeface="+mj-lt"/>
              <a:cs typeface="Arial" panose="020B0604020202020204" pitchFamily="34" charset="0"/>
            </a:endParaRPr>
          </a:p>
          <a:p>
            <a:pPr marL="0" marR="0">
              <a:spcBef>
                <a:spcPts val="0"/>
              </a:spcBef>
              <a:spcAft>
                <a:spcPts val="0"/>
              </a:spcAft>
            </a:pPr>
            <a:r>
              <a:rPr lang="en-US" sz="2400" dirty="0">
                <a:latin typeface="+mj-lt"/>
                <a:cs typeface="Arial" panose="020B0604020202020204" pitchFamily="34" charset="0"/>
              </a:rPr>
              <a:t> Procurement Officer will answer written inquiries in an addendum posted to the solicitation website at: </a:t>
            </a:r>
            <a:r>
              <a:rPr lang="en-US" sz="2400" u="sng" dirty="0">
                <a:effectLst/>
                <a:highlight>
                  <a:srgbClr val="FFFF00"/>
                </a:highlight>
                <a:latin typeface="Gill Sans MT" panose="020B0502020104020203" pitchFamily="34" charset="0"/>
                <a:ea typeface="Times New Roman" panose="02020603050405020304" pitchFamily="18" charset="0"/>
                <a:hlinkClick r:id="rId4">
                  <a:extLst>
                    <a:ext uri="{A12FA001-AC4F-418D-AE19-62706E023703}">
                      <ahyp:hlinkClr xmlns:ahyp="http://schemas.microsoft.com/office/drawing/2018/hyperlinkcolor" val="tx"/>
                    </a:ext>
                  </a:extLst>
                </a:hlinkClick>
              </a:rPr>
              <a:t>https://solicitations.phoenix.gov/</a:t>
            </a:r>
            <a:endParaRPr lang="en-US" sz="2400" dirty="0">
              <a:effectLst/>
              <a:highlight>
                <a:srgbClr val="FFFF00"/>
              </a:highlight>
              <a:latin typeface="Gill Sans MT" panose="020B0502020104020203" pitchFamily="34" charset="0"/>
              <a:ea typeface="Calibri" panose="020F0502020204030204" pitchFamily="34" charset="0"/>
            </a:endParaRPr>
          </a:p>
          <a:p>
            <a:pPr>
              <a:lnSpc>
                <a:spcPct val="100000"/>
              </a:lnSpc>
              <a:spcBef>
                <a:spcPts val="0"/>
              </a:spcBef>
              <a:buFont typeface="Wingdings" panose="05000000000000000000" pitchFamily="2" charset="2"/>
              <a:buChar char="§"/>
            </a:pPr>
            <a:r>
              <a:rPr lang="en-US" sz="2400" dirty="0"/>
              <a:t>Do not reach out to other City staff regarding questions relating to the solicitation</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2870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3"/>
            <a:ext cx="9603275" cy="1049235"/>
          </a:xfrm>
        </p:spPr>
        <p:txBody>
          <a:bodyPr>
            <a:normAutofit/>
          </a:bodyPr>
          <a:lstStyle/>
          <a:p>
            <a:pPr algn="ctr"/>
            <a:r>
              <a:rPr lang="en-US" sz="4400" dirty="0">
                <a:cs typeface="Arial" panose="020B0604020202020204" pitchFamily="34" charset="0"/>
              </a:rPr>
              <a:t>SOLICITATION ADDENDA</a:t>
            </a:r>
          </a:p>
        </p:txBody>
      </p:sp>
      <p:sp>
        <p:nvSpPr>
          <p:cNvPr id="3" name="Content Placeholder 2"/>
          <p:cNvSpPr>
            <a:spLocks noGrp="1"/>
          </p:cNvSpPr>
          <p:nvPr>
            <p:ph idx="1"/>
          </p:nvPr>
        </p:nvSpPr>
        <p:spPr>
          <a:xfrm>
            <a:off x="170121" y="2015732"/>
            <a:ext cx="11844670" cy="4037749"/>
          </a:xfrm>
        </p:spPr>
        <p:txBody>
          <a:bodyPr>
            <a:normAutofit/>
          </a:bodyPr>
          <a:lstStyle/>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Any changes to the solicitation will be in the form of an addendum.</a:t>
            </a:r>
          </a:p>
          <a:p>
            <a:pPr marL="0" indent="0">
              <a:lnSpc>
                <a:spcPct val="100000"/>
              </a:lnSpc>
              <a:spcBef>
                <a:spcPts val="0"/>
              </a:spcBef>
              <a:buNone/>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Propose</a:t>
            </a:r>
            <a:r>
              <a:rPr lang="x-none" sz="2400" dirty="0">
                <a:latin typeface="Gill Sans MT" panose="020B0502020104020203" pitchFamily="34" charset="0"/>
                <a:cs typeface="Arial" panose="020B0604020202020204" pitchFamily="34" charset="0"/>
              </a:rPr>
              <a:t>r </a:t>
            </a:r>
            <a:r>
              <a:rPr lang="en-US" sz="2400" b="1" dirty="0">
                <a:latin typeface="Gill Sans MT" panose="020B0502020104020203" pitchFamily="34" charset="0"/>
                <a:cs typeface="Arial" panose="020B0604020202020204" pitchFamily="34" charset="0"/>
              </a:rPr>
              <a:t>MUST</a:t>
            </a:r>
            <a:r>
              <a:rPr lang="en-US" sz="2400" dirty="0">
                <a:latin typeface="Gill Sans MT" panose="020B0502020104020203" pitchFamily="34" charset="0"/>
                <a:cs typeface="Arial" panose="020B0604020202020204" pitchFamily="34" charset="0"/>
              </a:rPr>
              <a:t> acknowledge receipt of any/all addenda by signing and returning the document(s) with their offer.</a:t>
            </a:r>
          </a:p>
          <a:p>
            <a:pPr>
              <a:lnSpc>
                <a:spcPct val="100000"/>
              </a:lnSpc>
              <a:spcBef>
                <a:spcPts val="0"/>
              </a:spcBef>
              <a:buFont typeface="Wingdings" panose="05000000000000000000" pitchFamily="2" charset="2"/>
              <a:buChar char="§"/>
            </a:pPr>
            <a:endParaRPr lang="en-US" sz="2400" dirty="0">
              <a:latin typeface="Gill Sans MT" panose="020B0502020104020203" pitchFamily="34" charset="0"/>
              <a:cs typeface="Arial" panose="020B0604020202020204" pitchFamily="34" charset="0"/>
            </a:endParaRPr>
          </a:p>
          <a:p>
            <a:pPr>
              <a:lnSpc>
                <a:spcPct val="100000"/>
              </a:lnSpc>
              <a:spcBef>
                <a:spcPts val="0"/>
              </a:spcBef>
              <a:buFont typeface="Wingdings" panose="05000000000000000000" pitchFamily="2" charset="2"/>
              <a:buChar char="§"/>
            </a:pPr>
            <a:r>
              <a:rPr lang="en-US" sz="2400" dirty="0">
                <a:latin typeface="Gill Sans MT" panose="020B0502020104020203" pitchFamily="34" charset="0"/>
                <a:cs typeface="Arial" panose="020B0604020202020204" pitchFamily="34" charset="0"/>
              </a:rPr>
              <a:t>The City will not be responsible for any oral instructions made by any employees or officers of the City regarding this solicitation. </a:t>
            </a:r>
          </a:p>
        </p:txBody>
      </p:sp>
    </p:spTree>
    <p:extLst>
      <p:ext uri="{BB962C8B-B14F-4D97-AF65-F5344CB8AC3E}">
        <p14:creationId xmlns:p14="http://schemas.microsoft.com/office/powerpoint/2010/main" val="428199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3B7CC-339F-4B69-96BF-0923A5B7A85B}"/>
              </a:ext>
            </a:extLst>
          </p:cNvPr>
          <p:cNvSpPr>
            <a:spLocks noGrp="1"/>
          </p:cNvSpPr>
          <p:nvPr>
            <p:ph type="title"/>
          </p:nvPr>
        </p:nvSpPr>
        <p:spPr/>
        <p:txBody>
          <a:bodyPr/>
          <a:lstStyle/>
          <a:p>
            <a:pPr algn="ctr"/>
            <a:br>
              <a:rPr lang="en-US" dirty="0"/>
            </a:br>
            <a:r>
              <a:rPr lang="en-US" dirty="0"/>
              <a:t>preparation of offer</a:t>
            </a:r>
          </a:p>
        </p:txBody>
      </p:sp>
      <p:sp>
        <p:nvSpPr>
          <p:cNvPr id="3" name="Content Placeholder 2">
            <a:extLst>
              <a:ext uri="{FF2B5EF4-FFF2-40B4-BE49-F238E27FC236}">
                <a16:creationId xmlns:a16="http://schemas.microsoft.com/office/drawing/2014/main" id="{06C5B4C6-9702-4A1E-869C-9F0BF46892A0}"/>
              </a:ext>
            </a:extLst>
          </p:cNvPr>
          <p:cNvSpPr>
            <a:spLocks noGrp="1"/>
          </p:cNvSpPr>
          <p:nvPr>
            <p:ph idx="1"/>
          </p:nvPr>
        </p:nvSpPr>
        <p:spPr>
          <a:xfrm>
            <a:off x="1451579" y="2015732"/>
            <a:ext cx="10094098" cy="3911343"/>
          </a:xfrm>
        </p:spPr>
        <p:txBody>
          <a:bodyPr/>
          <a:lstStyle/>
          <a:p>
            <a:r>
              <a:rPr lang="en-US" dirty="0"/>
              <a:t>All forms provided must be completed and submitted with your offer.</a:t>
            </a:r>
          </a:p>
          <a:p>
            <a:r>
              <a:rPr lang="en-US" dirty="0"/>
              <a:t>It is the responsibility of the offeror to examine the entire solicitation and seek clarification of any requirement that may not be clear and to check all responses before submitting an offer.</a:t>
            </a:r>
          </a:p>
          <a:p>
            <a:r>
              <a:rPr lang="en-US" dirty="0"/>
              <a:t>The City does not reimburse the cost of developing, presenting or providing any response to this solicitation.</a:t>
            </a:r>
          </a:p>
          <a:p>
            <a:endParaRPr lang="en-US" dirty="0"/>
          </a:p>
          <a:p>
            <a:endParaRPr lang="en-US" dirty="0"/>
          </a:p>
          <a:p>
            <a:endParaRPr lang="en-US" dirty="0"/>
          </a:p>
          <a:p>
            <a:pPr lvl="8"/>
            <a:endParaRPr lang="en-US" dirty="0"/>
          </a:p>
        </p:txBody>
      </p:sp>
    </p:spTree>
    <p:extLst>
      <p:ext uri="{BB962C8B-B14F-4D97-AF65-F5344CB8AC3E}">
        <p14:creationId xmlns:p14="http://schemas.microsoft.com/office/powerpoint/2010/main" val="25240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47594"/>
            <a:ext cx="9603275" cy="1049235"/>
          </a:xfrm>
        </p:spPr>
        <p:txBody>
          <a:bodyPr>
            <a:normAutofit/>
          </a:bodyPr>
          <a:lstStyle/>
          <a:p>
            <a:pPr algn="ctr"/>
            <a:r>
              <a:rPr lang="en-US" sz="4400" dirty="0"/>
              <a:t>Submission of proposal</a:t>
            </a:r>
          </a:p>
        </p:txBody>
      </p:sp>
      <p:sp>
        <p:nvSpPr>
          <p:cNvPr id="3" name="Content Placeholder 2"/>
          <p:cNvSpPr>
            <a:spLocks noGrp="1"/>
          </p:cNvSpPr>
          <p:nvPr>
            <p:ph idx="1"/>
          </p:nvPr>
        </p:nvSpPr>
        <p:spPr>
          <a:xfrm>
            <a:off x="299405" y="2015732"/>
            <a:ext cx="11587795" cy="4156468"/>
          </a:xfrm>
        </p:spPr>
        <p:txBody>
          <a:bodyPr>
            <a:normAutofit lnSpcReduction="10000"/>
          </a:bodyPr>
          <a:lstStyle/>
          <a:p>
            <a:pPr>
              <a:lnSpc>
                <a:spcPct val="100000"/>
              </a:lnSpc>
              <a:spcBef>
                <a:spcPts val="1800"/>
              </a:spcBef>
              <a:buFont typeface="Wingdings" panose="05000000000000000000" pitchFamily="2" charset="2"/>
              <a:buChar char="§"/>
            </a:pPr>
            <a:r>
              <a:rPr lang="en-US" sz="2400" dirty="0"/>
              <a:t>Thoroughly review the solicitation, follow the submittal format instructions contained on in the solicitation document</a:t>
            </a:r>
          </a:p>
          <a:p>
            <a:pPr>
              <a:lnSpc>
                <a:spcPct val="100000"/>
              </a:lnSpc>
              <a:spcBef>
                <a:spcPts val="1800"/>
              </a:spcBef>
              <a:buFont typeface="Wingdings" panose="05000000000000000000" pitchFamily="2" charset="2"/>
              <a:buChar char="§"/>
            </a:pPr>
            <a:r>
              <a:rPr lang="en-US" sz="2400" dirty="0"/>
              <a:t>Documents offered in response to this solicitation shall be submitted in Portable Document Format (PDF) format. Submit your proposal, supporting documents and required forms via email to </a:t>
            </a:r>
            <a:r>
              <a:rPr lang="en-US" sz="2400" dirty="0">
                <a:solidFill>
                  <a:schemeClr val="tx2">
                    <a:lumMod val="60000"/>
                    <a:lumOff val="40000"/>
                  </a:schemeClr>
                </a:solidFill>
                <a:hlinkClick r:id="rId3">
                  <a:extLst>
                    <a:ext uri="{A12FA001-AC4F-418D-AE19-62706E023703}">
                      <ahyp:hlinkClr xmlns:ahyp="http://schemas.microsoft.com/office/drawing/2018/hyperlinkcolor" val="tx"/>
                    </a:ext>
                  </a:extLst>
                </a:hlinkClick>
              </a:rPr>
              <a:t>hsdprocurement@phoenix.gov</a:t>
            </a:r>
            <a:r>
              <a:rPr lang="en-US" sz="2400" dirty="0"/>
              <a:t>. </a:t>
            </a:r>
            <a:r>
              <a:rPr lang="en-US" sz="2400" b="1" dirty="0"/>
              <a:t>Only the Submittal Section, do not submit a copy of the entire solicitation document</a:t>
            </a:r>
            <a:endParaRPr lang="en-US" sz="2400" dirty="0"/>
          </a:p>
          <a:p>
            <a:pPr>
              <a:lnSpc>
                <a:spcPct val="100000"/>
              </a:lnSpc>
              <a:spcBef>
                <a:spcPts val="1800"/>
              </a:spcBef>
              <a:buFont typeface="Wingdings" panose="05000000000000000000" pitchFamily="2" charset="2"/>
              <a:buChar char="§"/>
            </a:pPr>
            <a:r>
              <a:rPr lang="en-US" sz="2400" dirty="0"/>
              <a:t>Proposals are to be submitted in ONE (</a:t>
            </a:r>
            <a:r>
              <a:rPr lang="en-US" sz="2400" dirty="0">
                <a:latin typeface="Arial" panose="020B0604020202020204" pitchFamily="34" charset="0"/>
                <a:cs typeface="Arial" panose="020B0604020202020204" pitchFamily="34" charset="0"/>
              </a:rPr>
              <a:t>1</a:t>
            </a:r>
            <a:r>
              <a:rPr lang="en-US" sz="2400" dirty="0"/>
              <a:t>) e-mail. Multiple emails with proposal attachments will not be accepted.</a:t>
            </a:r>
          </a:p>
          <a:p>
            <a:pPr marL="0" indent="0">
              <a:lnSpc>
                <a:spcPct val="100000"/>
              </a:lnSpc>
              <a:spcBef>
                <a:spcPts val="1800"/>
              </a:spcBef>
              <a:buNone/>
            </a:pPr>
            <a:r>
              <a:rPr lang="en-US" sz="2400" b="1" dirty="0"/>
              <a:t>Failure to Submit the Required Documents Shall Deem Your Proposal Non-responsive.</a:t>
            </a:r>
          </a:p>
        </p:txBody>
      </p:sp>
    </p:spTree>
    <p:extLst>
      <p:ext uri="{BB962C8B-B14F-4D97-AF65-F5344CB8AC3E}">
        <p14:creationId xmlns:p14="http://schemas.microsoft.com/office/powerpoint/2010/main" val="962978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05463"/>
            <a:ext cx="9603275" cy="1049235"/>
          </a:xfrm>
        </p:spPr>
        <p:txBody>
          <a:bodyPr>
            <a:normAutofit/>
          </a:bodyPr>
          <a:lstStyle/>
          <a:p>
            <a:pPr algn="ctr"/>
            <a:r>
              <a:rPr lang="en-US" sz="4400" dirty="0"/>
              <a:t>Submission of proposal</a:t>
            </a:r>
            <a:endParaRPr lang="en-US" sz="4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3105898"/>
              </p:ext>
            </p:extLst>
          </p:nvPr>
        </p:nvGraphicFramePr>
        <p:xfrm>
          <a:off x="1060174" y="2845874"/>
          <a:ext cx="9623619" cy="1483360"/>
        </p:xfrm>
        <a:graphic>
          <a:graphicData uri="http://schemas.openxmlformats.org/drawingml/2006/table">
            <a:tbl>
              <a:tblPr firstRow="1" bandRow="1">
                <a:tableStyleId>{5C22544A-7EE6-4342-B048-85BDC9FD1C3A}</a:tableStyleId>
              </a:tblPr>
              <a:tblGrid>
                <a:gridCol w="4734422">
                  <a:extLst>
                    <a:ext uri="{9D8B030D-6E8A-4147-A177-3AD203B41FA5}">
                      <a16:colId xmlns:a16="http://schemas.microsoft.com/office/drawing/2014/main" val="380126492"/>
                    </a:ext>
                  </a:extLst>
                </a:gridCol>
                <a:gridCol w="4889197">
                  <a:extLst>
                    <a:ext uri="{9D8B030D-6E8A-4147-A177-3AD203B41FA5}">
                      <a16:colId xmlns:a16="http://schemas.microsoft.com/office/drawing/2014/main" val="3215452624"/>
                    </a:ext>
                  </a:extLst>
                </a:gridCol>
              </a:tblGrid>
              <a:tr h="370840">
                <a:tc>
                  <a:txBody>
                    <a:bodyPr/>
                    <a:lstStyle/>
                    <a:p>
                      <a:pPr algn="l"/>
                      <a:r>
                        <a:rPr lang="en-US" sz="1800" b="0" dirty="0">
                          <a:solidFill>
                            <a:schemeClr val="tx1"/>
                          </a:solidFill>
                        </a:rPr>
                        <a:t>Tab 1 – General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Tab 5 – </a:t>
                      </a:r>
                      <a:r>
                        <a:rPr kumimoji="0" lang="en-US" sz="1800" b="0" i="0" u="none" strike="noStrike" kern="1200" cap="none" spc="0" normalizeH="0" baseline="0" noProof="0" dirty="0">
                          <a:ln>
                            <a:noFill/>
                          </a:ln>
                          <a:solidFill>
                            <a:prstClr val="black"/>
                          </a:solidFill>
                          <a:effectLst/>
                          <a:uLnTx/>
                          <a:uFillTx/>
                          <a:latin typeface="+mn-lt"/>
                          <a:ea typeface="+mn-ea"/>
                          <a:cs typeface="+mn-cs"/>
                        </a:rPr>
                        <a:t>Required Submittals (B-L)</a:t>
                      </a:r>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14231"/>
                  </a:ext>
                </a:extLst>
              </a:tr>
              <a:tr h="370840">
                <a:tc>
                  <a:txBody>
                    <a:bodyPr/>
                    <a:lstStyle/>
                    <a:p>
                      <a:pPr algn="l"/>
                      <a:r>
                        <a:rPr lang="en-US" sz="1800" b="0" dirty="0">
                          <a:solidFill>
                            <a:schemeClr val="tx1"/>
                          </a:solidFill>
                        </a:rPr>
                        <a:t>Tab 2 – Service Methodology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rPr>
                        <a:t>Tab 6 – </a:t>
                      </a:r>
                      <a:r>
                        <a:rPr kumimoji="0" lang="en-US" sz="1800" b="0" i="0" u="none" strike="noStrike" kern="1200" cap="none" spc="0" normalizeH="0" baseline="0" noProof="0" dirty="0">
                          <a:ln>
                            <a:noFill/>
                          </a:ln>
                          <a:solidFill>
                            <a:prstClr val="black"/>
                          </a:solidFill>
                          <a:effectLst/>
                          <a:uLnTx/>
                          <a:uFillTx/>
                          <a:latin typeface="+mn-lt"/>
                          <a:ea typeface="+mn-ea"/>
                          <a:cs typeface="+mn-cs"/>
                        </a:rPr>
                        <a:t>Signed Addenda (if applicable)</a:t>
                      </a: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578864"/>
                  </a:ext>
                </a:extLst>
              </a:tr>
              <a:tr h="370840">
                <a:tc>
                  <a:txBody>
                    <a:bodyPr/>
                    <a:lstStyle/>
                    <a:p>
                      <a:pPr algn="l"/>
                      <a:r>
                        <a:rPr lang="en-US" sz="1800" b="0" dirty="0">
                          <a:solidFill>
                            <a:schemeClr val="tx1"/>
                          </a:solidFill>
                        </a:rPr>
                        <a:t>Tab 3 – Cost and Fiscal 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6572627"/>
                  </a:ext>
                </a:extLst>
              </a:tr>
              <a:tr h="370840">
                <a:tc>
                  <a:txBody>
                    <a:bodyPr/>
                    <a:lstStyle/>
                    <a:p>
                      <a:pPr algn="l"/>
                      <a:r>
                        <a:rPr lang="en-US" sz="1800" dirty="0">
                          <a:solidFill>
                            <a:schemeClr val="tx1"/>
                          </a:solidFill>
                        </a:rPr>
                        <a:t>Tab 4 – </a:t>
                      </a:r>
                      <a:r>
                        <a:rPr lang="en-US" sz="1800" b="0" dirty="0">
                          <a:solidFill>
                            <a:schemeClr val="tx1"/>
                          </a:solidFill>
                        </a:rPr>
                        <a:t>Organization Experience and Capacity</a:t>
                      </a:r>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8645067"/>
                  </a:ext>
                </a:extLst>
              </a:tr>
            </a:tbl>
          </a:graphicData>
        </a:graphic>
      </p:graphicFrame>
      <p:sp>
        <p:nvSpPr>
          <p:cNvPr id="3" name="Rectangle 2"/>
          <p:cNvSpPr/>
          <p:nvPr/>
        </p:nvSpPr>
        <p:spPr>
          <a:xfrm>
            <a:off x="596348" y="2088204"/>
            <a:ext cx="11357113" cy="461665"/>
          </a:xfrm>
          <a:prstGeom prst="rect">
            <a:avLst/>
          </a:prstGeom>
        </p:spPr>
        <p:txBody>
          <a:bodyPr wrap="square">
            <a:spAutoFit/>
          </a:bodyPr>
          <a:lstStyle/>
          <a:p>
            <a:pPr>
              <a:lnSpc>
                <a:spcPct val="100000"/>
              </a:lnSpc>
              <a:spcBef>
                <a:spcPts val="1800"/>
              </a:spcBef>
            </a:pPr>
            <a:r>
              <a:rPr lang="en-US" sz="2400" dirty="0"/>
              <a:t>Submitted with a table of contents per the following sections</a:t>
            </a:r>
          </a:p>
        </p:txBody>
      </p:sp>
    </p:spTree>
    <p:extLst>
      <p:ext uri="{BB962C8B-B14F-4D97-AF65-F5344CB8AC3E}">
        <p14:creationId xmlns:p14="http://schemas.microsoft.com/office/powerpoint/2010/main" val="34038683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51758"/>
            <a:ext cx="9603275" cy="1049235"/>
          </a:xfrm>
        </p:spPr>
        <p:txBody>
          <a:bodyPr>
            <a:normAutofit/>
          </a:bodyPr>
          <a:lstStyle/>
          <a:p>
            <a:pPr algn="ctr"/>
            <a:r>
              <a:rPr lang="en-US" sz="4400" dirty="0"/>
              <a:t>Submission of proposal</a:t>
            </a:r>
            <a:endParaRPr lang="en-US"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1387" y="1888407"/>
            <a:ext cx="11748976" cy="3608891"/>
          </a:xfrm>
        </p:spPr>
        <p:txBody>
          <a:bodyPr>
            <a:noAutofit/>
          </a:bodyPr>
          <a:lstStyle/>
          <a:p>
            <a:pPr>
              <a:lnSpc>
                <a:spcPct val="110000"/>
              </a:lnSpc>
              <a:spcBef>
                <a:spcPts val="0"/>
              </a:spcBef>
              <a:buFont typeface="Wingdings" panose="05000000000000000000" pitchFamily="2" charset="2"/>
              <a:buChar char="§"/>
            </a:pPr>
            <a:r>
              <a:rPr lang="en-US" sz="2400" dirty="0">
                <a:latin typeface="+mj-lt"/>
                <a:cs typeface="Arial" panose="020B0604020202020204" pitchFamily="34" charset="0"/>
              </a:rPr>
              <a:t>Review the entire solicitation thoroughly </a:t>
            </a:r>
          </a:p>
          <a:p>
            <a:pPr>
              <a:lnSpc>
                <a:spcPct val="110000"/>
              </a:lnSpc>
              <a:spcBef>
                <a:spcPts val="0"/>
              </a:spcBef>
              <a:buFont typeface="Wingdings" panose="05000000000000000000" pitchFamily="2" charset="2"/>
              <a:buChar char="§"/>
            </a:pPr>
            <a:r>
              <a:rPr lang="en-US" sz="2400" dirty="0">
                <a:latin typeface="+mj-lt"/>
                <a:cs typeface="Arial" panose="020B0604020202020204" pitchFamily="34" charset="0"/>
              </a:rPr>
              <a:t>All forms provided in Submittal Section, must be completed and submitted with your proposal</a:t>
            </a:r>
          </a:p>
        </p:txBody>
      </p:sp>
      <p:graphicFrame>
        <p:nvGraphicFramePr>
          <p:cNvPr id="5" name="Content Placeholder 3">
            <a:extLst>
              <a:ext uri="{FF2B5EF4-FFF2-40B4-BE49-F238E27FC236}">
                <a16:creationId xmlns:a16="http://schemas.microsoft.com/office/drawing/2014/main" id="{F2DFEAE5-E10C-4D6F-B571-E47CD0112A60}"/>
              </a:ext>
            </a:extLst>
          </p:cNvPr>
          <p:cNvGraphicFramePr>
            <a:graphicFrameLocks/>
          </p:cNvGraphicFramePr>
          <p:nvPr>
            <p:extLst>
              <p:ext uri="{D42A27DB-BD31-4B8C-83A1-F6EECF244321}">
                <p14:modId xmlns:p14="http://schemas.microsoft.com/office/powerpoint/2010/main" val="2765647161"/>
              </p:ext>
            </p:extLst>
          </p:nvPr>
        </p:nvGraphicFramePr>
        <p:xfrm>
          <a:off x="370390" y="3162775"/>
          <a:ext cx="11630223" cy="3032760"/>
        </p:xfrm>
        <a:graphic>
          <a:graphicData uri="http://schemas.openxmlformats.org/drawingml/2006/table">
            <a:tbl>
              <a:tblPr firstRow="1" bandRow="1">
                <a:tableStyleId>{5C22544A-7EE6-4342-B048-85BDC9FD1C3A}</a:tableStyleId>
              </a:tblPr>
              <a:tblGrid>
                <a:gridCol w="5721587">
                  <a:extLst>
                    <a:ext uri="{9D8B030D-6E8A-4147-A177-3AD203B41FA5}">
                      <a16:colId xmlns:a16="http://schemas.microsoft.com/office/drawing/2014/main" val="380126492"/>
                    </a:ext>
                  </a:extLst>
                </a:gridCol>
                <a:gridCol w="5908636">
                  <a:extLst>
                    <a:ext uri="{9D8B030D-6E8A-4147-A177-3AD203B41FA5}">
                      <a16:colId xmlns:a16="http://schemas.microsoft.com/office/drawing/2014/main" val="3215452624"/>
                    </a:ext>
                  </a:extLst>
                </a:gridCol>
              </a:tblGrid>
              <a:tr h="370840">
                <a:tc>
                  <a:txBody>
                    <a:bodyPr/>
                    <a:lstStyle/>
                    <a:p>
                      <a:pPr algn="l"/>
                      <a:r>
                        <a:rPr lang="en-US" sz="1800" b="0" dirty="0">
                          <a:solidFill>
                            <a:schemeClr val="tx1"/>
                          </a:solidFill>
                        </a:rPr>
                        <a:t>Attachment B – Certification Regarding Debarment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Attachment H – Assurances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9014231"/>
                  </a:ext>
                </a:extLst>
              </a:tr>
              <a:tr h="370840">
                <a:tc>
                  <a:txBody>
                    <a:bodyPr/>
                    <a:lstStyle/>
                    <a:p>
                      <a:pPr algn="l"/>
                      <a:r>
                        <a:rPr lang="en-US" sz="1800" b="0" dirty="0">
                          <a:solidFill>
                            <a:schemeClr val="tx1"/>
                          </a:solidFill>
                        </a:rPr>
                        <a:t>Attachment C – Confidential Information 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Attachment I – Affidavit of Lawful Presence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92578864"/>
                  </a:ext>
                </a:extLst>
              </a:tr>
              <a:tr h="370840">
                <a:tc>
                  <a:txBody>
                    <a:bodyPr/>
                    <a:lstStyle/>
                    <a:p>
                      <a:pPr algn="l"/>
                      <a:r>
                        <a:rPr lang="en-US" sz="1800" dirty="0">
                          <a:solidFill>
                            <a:schemeClr val="tx1"/>
                          </a:solidFill>
                        </a:rPr>
                        <a:t>Attachment D – Solicitation Conflict &amp; Transparency  Disclosure 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Attachment  J – Proposal Submittal Affidavit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36572627"/>
                  </a:ext>
                </a:extLst>
              </a:tr>
              <a:tr h="370840">
                <a:tc>
                  <a:txBody>
                    <a:bodyPr/>
                    <a:lstStyle/>
                    <a:p>
                      <a:pPr algn="l"/>
                      <a:r>
                        <a:rPr lang="en-US" sz="1800" dirty="0">
                          <a:solidFill>
                            <a:schemeClr val="tx1"/>
                          </a:solidFill>
                        </a:rPr>
                        <a:t>Attachment E – Authority to Sign Documents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Attachment K – Certification of Ability to Obtain Required Insurance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38645067"/>
                  </a:ext>
                </a:extLst>
              </a:tr>
              <a:tr h="370840">
                <a:tc>
                  <a:txBody>
                    <a:bodyPr/>
                    <a:lstStyle/>
                    <a:p>
                      <a:pPr algn="l"/>
                      <a:r>
                        <a:rPr lang="en-US" sz="1800" dirty="0">
                          <a:solidFill>
                            <a:schemeClr val="tx1"/>
                          </a:solidFill>
                        </a:rPr>
                        <a:t>Attachment F - References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lang="en-US" sz="1800" b="0" dirty="0">
                          <a:solidFill>
                            <a:schemeClr val="tx1"/>
                          </a:solidFill>
                        </a:rPr>
                        <a:t>Attachment L – Offer Form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2513797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Attachment G – Payment Terms and Options</a:t>
                      </a:r>
                    </a:p>
                    <a:p>
                      <a:pPr algn="l"/>
                      <a:endParaRPr lang="en-US" sz="1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endParaRPr lang="en-US" sz="1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1530851"/>
                  </a:ext>
                </a:extLst>
              </a:tr>
            </a:tbl>
          </a:graphicData>
        </a:graphic>
      </p:graphicFrame>
    </p:spTree>
    <p:extLst>
      <p:ext uri="{BB962C8B-B14F-4D97-AF65-F5344CB8AC3E}">
        <p14:creationId xmlns:p14="http://schemas.microsoft.com/office/powerpoint/2010/main" val="20062239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151758"/>
            <a:ext cx="9603275" cy="1049235"/>
          </a:xfrm>
        </p:spPr>
        <p:txBody>
          <a:bodyPr>
            <a:normAutofit/>
          </a:bodyPr>
          <a:lstStyle/>
          <a:p>
            <a:pPr algn="ctr"/>
            <a:r>
              <a:rPr lang="en-US" sz="4400" dirty="0">
                <a:cs typeface="Arial" panose="020B0604020202020204" pitchFamily="34" charset="0"/>
              </a:rPr>
              <a:t>SUBMISSION OF PROPOSAL</a:t>
            </a:r>
          </a:p>
        </p:txBody>
      </p:sp>
      <p:sp>
        <p:nvSpPr>
          <p:cNvPr id="3" name="Content Placeholder 2"/>
          <p:cNvSpPr>
            <a:spLocks noGrp="1"/>
          </p:cNvSpPr>
          <p:nvPr>
            <p:ph idx="1"/>
          </p:nvPr>
        </p:nvSpPr>
        <p:spPr>
          <a:xfrm>
            <a:off x="106326" y="1891332"/>
            <a:ext cx="11887199" cy="4079213"/>
          </a:xfrm>
        </p:spPr>
        <p:txBody>
          <a:bodyPr>
            <a:normAutofit fontScale="325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Proposals Due – </a:t>
            </a:r>
            <a:r>
              <a:rPr lang="en-US" sz="9600" b="1" dirty="0">
                <a:latin typeface="+mj-lt"/>
                <a:cs typeface="Arial" panose="020B0604020202020204" pitchFamily="34" charset="0"/>
              </a:rPr>
              <a:t>March 22, 2024, by 3:00 P.M.</a:t>
            </a:r>
          </a:p>
          <a:p>
            <a:pPr>
              <a:spcBef>
                <a:spcPts val="0"/>
              </a:spcBef>
              <a:buFont typeface="Wingdings" panose="05000000000000000000" pitchFamily="2" charset="2"/>
              <a:buChar char="§"/>
            </a:pPr>
            <a:r>
              <a:rPr lang="en-US" sz="9600" dirty="0">
                <a:latin typeface="+mj-lt"/>
                <a:cs typeface="Arial" panose="020B0604020202020204" pitchFamily="34" charset="0"/>
              </a:rPr>
              <a:t>Late proposals will be disqualified and rejected.</a:t>
            </a:r>
          </a:p>
          <a:p>
            <a:pPr>
              <a:spcBef>
                <a:spcPts val="0"/>
              </a:spcBef>
              <a:buFont typeface="Wingdings" panose="05000000000000000000" pitchFamily="2" charset="2"/>
              <a:buChar char="§"/>
            </a:pPr>
            <a:r>
              <a:rPr lang="en-US" sz="9600" dirty="0">
                <a:latin typeface="+mj-lt"/>
                <a:cs typeface="Arial" panose="020B0604020202020204" pitchFamily="34" charset="0"/>
              </a:rPr>
              <a:t>Electronic submissions to </a:t>
            </a:r>
            <a:r>
              <a:rPr lang="en-US" sz="9600" dirty="0">
                <a:highlight>
                  <a:srgbClr val="FFFF00"/>
                </a:highlight>
                <a:latin typeface="+mj-lt"/>
                <a:cs typeface="Arial" panose="020B0604020202020204" pitchFamily="34" charset="0"/>
              </a:rPr>
              <a:t>hsdprocurement@phoenix.gov</a:t>
            </a:r>
          </a:p>
          <a:p>
            <a:pPr>
              <a:spcBef>
                <a:spcPts val="0"/>
              </a:spcBef>
              <a:buFont typeface="Wingdings" panose="05000000000000000000" pitchFamily="2" charset="2"/>
              <a:buChar char="§"/>
            </a:pPr>
            <a:r>
              <a:rPr lang="en-US" sz="9600" dirty="0">
                <a:latin typeface="+mj-lt"/>
                <a:cs typeface="Arial" panose="020B0604020202020204" pitchFamily="34" charset="0"/>
              </a:rPr>
              <a:t>The prevailing clock will be the submission received time as indicated on the email.</a:t>
            </a:r>
          </a:p>
          <a:p>
            <a:pPr>
              <a:spcBef>
                <a:spcPts val="0"/>
              </a:spcBef>
              <a:buFont typeface="Wingdings" panose="05000000000000000000" pitchFamily="2" charset="2"/>
              <a:buChar char="§"/>
            </a:pPr>
            <a:r>
              <a:rPr lang="en-US" sz="9600" dirty="0">
                <a:latin typeface="+mj-lt"/>
                <a:cs typeface="Arial" panose="020B0604020202020204" pitchFamily="34" charset="0"/>
              </a:rPr>
              <a:t>All offers submitted will become the property of the City and become a matter of public record.</a:t>
            </a:r>
          </a:p>
          <a:p>
            <a:pPr marL="0" indent="0">
              <a:buNone/>
            </a:pPr>
            <a:r>
              <a:rPr lang="en-US" sz="6000" dirty="0">
                <a:latin typeface="Arial" panose="020B0604020202020204" pitchFamily="34" charset="0"/>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201420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999" y="804519"/>
            <a:ext cx="10038855" cy="1049235"/>
          </a:xfrm>
        </p:spPr>
        <p:txBody>
          <a:bodyPr>
            <a:noAutofit/>
          </a:bodyPr>
          <a:lstStyle/>
          <a:p>
            <a:pPr algn="ctr"/>
            <a:r>
              <a:rPr lang="en-US" sz="4400" dirty="0">
                <a:latin typeface="Arial" panose="020B0604020202020204" pitchFamily="34" charset="0"/>
                <a:cs typeface="Arial" panose="020B0604020202020204" pitchFamily="34" charset="0"/>
              </a:rPr>
              <a:t>WELCOME AND INTRODUCTIONS</a:t>
            </a:r>
          </a:p>
        </p:txBody>
      </p:sp>
      <p:sp>
        <p:nvSpPr>
          <p:cNvPr id="3" name="Content Placeholder 2"/>
          <p:cNvSpPr>
            <a:spLocks noGrp="1"/>
          </p:cNvSpPr>
          <p:nvPr>
            <p:ph idx="1"/>
          </p:nvPr>
        </p:nvSpPr>
        <p:spPr>
          <a:xfrm>
            <a:off x="1435100" y="2015732"/>
            <a:ext cx="9619755" cy="3450613"/>
          </a:xfrm>
        </p:spPr>
        <p:txBody>
          <a:bodyPr>
            <a:normAutofit/>
          </a:bodyPr>
          <a:lstStyle/>
          <a:p>
            <a:pPr marL="0" indent="0">
              <a:lnSpc>
                <a:spcPct val="100000"/>
              </a:lnSpc>
              <a:spcBef>
                <a:spcPts val="0"/>
              </a:spcBef>
              <a:buNone/>
            </a:pPr>
            <a:r>
              <a:rPr lang="en-US" sz="2800" dirty="0">
                <a:latin typeface="+mj-lt"/>
                <a:cs typeface="Arial" panose="020B0604020202020204" pitchFamily="34" charset="0"/>
              </a:rPr>
              <a:t>  </a:t>
            </a:r>
          </a:p>
          <a:p>
            <a:pPr marL="0" indent="0">
              <a:spcBef>
                <a:spcPts val="0"/>
              </a:spcBef>
              <a:buNone/>
            </a:pPr>
            <a:endParaRPr lang="en-US" dirty="0"/>
          </a:p>
          <a:p>
            <a:endParaRPr lang="en-US" dirty="0"/>
          </a:p>
        </p:txBody>
      </p:sp>
      <p:sp>
        <p:nvSpPr>
          <p:cNvPr id="7" name="Content Placeholder 2"/>
          <p:cNvSpPr txBox="1">
            <a:spLocks/>
          </p:cNvSpPr>
          <p:nvPr/>
        </p:nvSpPr>
        <p:spPr>
          <a:xfrm>
            <a:off x="182881" y="2015732"/>
            <a:ext cx="11807686"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buFont typeface="Wingdings" panose="05000000000000000000" pitchFamily="2" charset="2"/>
              <a:buChar char="§"/>
            </a:pPr>
            <a:r>
              <a:rPr lang="en-US" sz="2800" dirty="0"/>
              <a:t>Nancy Harrison – Procurement Officer, Human Services Department (HSD)</a:t>
            </a:r>
          </a:p>
          <a:p>
            <a:pPr>
              <a:buFont typeface="Wingdings" panose="05000000000000000000" pitchFamily="2" charset="2"/>
              <a:buChar char="§"/>
            </a:pPr>
            <a:r>
              <a:rPr lang="en-US" sz="2800" dirty="0"/>
              <a:t>Staff</a:t>
            </a:r>
            <a:endParaRPr lang="en-US" sz="3600" dirty="0"/>
          </a:p>
          <a:p>
            <a:pPr marL="0" indent="0">
              <a:lnSpc>
                <a:spcPct val="100000"/>
              </a:lnSpc>
              <a:spcBef>
                <a:spcPts val="0"/>
              </a:spcBef>
              <a:buFont typeface="Arial" panose="020B0604020202020204" pitchFamily="34" charset="0"/>
              <a:buNone/>
            </a:pPr>
            <a:endParaRPr lang="en-US" sz="2800" dirty="0"/>
          </a:p>
        </p:txBody>
      </p:sp>
    </p:spTree>
    <p:extLst>
      <p:ext uri="{BB962C8B-B14F-4D97-AF65-F5344CB8AC3E}">
        <p14:creationId xmlns:p14="http://schemas.microsoft.com/office/powerpoint/2010/main" val="1615882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66414-4665-473F-B71F-D7177CB70114}"/>
              </a:ext>
            </a:extLst>
          </p:cNvPr>
          <p:cNvSpPr>
            <a:spLocks noGrp="1"/>
          </p:cNvSpPr>
          <p:nvPr>
            <p:ph type="title"/>
          </p:nvPr>
        </p:nvSpPr>
        <p:spPr/>
        <p:txBody>
          <a:bodyPr/>
          <a:lstStyle/>
          <a:p>
            <a:pPr algn="ctr"/>
            <a:br>
              <a:rPr lang="en-US" dirty="0"/>
            </a:br>
            <a:r>
              <a:rPr lang="en-US" dirty="0"/>
              <a:t>HOW TO SUBMIT ELECTRONICALLY</a:t>
            </a:r>
          </a:p>
        </p:txBody>
      </p:sp>
      <p:sp>
        <p:nvSpPr>
          <p:cNvPr id="3" name="Content Placeholder 2">
            <a:extLst>
              <a:ext uri="{FF2B5EF4-FFF2-40B4-BE49-F238E27FC236}">
                <a16:creationId xmlns:a16="http://schemas.microsoft.com/office/drawing/2014/main" id="{612881F5-625E-4626-8341-8F10C662B063}"/>
              </a:ext>
            </a:extLst>
          </p:cNvPr>
          <p:cNvSpPr>
            <a:spLocks noGrp="1"/>
          </p:cNvSpPr>
          <p:nvPr>
            <p:ph idx="1"/>
          </p:nvPr>
        </p:nvSpPr>
        <p:spPr/>
        <p:txBody>
          <a:bodyPr>
            <a:normAutofit fontScale="92500" lnSpcReduction="20000"/>
          </a:bodyPr>
          <a:lstStyle/>
          <a:p>
            <a:r>
              <a:rPr lang="en-US" b="1" dirty="0"/>
              <a:t>Step 1: </a:t>
            </a:r>
            <a:r>
              <a:rPr lang="en-US" dirty="0"/>
              <a:t>Put together your proposal documents in PDF format. Submit each tabbed section in its own PDF file titled as outlined in Submittals Section of the solicitation document.</a:t>
            </a:r>
          </a:p>
          <a:p>
            <a:r>
              <a:rPr lang="en-US" b="1" dirty="0"/>
              <a:t>Step 2: </a:t>
            </a:r>
            <a:r>
              <a:rPr lang="en-US" dirty="0"/>
              <a:t>Enter </a:t>
            </a:r>
            <a:r>
              <a:rPr lang="en-US" dirty="0">
                <a:highlight>
                  <a:srgbClr val="FFFF00"/>
                </a:highlight>
              </a:rPr>
              <a:t>hsdprocurement@phoenix.gov </a:t>
            </a:r>
            <a:r>
              <a:rPr lang="en-US" dirty="0"/>
              <a:t>in the “To” field of your email message.</a:t>
            </a:r>
          </a:p>
          <a:p>
            <a:r>
              <a:rPr lang="en-US" b="1" dirty="0"/>
              <a:t>Step 3: </a:t>
            </a:r>
            <a:r>
              <a:rPr lang="en-US" dirty="0"/>
              <a:t>Enter the Solicitation Title and Number and your company name in the “Subject” field.</a:t>
            </a:r>
          </a:p>
          <a:p>
            <a:r>
              <a:rPr lang="en-US" b="1" dirty="0"/>
              <a:t>Step 4: </a:t>
            </a:r>
            <a:r>
              <a:rPr lang="en-US" dirty="0"/>
              <a:t>Include in the body of the email that you are submitting in response to the identified solicitation.</a:t>
            </a:r>
          </a:p>
          <a:p>
            <a:r>
              <a:rPr lang="en-US" b="1" dirty="0"/>
              <a:t>Step 5: </a:t>
            </a:r>
            <a:r>
              <a:rPr lang="en-US" dirty="0"/>
              <a:t>Attach </a:t>
            </a:r>
            <a:r>
              <a:rPr lang="en-US" b="1" u="sng" dirty="0"/>
              <a:t>all</a:t>
            </a:r>
            <a:r>
              <a:rPr lang="en-US" dirty="0"/>
              <a:t> applicable documents for your submission.</a:t>
            </a:r>
          </a:p>
          <a:p>
            <a:r>
              <a:rPr lang="en-US" b="1" dirty="0"/>
              <a:t>Step 6:</a:t>
            </a:r>
            <a:r>
              <a:rPr lang="en-US" dirty="0"/>
              <a:t> Click “Send.” Once submitted, the submission will be deemed a complete submission.</a:t>
            </a:r>
          </a:p>
          <a:p>
            <a:endParaRPr lang="en-US" dirty="0"/>
          </a:p>
        </p:txBody>
      </p:sp>
    </p:spTree>
    <p:extLst>
      <p:ext uri="{BB962C8B-B14F-4D97-AF65-F5344CB8AC3E}">
        <p14:creationId xmlns:p14="http://schemas.microsoft.com/office/powerpoint/2010/main" val="2809287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36013"/>
            <a:ext cx="9603275" cy="1049235"/>
          </a:xfrm>
        </p:spPr>
        <p:txBody>
          <a:bodyPr>
            <a:normAutofit/>
          </a:bodyPr>
          <a:lstStyle/>
          <a:p>
            <a:pPr algn="ctr"/>
            <a:r>
              <a:rPr lang="en-US" sz="4400" dirty="0">
                <a:cs typeface="Arial" panose="020B0604020202020204" pitchFamily="34" charset="0"/>
              </a:rPr>
              <a:t>EVALUATION Criteria</a:t>
            </a:r>
          </a:p>
        </p:txBody>
      </p:sp>
      <p:sp>
        <p:nvSpPr>
          <p:cNvPr id="3" name="Content Placeholder 2"/>
          <p:cNvSpPr>
            <a:spLocks noGrp="1"/>
          </p:cNvSpPr>
          <p:nvPr>
            <p:ph idx="1"/>
          </p:nvPr>
        </p:nvSpPr>
        <p:spPr>
          <a:xfrm>
            <a:off x="138223" y="2015732"/>
            <a:ext cx="11876568" cy="4037749"/>
          </a:xfrm>
        </p:spPr>
        <p:txBody>
          <a:bodyPr>
            <a:normAutofit/>
          </a:bodyPr>
          <a:lstStyle/>
          <a:p>
            <a:pPr marL="0" indent="0">
              <a:lnSpc>
                <a:spcPct val="100000"/>
              </a:lnSpc>
              <a:spcBef>
                <a:spcPts val="0"/>
              </a:spcBef>
              <a:buNone/>
            </a:pPr>
            <a:r>
              <a:rPr lang="en-US" sz="2400" dirty="0"/>
              <a:t>Offeror’s must provide a narrative response to each question that demonstrates your understanding of the Scope of Work requirements.  Proposals </a:t>
            </a:r>
            <a:r>
              <a:rPr lang="en-US" sz="2400" b="1" dirty="0"/>
              <a:t>MUST</a:t>
            </a:r>
            <a:r>
              <a:rPr lang="en-US" sz="2400" dirty="0"/>
              <a:t> specifically address the following items:</a:t>
            </a:r>
          </a:p>
          <a:p>
            <a:pPr marL="0" indent="0">
              <a:lnSpc>
                <a:spcPct val="100000"/>
              </a:lnSpc>
              <a:spcBef>
                <a:spcPts val="0"/>
              </a:spcBef>
              <a:buNone/>
            </a:pPr>
            <a:endParaRPr lang="en-US" sz="2400" dirty="0"/>
          </a:p>
          <a:p>
            <a:pPr lvl="1">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Service Methodology (500 points)</a:t>
            </a:r>
          </a:p>
          <a:p>
            <a:pPr lvl="1">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Cost and Fiscal Ability (300 points)</a:t>
            </a:r>
          </a:p>
          <a:p>
            <a:pPr lvl="1" fontAlgn="base">
              <a:lnSpc>
                <a:spcPct val="100000"/>
              </a:lnSpc>
              <a:spcBef>
                <a:spcPts val="0"/>
              </a:spcBef>
              <a:buFont typeface="Wingdings" panose="05000000000000000000" pitchFamily="2" charset="2"/>
              <a:buChar char="§"/>
            </a:pPr>
            <a:r>
              <a:rPr lang="en-US" sz="2200" dirty="0">
                <a:latin typeface="+mj-lt"/>
                <a:cs typeface="Arial" panose="020B0604020202020204" pitchFamily="34" charset="0"/>
              </a:rPr>
              <a:t>Organizational Capacity (200 points)</a:t>
            </a:r>
          </a:p>
          <a:p>
            <a:pPr marL="457200" lvl="1" indent="0" fontAlgn="base">
              <a:lnSpc>
                <a:spcPct val="100000"/>
              </a:lnSpc>
              <a:spcBef>
                <a:spcPts val="0"/>
              </a:spcBef>
              <a:buNone/>
            </a:pPr>
            <a:endParaRPr lang="en-US" sz="2200" dirty="0">
              <a:latin typeface="+mj-lt"/>
              <a:cs typeface="Arial" panose="020B0604020202020204" pitchFamily="34" charset="0"/>
            </a:endParaRPr>
          </a:p>
          <a:p>
            <a:pPr marL="0" indent="0">
              <a:buNone/>
            </a:pPr>
            <a:r>
              <a:rPr lang="en-US" sz="2400" dirty="0"/>
              <a:t>Total possible points = 1,000</a:t>
            </a:r>
          </a:p>
        </p:txBody>
      </p:sp>
    </p:spTree>
    <p:extLst>
      <p:ext uri="{BB962C8B-B14F-4D97-AF65-F5344CB8AC3E}">
        <p14:creationId xmlns:p14="http://schemas.microsoft.com/office/powerpoint/2010/main" val="24110698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97523-2FCF-43E8-A679-973057D313F2}"/>
              </a:ext>
            </a:extLst>
          </p:cNvPr>
          <p:cNvSpPr>
            <a:spLocks noGrp="1"/>
          </p:cNvSpPr>
          <p:nvPr>
            <p:ph type="title"/>
          </p:nvPr>
        </p:nvSpPr>
        <p:spPr>
          <a:xfrm>
            <a:off x="1451579" y="474559"/>
            <a:ext cx="9603275" cy="1286595"/>
          </a:xfrm>
        </p:spPr>
        <p:txBody>
          <a:bodyPr>
            <a:noAutofit/>
          </a:bodyPr>
          <a:lstStyle/>
          <a:p>
            <a:pPr algn="ctr"/>
            <a:r>
              <a:rPr lang="en-US" sz="4400" dirty="0"/>
              <a:t>Determining responsiveness and responsibility </a:t>
            </a:r>
          </a:p>
        </p:txBody>
      </p:sp>
      <p:sp>
        <p:nvSpPr>
          <p:cNvPr id="3" name="Content Placeholder 2">
            <a:extLst>
              <a:ext uri="{FF2B5EF4-FFF2-40B4-BE49-F238E27FC236}">
                <a16:creationId xmlns:a16="http://schemas.microsoft.com/office/drawing/2014/main" id="{DA1CC6EC-6A69-486D-A57F-90F70C558CF4}"/>
              </a:ext>
            </a:extLst>
          </p:cNvPr>
          <p:cNvSpPr>
            <a:spLocks noGrp="1"/>
          </p:cNvSpPr>
          <p:nvPr>
            <p:ph idx="1"/>
          </p:nvPr>
        </p:nvSpPr>
        <p:spPr>
          <a:xfrm>
            <a:off x="1451579" y="2015732"/>
            <a:ext cx="9603275" cy="3875782"/>
          </a:xfrm>
        </p:spPr>
        <p:txBody>
          <a:bodyPr>
            <a:normAutofit fontScale="92500" lnSpcReduction="10000"/>
          </a:bodyPr>
          <a:lstStyle/>
          <a:p>
            <a:r>
              <a:rPr lang="en-US" sz="2400" dirty="0"/>
              <a:t>Proposals will be reviewed for documentation of minimum qualifications, completeness, and compliance with the Solicitation requirements. The City reserves sole discretion to determine responsiveness and responsibility.</a:t>
            </a:r>
          </a:p>
          <a:p>
            <a:pPr lvl="1"/>
            <a:r>
              <a:rPr lang="en-US" u="sng" dirty="0"/>
              <a:t>Responsiveness:</a:t>
            </a:r>
            <a:r>
              <a:rPr lang="en-US" dirty="0"/>
              <a:t> Nonresponsive Proposals will not be considered in the evaluation process. </a:t>
            </a:r>
            <a:r>
              <a:rPr lang="en-US" dirty="0">
                <a:highlight>
                  <a:srgbClr val="FFFF00"/>
                </a:highlight>
              </a:rPr>
              <a:t>To be responsive, you must submit all required documents requested in the solicitation.  Any documents that are missing will deem your Proposal as non-responsive. </a:t>
            </a:r>
          </a:p>
          <a:p>
            <a:pPr lvl="1"/>
            <a:r>
              <a:rPr lang="en-US" u="sng" dirty="0"/>
              <a:t>Responsibility</a:t>
            </a:r>
            <a:r>
              <a:rPr lang="en-US" dirty="0"/>
              <a:t>: To obtain true economy, the City must conduct solicitations to minimize the possibility of a subsequent default by the contractor, late deliveries, or other unsatisfactory performance that may result in additional administrative costs. It is important that the Proposer be a responsible contractor. </a:t>
            </a:r>
            <a:r>
              <a:rPr lang="en-US" dirty="0">
                <a:highlight>
                  <a:srgbClr val="FFFF00"/>
                </a:highlight>
              </a:rPr>
              <a:t>Responsibility includes the Proposer’s integrity, skill, capacity, experience, and facilities for conducting the work to be performed.</a:t>
            </a:r>
            <a:endParaRPr lang="en-US" sz="2200" dirty="0">
              <a:highlight>
                <a:srgbClr val="FFFF00"/>
              </a:highlight>
            </a:endParaRPr>
          </a:p>
        </p:txBody>
      </p:sp>
    </p:spTree>
    <p:extLst>
      <p:ext uri="{BB962C8B-B14F-4D97-AF65-F5344CB8AC3E}">
        <p14:creationId xmlns:p14="http://schemas.microsoft.com/office/powerpoint/2010/main" val="24560870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89718"/>
            <a:ext cx="9603275" cy="1049235"/>
          </a:xfrm>
        </p:spPr>
        <p:txBody>
          <a:bodyPr>
            <a:normAutofit/>
          </a:bodyPr>
          <a:lstStyle/>
          <a:p>
            <a:pPr algn="ctr"/>
            <a:r>
              <a:rPr lang="en-US" sz="4400" dirty="0"/>
              <a:t>QUESTIONS &amp; ANSWERS (Q &amp; A)</a:t>
            </a:r>
          </a:p>
        </p:txBody>
      </p:sp>
      <p:sp>
        <p:nvSpPr>
          <p:cNvPr id="3" name="Content Placeholder 2"/>
          <p:cNvSpPr>
            <a:spLocks noGrp="1"/>
          </p:cNvSpPr>
          <p:nvPr>
            <p:ph idx="1"/>
          </p:nvPr>
        </p:nvSpPr>
        <p:spPr>
          <a:xfrm>
            <a:off x="228600" y="2015732"/>
            <a:ext cx="11715749" cy="4131068"/>
          </a:xfrm>
        </p:spPr>
        <p:txBody>
          <a:bodyPr>
            <a:normAutofit/>
          </a:bodyPr>
          <a:lstStyle/>
          <a:p>
            <a:pPr marL="0">
              <a:lnSpc>
                <a:spcPct val="100000"/>
              </a:lnSpc>
              <a:spcBef>
                <a:spcPts val="0"/>
              </a:spcBef>
              <a:buFont typeface="Wingdings" panose="05000000000000000000" pitchFamily="2" charset="2"/>
              <a:buChar char="§"/>
            </a:pPr>
            <a:r>
              <a:rPr lang="en-US" altLang="en-US" sz="2400" dirty="0"/>
              <a:t>Reminder: Written questions only. </a:t>
            </a:r>
          </a:p>
          <a:p>
            <a:pPr marL="0" lvl="1">
              <a:lnSpc>
                <a:spcPct val="100000"/>
              </a:lnSpc>
              <a:spcBef>
                <a:spcPts val="0"/>
              </a:spcBef>
              <a:buFont typeface="Wingdings" panose="05000000000000000000" pitchFamily="2" charset="2"/>
              <a:buChar char="§"/>
            </a:pPr>
            <a:endParaRPr lang="en-US" altLang="en-US" sz="2400" dirty="0"/>
          </a:p>
          <a:p>
            <a:pPr marL="0" lvl="1">
              <a:lnSpc>
                <a:spcPct val="100000"/>
              </a:lnSpc>
              <a:spcBef>
                <a:spcPts val="0"/>
              </a:spcBef>
              <a:buFont typeface="Wingdings" panose="05000000000000000000" pitchFamily="2" charset="2"/>
              <a:buChar char="§"/>
            </a:pPr>
            <a:r>
              <a:rPr lang="en-US" altLang="en-US" sz="2400" dirty="0"/>
              <a:t>All questions will be answered via a solicitation addendum and published at: 	</a:t>
            </a:r>
            <a:r>
              <a:rPr lang="en-US" sz="2400" u="sng" dirty="0">
                <a:solidFill>
                  <a:srgbClr val="000000"/>
                </a:solidFill>
                <a:latin typeface="Gill Sans MT" panose="020B0502020104020203" pitchFamily="34" charset="0"/>
                <a:ea typeface="Times New Roman" panose="02020603050405020304" pitchFamily="18" charset="0"/>
              </a:rPr>
              <a:t>https://solicitations.phoenix.gov</a:t>
            </a:r>
            <a:endParaRPr lang="en-US" sz="2400" dirty="0">
              <a:effectLst/>
              <a:latin typeface="Gill Sans MT" panose="020B0502020104020203" pitchFamily="34" charset="0"/>
              <a:ea typeface="Calibri" panose="020F0502020204030204" pitchFamily="34" charset="0"/>
            </a:endParaRPr>
          </a:p>
          <a:p>
            <a:pPr marL="0" lvl="1" indent="0">
              <a:lnSpc>
                <a:spcPct val="100000"/>
              </a:lnSpc>
              <a:spcBef>
                <a:spcPts val="0"/>
              </a:spcBef>
              <a:buNone/>
            </a:pPr>
            <a:endParaRPr lang="en-US" altLang="en-US" sz="2400" dirty="0"/>
          </a:p>
          <a:p>
            <a:pPr marL="0">
              <a:lnSpc>
                <a:spcPct val="100000"/>
              </a:lnSpc>
              <a:spcBef>
                <a:spcPts val="0"/>
              </a:spcBef>
              <a:buFont typeface="Wingdings" panose="05000000000000000000" pitchFamily="2" charset="2"/>
              <a:buChar char="§"/>
            </a:pPr>
            <a:r>
              <a:rPr lang="en-US" altLang="en-US" sz="2400" dirty="0"/>
              <a:t>Written responses supersede verbal responses. </a:t>
            </a:r>
            <a:r>
              <a:rPr lang="en-US" sz="2400" dirty="0"/>
              <a:t>Verbal responses to inquiries do not constitute a change to the solicitation.  Only a solicitation addendum changes the solicitation. </a:t>
            </a:r>
          </a:p>
          <a:p>
            <a:pPr marL="0" indent="0">
              <a:lnSpc>
                <a:spcPct val="100000"/>
              </a:lnSpc>
              <a:spcBef>
                <a:spcPts val="0"/>
              </a:spcBef>
              <a:buNone/>
            </a:pPr>
            <a:endParaRPr lang="en-US" sz="2400" dirty="0"/>
          </a:p>
          <a:p>
            <a:pPr marL="0">
              <a:lnSpc>
                <a:spcPct val="100000"/>
              </a:lnSpc>
              <a:spcBef>
                <a:spcPts val="0"/>
              </a:spcBef>
              <a:buFont typeface="Wingdings" panose="05000000000000000000" pitchFamily="2" charset="2"/>
              <a:buChar char="§"/>
            </a:pPr>
            <a:r>
              <a:rPr lang="en-US" sz="2400" dirty="0"/>
              <a:t>Questions received in writing from the Pre-Proposal Conference and those received by 3:00 p.m. on February 28, 2024, will be compiled and answered in a solicitation addendum.</a:t>
            </a:r>
            <a:endParaRPr lang="en-US" altLang="en-US" sz="2400" dirty="0"/>
          </a:p>
          <a:p>
            <a:pPr marL="0" indent="0">
              <a:buNone/>
            </a:pPr>
            <a:endParaRPr lang="en-US" sz="3200" dirty="0"/>
          </a:p>
        </p:txBody>
      </p:sp>
    </p:spTree>
    <p:extLst>
      <p:ext uri="{BB962C8B-B14F-4D97-AF65-F5344CB8AC3E}">
        <p14:creationId xmlns:p14="http://schemas.microsoft.com/office/powerpoint/2010/main" val="3360493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7EFA-7615-4D16-B1AC-6F1D03749BA9}"/>
              </a:ext>
            </a:extLst>
          </p:cNvPr>
          <p:cNvSpPr>
            <a:spLocks noGrp="1"/>
          </p:cNvSpPr>
          <p:nvPr>
            <p:ph type="title"/>
          </p:nvPr>
        </p:nvSpPr>
        <p:spPr/>
        <p:txBody>
          <a:bodyPr>
            <a:normAutofit/>
          </a:bodyPr>
          <a:lstStyle/>
          <a:p>
            <a:pPr algn="ctr"/>
            <a:r>
              <a:rPr lang="en-US" sz="4400" dirty="0"/>
              <a:t>reminders</a:t>
            </a:r>
          </a:p>
        </p:txBody>
      </p:sp>
      <p:sp>
        <p:nvSpPr>
          <p:cNvPr id="3" name="Content Placeholder 2">
            <a:extLst>
              <a:ext uri="{FF2B5EF4-FFF2-40B4-BE49-F238E27FC236}">
                <a16:creationId xmlns:a16="http://schemas.microsoft.com/office/drawing/2014/main" id="{194CD0C3-0208-4E11-86ED-898FFF1693BF}"/>
              </a:ext>
            </a:extLst>
          </p:cNvPr>
          <p:cNvSpPr>
            <a:spLocks noGrp="1"/>
          </p:cNvSpPr>
          <p:nvPr>
            <p:ph idx="1"/>
          </p:nvPr>
        </p:nvSpPr>
        <p:spPr/>
        <p:txBody>
          <a:bodyPr/>
          <a:lstStyle/>
          <a:p>
            <a:r>
              <a:rPr lang="en-US" dirty="0"/>
              <a:t>Please place all questions in the chat</a:t>
            </a:r>
          </a:p>
          <a:p>
            <a:r>
              <a:rPr lang="en-US" dirty="0"/>
              <a:t>Questions will be addressed at the end of the presentation </a:t>
            </a:r>
          </a:p>
          <a:p>
            <a:r>
              <a:rPr lang="en-US" dirty="0"/>
              <a:t>All mics will be muted, except the presenter</a:t>
            </a:r>
          </a:p>
        </p:txBody>
      </p:sp>
    </p:spTree>
    <p:extLst>
      <p:ext uri="{BB962C8B-B14F-4D97-AF65-F5344CB8AC3E}">
        <p14:creationId xmlns:p14="http://schemas.microsoft.com/office/powerpoint/2010/main" val="1898229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1054632"/>
            <a:ext cx="11137899" cy="1049235"/>
          </a:xfrm>
        </p:spPr>
        <p:txBody>
          <a:bodyPr>
            <a:normAutofit/>
          </a:bodyPr>
          <a:lstStyle/>
          <a:p>
            <a:pPr algn="ctr"/>
            <a:r>
              <a:rPr lang="en-US" sz="4400" dirty="0">
                <a:cs typeface="Arial" panose="020B0604020202020204" pitchFamily="34" charset="0"/>
              </a:rPr>
              <a:t>DESCRIPTION – OF NEED</a:t>
            </a:r>
          </a:p>
        </p:txBody>
      </p:sp>
      <p:sp>
        <p:nvSpPr>
          <p:cNvPr id="3" name="Content Placeholder 2"/>
          <p:cNvSpPr>
            <a:spLocks noGrp="1"/>
          </p:cNvSpPr>
          <p:nvPr>
            <p:ph idx="1"/>
          </p:nvPr>
        </p:nvSpPr>
        <p:spPr>
          <a:xfrm>
            <a:off x="584200" y="2254827"/>
            <a:ext cx="10378209" cy="3997692"/>
          </a:xfrm>
        </p:spPr>
        <p:txBody>
          <a:bodyPr>
            <a:normAutofit/>
          </a:bodyPr>
          <a:lstStyle/>
          <a:p>
            <a:pPr>
              <a:lnSpc>
                <a:spcPct val="100000"/>
              </a:lnSpc>
              <a:spcBef>
                <a:spcPts val="0"/>
              </a:spcBef>
              <a:buFont typeface="Wingdings" panose="05000000000000000000" pitchFamily="2" charset="2"/>
              <a:buChar char="§"/>
            </a:pPr>
            <a:endParaRPr lang="en-US" sz="2400" dirty="0"/>
          </a:p>
          <a:p>
            <a:pPr marL="114300" marR="0" indent="-342900" algn="just">
              <a:lnSpc>
                <a:spcPts val="1800"/>
              </a:lnSpc>
              <a:spcBef>
                <a:spcPts val="0"/>
              </a:spcBef>
              <a:spcAft>
                <a:spcPts val="0"/>
              </a:spcAft>
              <a:buFont typeface="Wingdings" panose="05000000000000000000" pitchFamily="2" charset="2"/>
              <a:buChar char="§"/>
            </a:pPr>
            <a:r>
              <a:rPr lang="en-US" sz="2400" dirty="0">
                <a:solidFill>
                  <a:srgbClr val="000000"/>
                </a:solidFill>
                <a:effectLst/>
                <a:latin typeface="Gill Sans MT" panose="020B0502020104020203" pitchFamily="34" charset="0"/>
                <a:ea typeface="Calibri" panose="020F0502020204030204" pitchFamily="34" charset="0"/>
                <a:cs typeface="Arial" panose="020B0604020202020204" pitchFamily="34" charset="0"/>
              </a:rPr>
              <a:t>The City of Phoenix invites sealed offers for victim </a:t>
            </a:r>
            <a:r>
              <a:rPr lang="en-US" sz="2400" dirty="0">
                <a:effectLst/>
                <a:latin typeface="Gill Sans MT" panose="020B0502020104020203" pitchFamily="34" charset="0"/>
                <a:ea typeface="Calibri" panose="020F0502020204030204" pitchFamily="34" charset="0"/>
                <a:cs typeface="Arial" panose="020B0604020202020204" pitchFamily="34" charset="0"/>
              </a:rPr>
              <a:t>services and case management services at Phoenix Starfish Place, a residential setting serving the victims of sex and human trafficking as described in this solicitation. Community Development Block</a:t>
            </a:r>
            <a:r>
              <a:rPr lang="en-US" sz="2400" spc="5" dirty="0">
                <a:effectLst/>
                <a:latin typeface="Gill Sans MT" panose="020B0502020104020203" pitchFamily="34" charset="0"/>
                <a:ea typeface="Calibri" panose="020F0502020204030204" pitchFamily="34" charset="0"/>
                <a:cs typeface="Arial" panose="020B0604020202020204" pitchFamily="34" charset="0"/>
              </a:rPr>
              <a:t> </a:t>
            </a:r>
            <a:r>
              <a:rPr lang="en-US" sz="2400" dirty="0">
                <a:effectLst/>
                <a:latin typeface="Gill Sans MT" panose="020B0502020104020203" pitchFamily="34" charset="0"/>
                <a:ea typeface="Calibri" panose="020F0502020204030204" pitchFamily="34" charset="0"/>
                <a:cs typeface="Arial" panose="020B0604020202020204" pitchFamily="34" charset="0"/>
              </a:rPr>
              <a:t>Grant</a:t>
            </a:r>
            <a:r>
              <a:rPr lang="en-US" sz="2400" spc="-5" dirty="0">
                <a:effectLst/>
                <a:latin typeface="Gill Sans MT" panose="020B0502020104020203" pitchFamily="34" charset="0"/>
                <a:ea typeface="Calibri" panose="020F0502020204030204" pitchFamily="34" charset="0"/>
                <a:cs typeface="Arial" panose="020B0604020202020204" pitchFamily="34" charset="0"/>
              </a:rPr>
              <a:t> </a:t>
            </a:r>
            <a:r>
              <a:rPr lang="en-US" sz="2400" dirty="0">
                <a:effectLst/>
                <a:latin typeface="Gill Sans MT" panose="020B0502020104020203" pitchFamily="34" charset="0"/>
                <a:ea typeface="Calibri" panose="020F0502020204030204" pitchFamily="34" charset="0"/>
                <a:cs typeface="Arial" panose="020B0604020202020204" pitchFamily="34" charset="0"/>
              </a:rPr>
              <a:t>(CDBG)</a:t>
            </a:r>
            <a:r>
              <a:rPr lang="en-US" sz="2400" spc="5" dirty="0">
                <a:effectLst/>
                <a:latin typeface="Gill Sans MT" panose="020B0502020104020203" pitchFamily="34" charset="0"/>
                <a:ea typeface="Calibri" panose="020F0502020204030204" pitchFamily="34" charset="0"/>
                <a:cs typeface="Arial" panose="020B0604020202020204" pitchFamily="34" charset="0"/>
              </a:rPr>
              <a:t> </a:t>
            </a:r>
            <a:r>
              <a:rPr lang="en-US" sz="2400" dirty="0">
                <a:effectLst/>
                <a:latin typeface="Gill Sans MT" panose="020B0502020104020203" pitchFamily="34" charset="0"/>
                <a:ea typeface="Calibri" panose="020F0502020204030204" pitchFamily="34" charset="0"/>
                <a:cs typeface="Arial" panose="020B0604020202020204" pitchFamily="34" charset="0"/>
              </a:rPr>
              <a:t>Funding, $750,000 dollars (for the term of 5 years), are made available for case management services on-site, seven days a week at a discrete location within the City of Phoenix. </a:t>
            </a:r>
            <a:endParaRPr lang="en-US" sz="2400" dirty="0">
              <a:latin typeface="Gill Sans MT" panose="020B0502020104020203" pitchFamily="34" charset="0"/>
              <a:cs typeface="Arial" panose="020B0604020202020204" pitchFamily="34" charset="0"/>
            </a:endParaRPr>
          </a:p>
          <a:p>
            <a:pPr marL="0" indent="0">
              <a:lnSpc>
                <a:spcPct val="100000"/>
              </a:lnSpc>
              <a:spcBef>
                <a:spcPts val="0"/>
              </a:spcBef>
              <a:buNone/>
            </a:pPr>
            <a:endParaRPr lang="en-US" sz="2400" dirty="0">
              <a:cs typeface="Arial" panose="020B0604020202020204" pitchFamily="34" charset="0"/>
            </a:endParaRPr>
          </a:p>
          <a:p>
            <a:pPr marL="0" indent="0">
              <a:lnSpc>
                <a:spcPct val="100000"/>
              </a:lnSpc>
              <a:spcBef>
                <a:spcPts val="0"/>
              </a:spcBef>
              <a:buNone/>
            </a:pPr>
            <a:endParaRPr lang="en-US" sz="2400" dirty="0">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a:lnSpc>
                <a:spcPct val="100000"/>
              </a:lnSpc>
              <a:spcBef>
                <a:spcPts val="0"/>
              </a:spcBef>
              <a:buFont typeface="Wingdings" panose="05000000000000000000" pitchFamily="2" charset="2"/>
              <a:buChar char="§"/>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lnSpc>
                <a:spcPct val="100000"/>
              </a:lnSpc>
              <a:spcBef>
                <a:spcPts val="0"/>
              </a:spcBef>
              <a:buNone/>
            </a:pPr>
            <a:endParaRPr lang="en-US" sz="2400" dirty="0">
              <a:latin typeface="+mj-lt"/>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905947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931844"/>
            <a:ext cx="9603275" cy="1049235"/>
          </a:xfrm>
        </p:spPr>
        <p:txBody>
          <a:bodyPr>
            <a:normAutofit/>
          </a:bodyPr>
          <a:lstStyle/>
          <a:p>
            <a:pPr algn="ctr"/>
            <a:r>
              <a:rPr lang="en-US" sz="4400" dirty="0">
                <a:cs typeface="Arial" panose="020B0604020202020204" pitchFamily="34" charset="0"/>
              </a:rPr>
              <a:t>SCHEDULE OF EVENTS</a:t>
            </a:r>
          </a:p>
        </p:txBody>
      </p:sp>
      <p:graphicFrame>
        <p:nvGraphicFramePr>
          <p:cNvPr id="4" name="Content Placeholder 8">
            <a:extLst>
              <a:ext uri="{FF2B5EF4-FFF2-40B4-BE49-F238E27FC236}">
                <a16:creationId xmlns:a16="http://schemas.microsoft.com/office/drawing/2014/main" id="{FD0D54A4-938F-48EB-83C6-78EDB30415D2}"/>
              </a:ext>
            </a:extLst>
          </p:cNvPr>
          <p:cNvGraphicFramePr>
            <a:graphicFrameLocks/>
          </p:cNvGraphicFramePr>
          <p:nvPr>
            <p:extLst>
              <p:ext uri="{D42A27DB-BD31-4B8C-83A1-F6EECF244321}">
                <p14:modId xmlns:p14="http://schemas.microsoft.com/office/powerpoint/2010/main" val="3666530424"/>
              </p:ext>
            </p:extLst>
          </p:nvPr>
        </p:nvGraphicFramePr>
        <p:xfrm>
          <a:off x="1618593" y="2249214"/>
          <a:ext cx="8950982" cy="1127484"/>
        </p:xfrm>
        <a:graphic>
          <a:graphicData uri="http://schemas.openxmlformats.org/drawingml/2006/table">
            <a:tbl>
              <a:tblPr firstRow="1" bandRow="1">
                <a:tableStyleId>{5C22544A-7EE6-4342-B048-85BDC9FD1C3A}</a:tableStyleId>
              </a:tblPr>
              <a:tblGrid>
                <a:gridCol w="4512043">
                  <a:extLst>
                    <a:ext uri="{9D8B030D-6E8A-4147-A177-3AD203B41FA5}">
                      <a16:colId xmlns:a16="http://schemas.microsoft.com/office/drawing/2014/main" val="2418647923"/>
                    </a:ext>
                  </a:extLst>
                </a:gridCol>
                <a:gridCol w="4438939">
                  <a:extLst>
                    <a:ext uri="{9D8B030D-6E8A-4147-A177-3AD203B41FA5}">
                      <a16:colId xmlns:a16="http://schemas.microsoft.com/office/drawing/2014/main" val="2305301488"/>
                    </a:ext>
                  </a:extLst>
                </a:gridCol>
              </a:tblGrid>
              <a:tr h="375828">
                <a:tc>
                  <a:txBody>
                    <a:bodyPr/>
                    <a:lstStyle/>
                    <a:p>
                      <a:pPr algn="l"/>
                      <a:r>
                        <a:rPr lang="en-US" b="0" baseline="0" dirty="0">
                          <a:solidFill>
                            <a:schemeClr val="tx1"/>
                          </a:solidFill>
                        </a:rPr>
                        <a:t>Submittal of Written Questions Deadline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February 28,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842319364"/>
                  </a:ext>
                </a:extLst>
              </a:tr>
              <a:tr h="375828">
                <a:tc>
                  <a:txBody>
                    <a:bodyPr/>
                    <a:lstStyle/>
                    <a:p>
                      <a:pPr algn="l"/>
                      <a:r>
                        <a:rPr lang="en-US" b="0" baseline="0" dirty="0">
                          <a:solidFill>
                            <a:schemeClr val="tx1"/>
                          </a:solidFill>
                        </a:rPr>
                        <a:t>Responses to Written Questions Posted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0" baseline="0" dirty="0">
                          <a:solidFill>
                            <a:schemeClr val="tx1"/>
                          </a:solidFill>
                        </a:rPr>
                        <a:t>March 1, 2024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2284252248"/>
                  </a:ext>
                </a:extLst>
              </a:tr>
              <a:tr h="375828">
                <a:tc>
                  <a:txBody>
                    <a:bodyPr/>
                    <a:lstStyle/>
                    <a:p>
                      <a:pPr algn="l"/>
                      <a:r>
                        <a:rPr lang="en-US" baseline="0" dirty="0">
                          <a:solidFill>
                            <a:schemeClr val="tx1"/>
                          </a:solidFill>
                        </a:rPr>
                        <a:t>Proposal Due 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tc>
                  <a:txBody>
                    <a:bodyPr/>
                    <a:lstStyle/>
                    <a:p>
                      <a:pPr algn="l"/>
                      <a:r>
                        <a:rPr lang="en-US" baseline="0" dirty="0">
                          <a:solidFill>
                            <a:schemeClr val="tx1"/>
                          </a:solidFill>
                        </a:rPr>
                        <a:t>March 22, 2024 by 3:00 PM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prst="relaxedInset"/>
                      <a:lightRig rig="flood" dir="t"/>
                    </a:cell3D>
                    <a:noFill/>
                  </a:tcPr>
                </a:tc>
                <a:extLst>
                  <a:ext uri="{0D108BD9-81ED-4DB2-BD59-A6C34878D82A}">
                    <a16:rowId xmlns:a16="http://schemas.microsoft.com/office/drawing/2014/main" val="3969036297"/>
                  </a:ext>
                </a:extLst>
              </a:tr>
            </a:tbl>
          </a:graphicData>
        </a:graphic>
      </p:graphicFrame>
    </p:spTree>
    <p:extLst>
      <p:ext uri="{BB962C8B-B14F-4D97-AF65-F5344CB8AC3E}">
        <p14:creationId xmlns:p14="http://schemas.microsoft.com/office/powerpoint/2010/main" val="3132601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40DE8-E030-40C1-A6AD-BC9F6BA9B5BC}"/>
              </a:ext>
            </a:extLst>
          </p:cNvPr>
          <p:cNvSpPr>
            <a:spLocks noGrp="1"/>
          </p:cNvSpPr>
          <p:nvPr>
            <p:ph type="title"/>
          </p:nvPr>
        </p:nvSpPr>
        <p:spPr>
          <a:xfrm>
            <a:off x="1451579" y="931844"/>
            <a:ext cx="9603275" cy="1049235"/>
          </a:xfrm>
        </p:spPr>
        <p:txBody>
          <a:bodyPr>
            <a:normAutofit/>
          </a:bodyPr>
          <a:lstStyle/>
          <a:p>
            <a:pPr algn="ctr"/>
            <a:r>
              <a:rPr lang="en-US" sz="4400" dirty="0"/>
              <a:t>Minimum qualifications</a:t>
            </a:r>
            <a:endParaRPr lang="en-US" sz="4800" dirty="0"/>
          </a:p>
        </p:txBody>
      </p:sp>
      <p:sp>
        <p:nvSpPr>
          <p:cNvPr id="3" name="Content Placeholder 2">
            <a:extLst>
              <a:ext uri="{FF2B5EF4-FFF2-40B4-BE49-F238E27FC236}">
                <a16:creationId xmlns:a16="http://schemas.microsoft.com/office/drawing/2014/main" id="{ECB7F10A-2619-4ECD-80C8-5F322FCEFB17}"/>
              </a:ext>
            </a:extLst>
          </p:cNvPr>
          <p:cNvSpPr>
            <a:spLocks noGrp="1"/>
          </p:cNvSpPr>
          <p:nvPr>
            <p:ph idx="1"/>
          </p:nvPr>
        </p:nvSpPr>
        <p:spPr>
          <a:xfrm>
            <a:off x="1451579" y="2015732"/>
            <a:ext cx="9603275" cy="4037749"/>
          </a:xfrm>
        </p:spPr>
        <p:txBody>
          <a:bodyPr>
            <a:normAutofit/>
          </a:bodyPr>
          <a:lstStyle/>
          <a:p>
            <a:endParaRPr lang="en-US" sz="2400" dirty="0"/>
          </a:p>
          <a:p>
            <a:pPr marL="228600" marR="0">
              <a:lnSpc>
                <a:spcPct val="107000"/>
              </a:lnSpc>
              <a:spcBef>
                <a:spcPts val="0"/>
              </a:spcBef>
              <a:spcAft>
                <a:spcPts val="0"/>
              </a:spcAft>
            </a:pPr>
            <a:r>
              <a:rPr lang="en-US" sz="1800" dirty="0"/>
              <a:t>Have at least five (5) years’ experience in the provision of direct services </a:t>
            </a:r>
            <a:r>
              <a:rPr lang="en-US" sz="1800" dirty="0">
                <a:effectLst/>
                <a:latin typeface="Gill Sans MT" panose="020B0502020104020203" pitchFamily="34" charset="0"/>
                <a:ea typeface="Calibri" panose="020F0502020204030204" pitchFamily="34" charset="0"/>
                <a:cs typeface="Times New Roman" panose="02020603050405020304" pitchFamily="18" charset="0"/>
              </a:rPr>
              <a:t>in a residential setting to the victims of sex trafficking and their immediate families. The program is located at a city owned fifteen-unit apartment complex where residents receive supportive services, direct counseling, assistance developing life and parenting skills, assistance with their educational goals and with gaining meaningful employment. The goal of Phoenix Starfish Place is to provide residents with the support, skills and tools needed to break-a-way from their former circumstances and become independent productive members of the community.</a:t>
            </a:r>
          </a:p>
          <a:p>
            <a:endParaRPr lang="en-US" dirty="0"/>
          </a:p>
        </p:txBody>
      </p:sp>
    </p:spTree>
    <p:extLst>
      <p:ext uri="{BB962C8B-B14F-4D97-AF65-F5344CB8AC3E}">
        <p14:creationId xmlns:p14="http://schemas.microsoft.com/office/powerpoint/2010/main" val="135135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8990A-6643-425D-8975-8FE3A8127E6A}"/>
              </a:ext>
            </a:extLst>
          </p:cNvPr>
          <p:cNvSpPr>
            <a:spLocks noGrp="1"/>
          </p:cNvSpPr>
          <p:nvPr>
            <p:ph type="title"/>
          </p:nvPr>
        </p:nvSpPr>
        <p:spPr/>
        <p:txBody>
          <a:bodyPr>
            <a:normAutofit/>
          </a:bodyPr>
          <a:lstStyle/>
          <a:p>
            <a:br>
              <a:rPr lang="en-US" sz="2800" dirty="0"/>
            </a:br>
            <a:r>
              <a:rPr lang="en-US" sz="2800" dirty="0"/>
              <a:t>Agreement term and contractual relationship</a:t>
            </a:r>
          </a:p>
        </p:txBody>
      </p:sp>
      <p:sp>
        <p:nvSpPr>
          <p:cNvPr id="3" name="Content Placeholder 2">
            <a:extLst>
              <a:ext uri="{FF2B5EF4-FFF2-40B4-BE49-F238E27FC236}">
                <a16:creationId xmlns:a16="http://schemas.microsoft.com/office/drawing/2014/main" id="{119A7957-5D20-4C4B-A1C1-2186F8BF7D03}"/>
              </a:ext>
            </a:extLst>
          </p:cNvPr>
          <p:cNvSpPr>
            <a:spLocks noGrp="1"/>
          </p:cNvSpPr>
          <p:nvPr>
            <p:ph idx="1"/>
          </p:nvPr>
        </p:nvSpPr>
        <p:spPr/>
        <p:txBody>
          <a:bodyPr/>
          <a:lstStyle/>
          <a:p>
            <a:pPr marL="0" indent="0">
              <a:buNone/>
            </a:pPr>
            <a:endParaRPr lang="en-US" dirty="0"/>
          </a:p>
          <a:p>
            <a:r>
              <a:rPr lang="en-US" sz="1800" dirty="0">
                <a:effectLst/>
                <a:latin typeface="Calibri" panose="020F0502020204030204" pitchFamily="34" charset="0"/>
                <a:ea typeface="Calibri" panose="020F0502020204030204" pitchFamily="34" charset="0"/>
                <a:cs typeface="Times New Roman" panose="02020603050405020304" pitchFamily="18" charset="0"/>
              </a:rPr>
              <a:t>The City anticipates a 1-year term beginning on, or about, July 1, 2024, through June 30, 2025, with four one-year options to extend, for total aggregate term of 5 years</a:t>
            </a:r>
            <a:r>
              <a:rPr lang="en-US" sz="1800" dirty="0">
                <a:effectLst/>
                <a:latin typeface="Calibri" panose="020F0502020204030204" pitchFamily="34" charset="0"/>
                <a:ea typeface="Calibri" panose="020F0502020204030204" pitchFamily="34" charset="0"/>
                <a:cs typeface="Arial" panose="020B0604020202020204" pitchFamily="34" charset="0"/>
              </a:rPr>
              <a:t>.</a:t>
            </a:r>
            <a:endParaRPr lang="en-US" dirty="0"/>
          </a:p>
        </p:txBody>
      </p:sp>
    </p:spTree>
    <p:extLst>
      <p:ext uri="{BB962C8B-B14F-4D97-AF65-F5344CB8AC3E}">
        <p14:creationId xmlns:p14="http://schemas.microsoft.com/office/powerpoint/2010/main" val="1111436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1059164"/>
            <a:ext cx="9603275" cy="1049235"/>
          </a:xfrm>
        </p:spPr>
        <p:txBody>
          <a:bodyPr>
            <a:normAutofit/>
          </a:bodyPr>
          <a:lstStyle/>
          <a:p>
            <a:pPr algn="ctr"/>
            <a:r>
              <a:rPr lang="en-US" sz="4400" dirty="0">
                <a:cs typeface="Arial" panose="020B0604020202020204" pitchFamily="34" charset="0"/>
              </a:rPr>
              <a:t>EXCEPTIONS</a:t>
            </a:r>
          </a:p>
        </p:txBody>
      </p:sp>
      <p:sp>
        <p:nvSpPr>
          <p:cNvPr id="3" name="Content Placeholder 2"/>
          <p:cNvSpPr>
            <a:spLocks noGrp="1"/>
          </p:cNvSpPr>
          <p:nvPr>
            <p:ph idx="1"/>
          </p:nvPr>
        </p:nvSpPr>
        <p:spPr>
          <a:xfrm>
            <a:off x="148856" y="1853754"/>
            <a:ext cx="11844669" cy="3951623"/>
          </a:xfrm>
        </p:spPr>
        <p:txBody>
          <a:bodyPr>
            <a:normAutofit fontScale="25000" lnSpcReduction="20000"/>
          </a:bodyPr>
          <a:lstStyle/>
          <a:p>
            <a:pPr>
              <a:spcBef>
                <a:spcPts val="0"/>
              </a:spcBef>
              <a:buFont typeface="Wingdings" panose="05000000000000000000" pitchFamily="2" charset="2"/>
              <a:buChar char="§"/>
            </a:pPr>
            <a:r>
              <a:rPr lang="en-US" sz="9600" dirty="0">
                <a:latin typeface="+mj-lt"/>
                <a:cs typeface="Arial" panose="020B0604020202020204" pitchFamily="34" charset="0"/>
              </a:rPr>
              <a:t>Proposer must not take any exceptions to any terms, conditions or material requirements of this solicitation.  </a:t>
            </a:r>
          </a:p>
          <a:p>
            <a:pPr marL="0" indent="0">
              <a:spcBef>
                <a:spcPts val="0"/>
              </a:spcBef>
              <a:buNone/>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Proposals submitted with exceptions may be deemed non-responsive </a:t>
            </a:r>
            <a:r>
              <a:rPr lang="en-US" sz="9600" dirty="0">
                <a:cs typeface="Arial" panose="020B0604020202020204" pitchFamily="34" charset="0"/>
              </a:rPr>
              <a:t>and </a:t>
            </a:r>
            <a:r>
              <a:rPr lang="en-US" sz="9600" dirty="0">
                <a:latin typeface="+mj-lt"/>
                <a:cs typeface="Arial" panose="020B0604020202020204" pitchFamily="34" charset="0"/>
              </a:rPr>
              <a:t>disqualified from further consideration.</a:t>
            </a:r>
          </a:p>
          <a:p>
            <a:pPr marL="0" indent="0">
              <a:spcBef>
                <a:spcPts val="0"/>
              </a:spcBef>
              <a:buNone/>
            </a:pPr>
            <a:endParaRPr lang="en-US" sz="9600" dirty="0">
              <a:latin typeface="+mj-lt"/>
              <a:cs typeface="Arial" panose="020B0604020202020204" pitchFamily="34" charset="0"/>
            </a:endParaRPr>
          </a:p>
          <a:p>
            <a:pPr>
              <a:spcBef>
                <a:spcPts val="0"/>
              </a:spcBef>
              <a:buFont typeface="Wingdings" panose="05000000000000000000" pitchFamily="2" charset="2"/>
              <a:buChar char="§"/>
            </a:pPr>
            <a:r>
              <a:rPr lang="en-US" sz="9600" dirty="0">
                <a:latin typeface="+mj-lt"/>
                <a:cs typeface="Arial" panose="020B0604020202020204" pitchFamily="34" charset="0"/>
              </a:rPr>
              <a:t>Proposer’s must conform to all the requirements specified in the solicitation.</a:t>
            </a:r>
          </a:p>
          <a:p>
            <a:pPr marL="0" indent="0">
              <a:spcBef>
                <a:spcPts val="0"/>
              </a:spcBef>
              <a:buNone/>
            </a:pPr>
            <a:endParaRPr lang="en-US" sz="9600" dirty="0"/>
          </a:p>
          <a:p>
            <a:pPr>
              <a:spcBef>
                <a:spcPts val="0"/>
              </a:spcBef>
              <a:buFont typeface="Wingdings" panose="05000000000000000000" pitchFamily="2" charset="2"/>
              <a:buChar char="§"/>
            </a:pPr>
            <a:r>
              <a:rPr lang="en-US" sz="9600" dirty="0">
                <a:latin typeface="+mj-lt"/>
                <a:cs typeface="Arial" panose="020B0604020202020204" pitchFamily="34" charset="0"/>
              </a:rPr>
              <a:t>The City encourages Offeror’s to ask the Procurement Officer questions rather than including exceptions in their Proposal. </a:t>
            </a:r>
          </a:p>
          <a:p>
            <a:pPr>
              <a:spcBef>
                <a:spcPts val="0"/>
              </a:spcBef>
              <a:buFont typeface="Wingdings" panose="05000000000000000000" pitchFamily="2" charset="2"/>
              <a:buChar char="§"/>
            </a:pPr>
            <a:endParaRPr lang="en-US" sz="11200" dirty="0">
              <a:latin typeface="+mj-lt"/>
              <a:cs typeface="Arial" panose="020B0604020202020204" pitchFamily="34" charset="0"/>
            </a:endParaRPr>
          </a:p>
          <a:p>
            <a:pPr marL="0" indent="0">
              <a:spcBef>
                <a:spcPts val="0"/>
              </a:spcBef>
              <a:buNone/>
            </a:pPr>
            <a:endParaRPr lang="en-US" sz="14400" dirty="0">
              <a:latin typeface="+mj-lt"/>
              <a:cs typeface="Arial" panose="020B0604020202020204" pitchFamily="34" charset="0"/>
            </a:endParaRPr>
          </a:p>
          <a:p>
            <a:pPr marL="0" indent="0">
              <a:buNone/>
            </a:pPr>
            <a:r>
              <a:rPr lang="en-US" sz="11200" dirty="0">
                <a:latin typeface="+mj-lt"/>
                <a:cs typeface="Arial" panose="020B0604020202020204" pitchFamily="34" charset="0"/>
              </a:rPr>
              <a:t> </a:t>
            </a:r>
          </a:p>
          <a:p>
            <a:pPr marL="0" indent="0">
              <a:buNone/>
            </a:pPr>
            <a:endParaRPr lang="en-US" dirty="0"/>
          </a:p>
        </p:txBody>
      </p:sp>
    </p:spTree>
    <p:extLst>
      <p:ext uri="{BB962C8B-B14F-4D97-AF65-F5344CB8AC3E}">
        <p14:creationId xmlns:p14="http://schemas.microsoft.com/office/powerpoint/2010/main" val="2753756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5033" y="897119"/>
            <a:ext cx="11111696" cy="1049235"/>
          </a:xfrm>
        </p:spPr>
        <p:txBody>
          <a:bodyPr>
            <a:noAutofit/>
          </a:bodyPr>
          <a:lstStyle/>
          <a:p>
            <a:pPr algn="ctr"/>
            <a:r>
              <a:rPr lang="en-US" sz="4400" dirty="0"/>
              <a:t>SOLICITATION TRANSPARENCY POLICY</a:t>
            </a:r>
          </a:p>
        </p:txBody>
      </p:sp>
      <p:sp>
        <p:nvSpPr>
          <p:cNvPr id="3" name="Content Placeholder 2"/>
          <p:cNvSpPr>
            <a:spLocks noGrp="1"/>
          </p:cNvSpPr>
          <p:nvPr>
            <p:ph idx="1"/>
          </p:nvPr>
        </p:nvSpPr>
        <p:spPr>
          <a:xfrm>
            <a:off x="182880" y="2015731"/>
            <a:ext cx="12009119" cy="4361919"/>
          </a:xfrm>
        </p:spPr>
        <p:txBody>
          <a:bodyPr>
            <a:normAutofit fontScale="77500" lnSpcReduction="20000"/>
          </a:bodyPr>
          <a:lstStyle/>
          <a:p>
            <a:pPr>
              <a:buFont typeface="Wingdings" panose="05000000000000000000" pitchFamily="2" charset="2"/>
              <a:buChar char="§"/>
            </a:pPr>
            <a:r>
              <a:rPr lang="en-US" sz="2800" dirty="0"/>
              <a:t>Purpose: Refrain respondents and their representatives from direct or indirect contact for the purpose of influencing or biasing a solicitation process with any person who may play a part in the process</a:t>
            </a:r>
          </a:p>
          <a:p>
            <a:pPr lvl="1">
              <a:buFont typeface="Wingdings" panose="05000000000000000000" pitchFamily="2" charset="2"/>
              <a:buChar char="§"/>
            </a:pPr>
            <a:r>
              <a:rPr lang="en-US" sz="2600" dirty="0"/>
              <a:t>Creates a level playing field for all Offerors</a:t>
            </a:r>
          </a:p>
          <a:p>
            <a:pPr lvl="1">
              <a:buFont typeface="Wingdings" panose="05000000000000000000" pitchFamily="2" charset="2"/>
              <a:buChar char="§"/>
            </a:pPr>
            <a:r>
              <a:rPr lang="en-US" sz="2600" dirty="0"/>
              <a:t>Protects the integrity of the solicitation process</a:t>
            </a:r>
          </a:p>
          <a:p>
            <a:pPr lvl="1">
              <a:buFont typeface="Wingdings" panose="05000000000000000000" pitchFamily="2" charset="2"/>
              <a:buChar char="§"/>
            </a:pPr>
            <a:r>
              <a:rPr lang="en-US" sz="2600" dirty="0"/>
              <a:t>Assures an ethical, efficient and effective public procurement process</a:t>
            </a:r>
          </a:p>
          <a:p>
            <a:pPr lvl="1">
              <a:buFont typeface="Wingdings" panose="05000000000000000000" pitchFamily="2" charset="2"/>
              <a:buChar char="§"/>
            </a:pPr>
            <a:r>
              <a:rPr lang="en-US" sz="2600" dirty="0"/>
              <a:t>Guards against favoritism, fraud and corruption</a:t>
            </a:r>
          </a:p>
          <a:p>
            <a:pPr>
              <a:buFont typeface="Wingdings" panose="05000000000000000000" pitchFamily="2" charset="2"/>
              <a:buChar char="§"/>
            </a:pPr>
            <a:r>
              <a:rPr lang="en-US" sz="2800" dirty="0"/>
              <a:t>The Transparency Policy remains in place until time of award</a:t>
            </a:r>
          </a:p>
          <a:p>
            <a:pPr>
              <a:buFont typeface="Wingdings" panose="05000000000000000000" pitchFamily="2" charset="2"/>
              <a:buChar char="§"/>
            </a:pPr>
            <a:r>
              <a:rPr lang="en-US" sz="2800" dirty="0"/>
              <a:t>All questions in writing to the Procurement Officer at </a:t>
            </a:r>
            <a:r>
              <a:rPr lang="en-US" sz="2800" dirty="0">
                <a:highlight>
                  <a:srgbClr val="FFFF00"/>
                </a:highlight>
                <a:hlinkClick r:id="rId3">
                  <a:extLst>
                    <a:ext uri="{A12FA001-AC4F-418D-AE19-62706E023703}">
                      <ahyp:hlinkClr xmlns:ahyp="http://schemas.microsoft.com/office/drawing/2018/hyperlinkcolor" val="tx"/>
                    </a:ext>
                  </a:extLst>
                </a:hlinkClick>
              </a:rPr>
              <a:t>hsdprocurement@phoenix.gov</a:t>
            </a:r>
            <a:r>
              <a:rPr lang="en-US" sz="2800" dirty="0">
                <a:highlight>
                  <a:srgbClr val="FFFF00"/>
                </a:highlight>
              </a:rPr>
              <a:t> </a:t>
            </a:r>
          </a:p>
          <a:p>
            <a:pPr marL="0" indent="0">
              <a:lnSpc>
                <a:spcPct val="100000"/>
              </a:lnSpc>
              <a:spcBef>
                <a:spcPts val="0"/>
              </a:spcBef>
              <a:buNone/>
            </a:pPr>
            <a:endParaRPr lang="en-US" sz="3600" b="1" dirty="0"/>
          </a:p>
          <a:p>
            <a:pPr marL="0" indent="0">
              <a:lnSpc>
                <a:spcPct val="100000"/>
              </a:lnSpc>
              <a:spcBef>
                <a:spcPts val="0"/>
              </a:spcBef>
              <a:buNone/>
            </a:pPr>
            <a:r>
              <a:rPr lang="en-US" sz="3600" b="1" dirty="0"/>
              <a:t>OFFERORS THAT VIOLATE THIS POLICY SHALL BE DISQUALIFIED</a:t>
            </a:r>
          </a:p>
          <a:p>
            <a:pPr marL="0" indent="0">
              <a:lnSpc>
                <a:spcPct val="100000"/>
              </a:lnSpc>
              <a:spcBef>
                <a:spcPts val="0"/>
              </a:spcBef>
              <a:buNone/>
            </a:pPr>
            <a:endParaRPr lang="en-US" sz="2800" dirty="0"/>
          </a:p>
        </p:txBody>
      </p:sp>
    </p:spTree>
    <p:extLst>
      <p:ext uri="{BB962C8B-B14F-4D97-AF65-F5344CB8AC3E}">
        <p14:creationId xmlns:p14="http://schemas.microsoft.com/office/powerpoint/2010/main" val="1074119227"/>
      </p:ext>
    </p:extLst>
  </p:cSld>
  <p:clrMapOvr>
    <a:masterClrMapping/>
  </p:clrMapOvr>
</p:sld>
</file>

<file path=ppt/theme/theme1.xml><?xml version="1.0" encoding="utf-8"?>
<a:theme xmlns:a="http://schemas.openxmlformats.org/drawingml/2006/main" name="Gallery">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11353</TotalTime>
  <Words>2420</Words>
  <Application>Microsoft Office PowerPoint</Application>
  <PresentationFormat>Widescreen</PresentationFormat>
  <Paragraphs>242</Paragraphs>
  <Slides>23</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Gill Sans MT</vt:lpstr>
      <vt:lpstr>Wingdings</vt:lpstr>
      <vt:lpstr>Gallery</vt:lpstr>
      <vt:lpstr>   PRE-PROPOSAL CONFERENCE  case management SERVICES AT  PHOENIX STARFISH PLACE  RFP-24-VSD-001 </vt:lpstr>
      <vt:lpstr>WELCOME AND INTRODUCTIONS</vt:lpstr>
      <vt:lpstr>reminders</vt:lpstr>
      <vt:lpstr>DESCRIPTION – OF NEED</vt:lpstr>
      <vt:lpstr>SCHEDULE OF EVENTS</vt:lpstr>
      <vt:lpstr>Minimum qualifications</vt:lpstr>
      <vt:lpstr> Agreement term and contractual relationship</vt:lpstr>
      <vt:lpstr>EXCEPTIONS</vt:lpstr>
      <vt:lpstr>SOLICITATION TRANSPARENCY POLICY</vt:lpstr>
      <vt:lpstr>VENDOR self-REGISTRATION</vt:lpstr>
      <vt:lpstr>Vendor self-registration</vt:lpstr>
      <vt:lpstr>SCOPE OF WORK</vt:lpstr>
      <vt:lpstr>Questions/INQUIRIES</vt:lpstr>
      <vt:lpstr>SOLICITATION ADDENDA</vt:lpstr>
      <vt:lpstr> preparation of offer</vt:lpstr>
      <vt:lpstr>Submission of proposal</vt:lpstr>
      <vt:lpstr>Submission of proposal</vt:lpstr>
      <vt:lpstr>Submission of proposal</vt:lpstr>
      <vt:lpstr>SUBMISSION OF PROPOSAL</vt:lpstr>
      <vt:lpstr> HOW TO SUBMIT ELECTRONICALLY</vt:lpstr>
      <vt:lpstr>EVALUATION Criteria</vt:lpstr>
      <vt:lpstr>Determining responsiveness and responsibility </vt:lpstr>
      <vt:lpstr>QUESTIONS &amp; ANSWERS (Q &amp;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PRE-PROPOSAL CONFERENCE  PROPERTY MANAGEMENT SERVICES AT  2120 N. CENTRAL AVENUE  RFP-19-MSD-34</dc:title>
  <dc:creator>Vanessa Ramirez</dc:creator>
  <cp:lastModifiedBy>Nancy Harrison</cp:lastModifiedBy>
  <cp:revision>106</cp:revision>
  <cp:lastPrinted>2024-02-23T15:38:47Z</cp:lastPrinted>
  <dcterms:created xsi:type="dcterms:W3CDTF">2020-01-31T18:37:06Z</dcterms:created>
  <dcterms:modified xsi:type="dcterms:W3CDTF">2024-02-23T16:39:47Z</dcterms:modified>
</cp:coreProperties>
</file>