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4089" r:id="rId1"/>
  </p:sldMasterIdLst>
  <p:notesMasterIdLst>
    <p:notesMasterId r:id="rId40"/>
  </p:notesMasterIdLst>
  <p:handoutMasterIdLst>
    <p:handoutMasterId r:id="rId41"/>
  </p:handoutMasterIdLst>
  <p:sldIdLst>
    <p:sldId id="383" r:id="rId2"/>
    <p:sldId id="694" r:id="rId3"/>
    <p:sldId id="698" r:id="rId4"/>
    <p:sldId id="681" r:id="rId5"/>
    <p:sldId id="259" r:id="rId6"/>
    <p:sldId id="385" r:id="rId7"/>
    <p:sldId id="683" r:id="rId8"/>
    <p:sldId id="692" r:id="rId9"/>
    <p:sldId id="715" r:id="rId10"/>
    <p:sldId id="714" r:id="rId11"/>
    <p:sldId id="724" r:id="rId12"/>
    <p:sldId id="725" r:id="rId13"/>
    <p:sldId id="699" r:id="rId14"/>
    <p:sldId id="718" r:id="rId15"/>
    <p:sldId id="719" r:id="rId16"/>
    <p:sldId id="720" r:id="rId17"/>
    <p:sldId id="721" r:id="rId18"/>
    <p:sldId id="722" r:id="rId19"/>
    <p:sldId id="723" r:id="rId20"/>
    <p:sldId id="609" r:id="rId21"/>
    <p:sldId id="695" r:id="rId22"/>
    <p:sldId id="322" r:id="rId23"/>
    <p:sldId id="696" r:id="rId24"/>
    <p:sldId id="293" r:id="rId25"/>
    <p:sldId id="313" r:id="rId26"/>
    <p:sldId id="338" r:id="rId27"/>
    <p:sldId id="325" r:id="rId28"/>
    <p:sldId id="339" r:id="rId29"/>
    <p:sldId id="680" r:id="rId30"/>
    <p:sldId id="324" r:id="rId31"/>
    <p:sldId id="344" r:id="rId32"/>
    <p:sldId id="342" r:id="rId33"/>
    <p:sldId id="343" r:id="rId34"/>
    <p:sldId id="345" r:id="rId35"/>
    <p:sldId id="346" r:id="rId36"/>
    <p:sldId id="347" r:id="rId37"/>
    <p:sldId id="348" r:id="rId38"/>
    <p:sldId id="327" r:id="rId3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33CC33"/>
    <a:srgbClr val="FFFF00"/>
    <a:srgbClr val="66FF33"/>
    <a:srgbClr val="99FF66"/>
    <a:srgbClr val="FF9900"/>
    <a:srgbClr val="FFCB25"/>
    <a:srgbClr val="BCBCB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25" autoAdjust="0"/>
    <p:restoredTop sz="96357" autoAdjust="0"/>
  </p:normalViewPr>
  <p:slideViewPr>
    <p:cSldViewPr snapToGrid="0">
      <p:cViewPr varScale="1">
        <p:scale>
          <a:sx n="110" d="100"/>
          <a:sy n="110" d="100"/>
        </p:scale>
        <p:origin x="1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CC66DE-0654-4C64-8873-3F0EAF8B2A1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E1A5727-0C55-46EB-BEBF-56E0E699EB9A}">
      <dgm:prSet/>
      <dgm:spPr/>
      <dgm:t>
        <a:bodyPr/>
        <a:lstStyle/>
        <a:p>
          <a:r>
            <a:rPr lang="en-US" dirty="0">
              <a:solidFill>
                <a:schemeClr val="tx1"/>
              </a:solidFill>
            </a:rPr>
            <a:t>Receipt of Bid after the specified cut-off date and time</a:t>
          </a:r>
        </a:p>
      </dgm:t>
    </dgm:pt>
    <dgm:pt modelId="{9EF46381-85ED-4827-A7DC-B5074C80BCFE}" type="parTrans" cxnId="{AC64E610-6D10-4431-96BC-DFB85DCDAB83}">
      <dgm:prSet/>
      <dgm:spPr/>
      <dgm:t>
        <a:bodyPr/>
        <a:lstStyle/>
        <a:p>
          <a:endParaRPr lang="en-US"/>
        </a:p>
      </dgm:t>
    </dgm:pt>
    <dgm:pt modelId="{5B5EA23A-7594-4484-985A-6B7DBEF77E18}" type="sibTrans" cxnId="{AC64E610-6D10-4431-96BC-DFB85DCDAB83}">
      <dgm:prSet/>
      <dgm:spPr/>
      <dgm:t>
        <a:bodyPr/>
        <a:lstStyle/>
        <a:p>
          <a:endParaRPr lang="en-US"/>
        </a:p>
      </dgm:t>
    </dgm:pt>
    <dgm:pt modelId="{F157E1AD-44A8-457B-9AAC-ED1CF7E9E7EA}">
      <dgm:prSet/>
      <dgm:spPr/>
      <dgm:t>
        <a:bodyPr/>
        <a:lstStyle/>
        <a:p>
          <a:r>
            <a:rPr lang="en-US" dirty="0">
              <a:solidFill>
                <a:schemeClr val="tx1"/>
              </a:solidFill>
            </a:rPr>
            <a:t>Deposit of Bid in the wrong location</a:t>
          </a:r>
        </a:p>
      </dgm:t>
    </dgm:pt>
    <dgm:pt modelId="{B23F0A78-AF72-480A-85EC-17CB25607B6D}" type="parTrans" cxnId="{0829B125-A402-4BFA-B164-0DFB16A98F08}">
      <dgm:prSet/>
      <dgm:spPr/>
      <dgm:t>
        <a:bodyPr/>
        <a:lstStyle/>
        <a:p>
          <a:endParaRPr lang="en-US"/>
        </a:p>
      </dgm:t>
    </dgm:pt>
    <dgm:pt modelId="{F5F6134B-E7CC-4B96-A27A-CFAE658E7D14}" type="sibTrans" cxnId="{0829B125-A402-4BFA-B164-0DFB16A98F08}">
      <dgm:prSet/>
      <dgm:spPr/>
      <dgm:t>
        <a:bodyPr/>
        <a:lstStyle/>
        <a:p>
          <a:endParaRPr lang="en-US"/>
        </a:p>
      </dgm:t>
    </dgm:pt>
    <dgm:pt modelId="{F0E1341B-9D48-45F8-84B0-B191DCF9E90B}">
      <dgm:prSet/>
      <dgm:spPr/>
      <dgm:t>
        <a:bodyPr/>
        <a:lstStyle/>
        <a:p>
          <a:r>
            <a:rPr lang="en-US" dirty="0">
              <a:solidFill>
                <a:schemeClr val="tx1"/>
              </a:solidFill>
            </a:rPr>
            <a:t>Violating the “Contact with City Employees” policy</a:t>
          </a:r>
        </a:p>
      </dgm:t>
    </dgm:pt>
    <dgm:pt modelId="{B1B083E1-C5E5-4C6D-914D-EFF76C29FD26}" type="parTrans" cxnId="{47DE0BB4-F96F-420E-B6B9-462219BAD638}">
      <dgm:prSet/>
      <dgm:spPr/>
      <dgm:t>
        <a:bodyPr/>
        <a:lstStyle/>
        <a:p>
          <a:endParaRPr lang="en-US"/>
        </a:p>
      </dgm:t>
    </dgm:pt>
    <dgm:pt modelId="{3D29250C-2577-40F2-8A9E-B8F3685CBBB0}" type="sibTrans" cxnId="{47DE0BB4-F96F-420E-B6B9-462219BAD638}">
      <dgm:prSet/>
      <dgm:spPr/>
      <dgm:t>
        <a:bodyPr/>
        <a:lstStyle/>
        <a:p>
          <a:endParaRPr lang="en-US"/>
        </a:p>
      </dgm:t>
    </dgm:pt>
    <dgm:pt modelId="{4D724C71-95CF-46D1-9971-78F621101B66}" type="pres">
      <dgm:prSet presAssocID="{FACC66DE-0654-4C64-8873-3F0EAF8B2A16}" presName="linear" presStyleCnt="0">
        <dgm:presLayoutVars>
          <dgm:animLvl val="lvl"/>
          <dgm:resizeHandles val="exact"/>
        </dgm:presLayoutVars>
      </dgm:prSet>
      <dgm:spPr/>
    </dgm:pt>
    <dgm:pt modelId="{DC7FFDDC-1772-40AA-8701-A8C8C7CFAC1F}" type="pres">
      <dgm:prSet presAssocID="{5E1A5727-0C55-46EB-BEBF-56E0E699EB9A}" presName="parentText" presStyleLbl="node1" presStyleIdx="0" presStyleCnt="3">
        <dgm:presLayoutVars>
          <dgm:chMax val="0"/>
          <dgm:bulletEnabled val="1"/>
        </dgm:presLayoutVars>
      </dgm:prSet>
      <dgm:spPr/>
    </dgm:pt>
    <dgm:pt modelId="{FD22DB55-CD22-445C-A4CC-132A41968188}" type="pres">
      <dgm:prSet presAssocID="{5B5EA23A-7594-4484-985A-6B7DBEF77E18}" presName="spacer" presStyleCnt="0"/>
      <dgm:spPr/>
    </dgm:pt>
    <dgm:pt modelId="{42E69644-A39F-4E5F-8924-BC931975FF4A}" type="pres">
      <dgm:prSet presAssocID="{F157E1AD-44A8-457B-9AAC-ED1CF7E9E7EA}" presName="parentText" presStyleLbl="node1" presStyleIdx="1" presStyleCnt="3">
        <dgm:presLayoutVars>
          <dgm:chMax val="0"/>
          <dgm:bulletEnabled val="1"/>
        </dgm:presLayoutVars>
      </dgm:prSet>
      <dgm:spPr/>
    </dgm:pt>
    <dgm:pt modelId="{4CFE5DD5-5BEE-4D12-8398-0C86BF603C36}" type="pres">
      <dgm:prSet presAssocID="{F5F6134B-E7CC-4B96-A27A-CFAE658E7D14}" presName="spacer" presStyleCnt="0"/>
      <dgm:spPr/>
    </dgm:pt>
    <dgm:pt modelId="{AFBE9385-6AB2-4ADE-993A-05727F2D6D43}" type="pres">
      <dgm:prSet presAssocID="{F0E1341B-9D48-45F8-84B0-B191DCF9E90B}" presName="parentText" presStyleLbl="node1" presStyleIdx="2" presStyleCnt="3">
        <dgm:presLayoutVars>
          <dgm:chMax val="0"/>
          <dgm:bulletEnabled val="1"/>
        </dgm:presLayoutVars>
      </dgm:prSet>
      <dgm:spPr/>
    </dgm:pt>
  </dgm:ptLst>
  <dgm:cxnLst>
    <dgm:cxn modelId="{AC64E610-6D10-4431-96BC-DFB85DCDAB83}" srcId="{FACC66DE-0654-4C64-8873-3F0EAF8B2A16}" destId="{5E1A5727-0C55-46EB-BEBF-56E0E699EB9A}" srcOrd="0" destOrd="0" parTransId="{9EF46381-85ED-4827-A7DC-B5074C80BCFE}" sibTransId="{5B5EA23A-7594-4484-985A-6B7DBEF77E18}"/>
    <dgm:cxn modelId="{0829B125-A402-4BFA-B164-0DFB16A98F08}" srcId="{FACC66DE-0654-4C64-8873-3F0EAF8B2A16}" destId="{F157E1AD-44A8-457B-9AAC-ED1CF7E9E7EA}" srcOrd="1" destOrd="0" parTransId="{B23F0A78-AF72-480A-85EC-17CB25607B6D}" sibTransId="{F5F6134B-E7CC-4B96-A27A-CFAE658E7D14}"/>
    <dgm:cxn modelId="{6CC66B47-B1BB-4E0C-8346-7F0A65432377}" type="presOf" srcId="{F157E1AD-44A8-457B-9AAC-ED1CF7E9E7EA}" destId="{42E69644-A39F-4E5F-8924-BC931975FF4A}" srcOrd="0" destOrd="0" presId="urn:microsoft.com/office/officeart/2005/8/layout/vList2"/>
    <dgm:cxn modelId="{0FBCF54C-D460-4DBF-9322-C0C9D5443AC4}" type="presOf" srcId="{FACC66DE-0654-4C64-8873-3F0EAF8B2A16}" destId="{4D724C71-95CF-46D1-9971-78F621101B66}" srcOrd="0" destOrd="0" presId="urn:microsoft.com/office/officeart/2005/8/layout/vList2"/>
    <dgm:cxn modelId="{47DE0BB4-F96F-420E-B6B9-462219BAD638}" srcId="{FACC66DE-0654-4C64-8873-3F0EAF8B2A16}" destId="{F0E1341B-9D48-45F8-84B0-B191DCF9E90B}" srcOrd="2" destOrd="0" parTransId="{B1B083E1-C5E5-4C6D-914D-EFF76C29FD26}" sibTransId="{3D29250C-2577-40F2-8A9E-B8F3685CBBB0}"/>
    <dgm:cxn modelId="{824525CD-298F-434D-9AD0-339A94466475}" type="presOf" srcId="{5E1A5727-0C55-46EB-BEBF-56E0E699EB9A}" destId="{DC7FFDDC-1772-40AA-8701-A8C8C7CFAC1F}" srcOrd="0" destOrd="0" presId="urn:microsoft.com/office/officeart/2005/8/layout/vList2"/>
    <dgm:cxn modelId="{EECD2BE9-4652-4BFF-ADA5-C4A7AEC249C8}" type="presOf" srcId="{F0E1341B-9D48-45F8-84B0-B191DCF9E90B}" destId="{AFBE9385-6AB2-4ADE-993A-05727F2D6D43}" srcOrd="0" destOrd="0" presId="urn:microsoft.com/office/officeart/2005/8/layout/vList2"/>
    <dgm:cxn modelId="{02215569-6697-42F3-95F9-2D5C9463ABD8}" type="presParOf" srcId="{4D724C71-95CF-46D1-9971-78F621101B66}" destId="{DC7FFDDC-1772-40AA-8701-A8C8C7CFAC1F}" srcOrd="0" destOrd="0" presId="urn:microsoft.com/office/officeart/2005/8/layout/vList2"/>
    <dgm:cxn modelId="{B091F182-6AB8-45DC-B393-F45B59E6FBD0}" type="presParOf" srcId="{4D724C71-95CF-46D1-9971-78F621101B66}" destId="{FD22DB55-CD22-445C-A4CC-132A41968188}" srcOrd="1" destOrd="0" presId="urn:microsoft.com/office/officeart/2005/8/layout/vList2"/>
    <dgm:cxn modelId="{72E9DE38-C744-484D-B81A-43A8376ADEFD}" type="presParOf" srcId="{4D724C71-95CF-46D1-9971-78F621101B66}" destId="{42E69644-A39F-4E5F-8924-BC931975FF4A}" srcOrd="2" destOrd="0" presId="urn:microsoft.com/office/officeart/2005/8/layout/vList2"/>
    <dgm:cxn modelId="{AA507ED5-A8E5-4059-B8C3-475C5F2BB860}" type="presParOf" srcId="{4D724C71-95CF-46D1-9971-78F621101B66}" destId="{4CFE5DD5-5BEE-4D12-8398-0C86BF603C36}" srcOrd="3" destOrd="0" presId="urn:microsoft.com/office/officeart/2005/8/layout/vList2"/>
    <dgm:cxn modelId="{A8939EEE-240B-456C-A82F-8E1FDB9BDD50}" type="presParOf" srcId="{4D724C71-95CF-46D1-9971-78F621101B66}" destId="{AFBE9385-6AB2-4ADE-993A-05727F2D6D4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A38A0A-7023-4B7F-A472-ACB4CD40E10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5517ADD-8773-415B-AEEE-8AED5F1AD2A2}">
      <dgm:prSet custT="1"/>
      <dgm:spPr/>
      <dgm:t>
        <a:bodyPr/>
        <a:lstStyle/>
        <a:p>
          <a:r>
            <a:rPr lang="en-US" sz="3000" baseline="0" dirty="0">
              <a:solidFill>
                <a:schemeClr val="bg1"/>
              </a:solidFill>
            </a:rPr>
            <a:t>Email all questions to: k</a:t>
          </a:r>
          <a:r>
            <a:rPr lang="en-US" sz="3000" u="sng" baseline="0" dirty="0">
              <a:solidFill>
                <a:schemeClr val="bg1"/>
              </a:solidFill>
            </a:rPr>
            <a:t>athleen.kennedy@phoenix.gov </a:t>
          </a:r>
          <a:endParaRPr lang="en-US" sz="3000" baseline="0" dirty="0">
            <a:solidFill>
              <a:schemeClr val="bg1"/>
            </a:solidFill>
          </a:endParaRPr>
        </a:p>
      </dgm:t>
    </dgm:pt>
    <dgm:pt modelId="{209CE433-FEB2-48EF-98BE-60AE7A66D2E6}" type="parTrans" cxnId="{6BF9E4F1-505C-4721-915F-2FC9688BEB1D}">
      <dgm:prSet/>
      <dgm:spPr/>
      <dgm:t>
        <a:bodyPr/>
        <a:lstStyle/>
        <a:p>
          <a:endParaRPr lang="en-US"/>
        </a:p>
      </dgm:t>
    </dgm:pt>
    <dgm:pt modelId="{5C59EBD3-B480-4428-938A-4D8ECB03767B}" type="sibTrans" cxnId="{6BF9E4F1-505C-4721-915F-2FC9688BEB1D}">
      <dgm:prSet/>
      <dgm:spPr/>
      <dgm:t>
        <a:bodyPr/>
        <a:lstStyle/>
        <a:p>
          <a:endParaRPr lang="en-US"/>
        </a:p>
      </dgm:t>
    </dgm:pt>
    <dgm:pt modelId="{537C11D8-4E97-4014-B70F-9A926E30C75C}">
      <dgm:prSet custT="1"/>
      <dgm:spPr/>
      <dgm:t>
        <a:bodyPr/>
        <a:lstStyle/>
        <a:p>
          <a:r>
            <a:rPr lang="en-US" sz="3000" baseline="0" dirty="0">
              <a:solidFill>
                <a:schemeClr val="bg1"/>
              </a:solidFill>
            </a:rPr>
            <a:t>Reference RFx Number: </a:t>
          </a:r>
          <a:r>
            <a:rPr lang="en-US" sz="3000" b="1" baseline="0" dirty="0">
              <a:solidFill>
                <a:schemeClr val="bg1"/>
              </a:solidFill>
            </a:rPr>
            <a:t>6000001679</a:t>
          </a:r>
          <a:r>
            <a:rPr lang="en-US" sz="3000" baseline="0" dirty="0">
              <a:solidFill>
                <a:schemeClr val="bg1"/>
              </a:solidFill>
            </a:rPr>
            <a:t> in your email subject line</a:t>
          </a:r>
        </a:p>
      </dgm:t>
    </dgm:pt>
    <dgm:pt modelId="{C0448476-59B1-46ED-88ED-5B78C5CD6E5F}" type="parTrans" cxnId="{A6EC80FC-5240-4862-9CF3-BAA496924A4C}">
      <dgm:prSet/>
      <dgm:spPr/>
      <dgm:t>
        <a:bodyPr/>
        <a:lstStyle/>
        <a:p>
          <a:endParaRPr lang="en-US"/>
        </a:p>
      </dgm:t>
    </dgm:pt>
    <dgm:pt modelId="{D60E8BBA-A32C-4C02-AD10-BDF5DA9B62CF}" type="sibTrans" cxnId="{A6EC80FC-5240-4862-9CF3-BAA496924A4C}">
      <dgm:prSet/>
      <dgm:spPr/>
      <dgm:t>
        <a:bodyPr/>
        <a:lstStyle/>
        <a:p>
          <a:endParaRPr lang="en-US"/>
        </a:p>
      </dgm:t>
    </dgm:pt>
    <dgm:pt modelId="{D11658DF-41A8-40AA-AAF8-A07034F47D7A}">
      <dgm:prSet custT="1"/>
      <dgm:spPr/>
      <dgm:t>
        <a:bodyPr/>
        <a:lstStyle/>
        <a:p>
          <a:r>
            <a:rPr lang="en-US" sz="3000" baseline="0" dirty="0">
              <a:solidFill>
                <a:schemeClr val="bg1"/>
              </a:solidFill>
            </a:rPr>
            <a:t>Or call Kathleen Kennedy at:</a:t>
          </a:r>
        </a:p>
        <a:p>
          <a:r>
            <a:rPr lang="en-US" sz="3000" baseline="0" dirty="0">
              <a:solidFill>
                <a:schemeClr val="bg1"/>
              </a:solidFill>
            </a:rPr>
            <a:t>(602) 534-5789</a:t>
          </a:r>
        </a:p>
      </dgm:t>
    </dgm:pt>
    <dgm:pt modelId="{FD0F7388-E821-46B3-82AD-E3A32CD547E6}" type="parTrans" cxnId="{48440E19-CA27-4968-A71A-824D5A73A198}">
      <dgm:prSet/>
      <dgm:spPr/>
      <dgm:t>
        <a:bodyPr/>
        <a:lstStyle/>
        <a:p>
          <a:endParaRPr lang="en-US"/>
        </a:p>
      </dgm:t>
    </dgm:pt>
    <dgm:pt modelId="{CF23A9FE-764A-4552-932B-EE0917417E3B}" type="sibTrans" cxnId="{48440E19-CA27-4968-A71A-824D5A73A198}">
      <dgm:prSet/>
      <dgm:spPr/>
      <dgm:t>
        <a:bodyPr/>
        <a:lstStyle/>
        <a:p>
          <a:endParaRPr lang="en-US"/>
        </a:p>
      </dgm:t>
    </dgm:pt>
    <dgm:pt modelId="{70A92DB3-582E-4481-B9C9-4AFB0C88C516}" type="pres">
      <dgm:prSet presAssocID="{99A38A0A-7023-4B7F-A472-ACB4CD40E109}" presName="linear" presStyleCnt="0">
        <dgm:presLayoutVars>
          <dgm:animLvl val="lvl"/>
          <dgm:resizeHandles val="exact"/>
        </dgm:presLayoutVars>
      </dgm:prSet>
      <dgm:spPr/>
    </dgm:pt>
    <dgm:pt modelId="{4F38232A-37EF-4D1E-BCAD-DFF8B1B3F369}" type="pres">
      <dgm:prSet presAssocID="{A5517ADD-8773-415B-AEEE-8AED5F1AD2A2}" presName="parentText" presStyleLbl="node1" presStyleIdx="0" presStyleCnt="3">
        <dgm:presLayoutVars>
          <dgm:chMax val="0"/>
          <dgm:bulletEnabled val="1"/>
        </dgm:presLayoutVars>
      </dgm:prSet>
      <dgm:spPr/>
    </dgm:pt>
    <dgm:pt modelId="{B104357F-B12D-4C12-B218-EC1DF5716AAD}" type="pres">
      <dgm:prSet presAssocID="{5C59EBD3-B480-4428-938A-4D8ECB03767B}" presName="spacer" presStyleCnt="0"/>
      <dgm:spPr/>
    </dgm:pt>
    <dgm:pt modelId="{A41482B8-45BB-42B2-922E-726B69426FE4}" type="pres">
      <dgm:prSet presAssocID="{537C11D8-4E97-4014-B70F-9A926E30C75C}" presName="parentText" presStyleLbl="node1" presStyleIdx="1" presStyleCnt="3">
        <dgm:presLayoutVars>
          <dgm:chMax val="0"/>
          <dgm:bulletEnabled val="1"/>
        </dgm:presLayoutVars>
      </dgm:prSet>
      <dgm:spPr/>
    </dgm:pt>
    <dgm:pt modelId="{F3F7B78E-C7D0-4BAD-85A1-A7E1F2D2AA4F}" type="pres">
      <dgm:prSet presAssocID="{D60E8BBA-A32C-4C02-AD10-BDF5DA9B62CF}" presName="spacer" presStyleCnt="0"/>
      <dgm:spPr/>
    </dgm:pt>
    <dgm:pt modelId="{E61A7E85-70BF-4E63-AD31-80140B891412}" type="pres">
      <dgm:prSet presAssocID="{D11658DF-41A8-40AA-AAF8-A07034F47D7A}" presName="parentText" presStyleLbl="node1" presStyleIdx="2" presStyleCnt="3">
        <dgm:presLayoutVars>
          <dgm:chMax val="0"/>
          <dgm:bulletEnabled val="1"/>
        </dgm:presLayoutVars>
      </dgm:prSet>
      <dgm:spPr/>
    </dgm:pt>
  </dgm:ptLst>
  <dgm:cxnLst>
    <dgm:cxn modelId="{48440E19-CA27-4968-A71A-824D5A73A198}" srcId="{99A38A0A-7023-4B7F-A472-ACB4CD40E109}" destId="{D11658DF-41A8-40AA-AAF8-A07034F47D7A}" srcOrd="2" destOrd="0" parTransId="{FD0F7388-E821-46B3-82AD-E3A32CD547E6}" sibTransId="{CF23A9FE-764A-4552-932B-EE0917417E3B}"/>
    <dgm:cxn modelId="{A3998C1A-C823-4399-A7FD-7AE6F5E970DF}" type="presOf" srcId="{537C11D8-4E97-4014-B70F-9A926E30C75C}" destId="{A41482B8-45BB-42B2-922E-726B69426FE4}" srcOrd="0" destOrd="0" presId="urn:microsoft.com/office/officeart/2005/8/layout/vList2"/>
    <dgm:cxn modelId="{7C274254-2F3E-45C5-8222-CBF5DA949720}" type="presOf" srcId="{99A38A0A-7023-4B7F-A472-ACB4CD40E109}" destId="{70A92DB3-582E-4481-B9C9-4AFB0C88C516}" srcOrd="0" destOrd="0" presId="urn:microsoft.com/office/officeart/2005/8/layout/vList2"/>
    <dgm:cxn modelId="{53B48599-F706-4ABD-84CD-7F392D2E887F}" type="presOf" srcId="{A5517ADD-8773-415B-AEEE-8AED5F1AD2A2}" destId="{4F38232A-37EF-4D1E-BCAD-DFF8B1B3F369}" srcOrd="0" destOrd="0" presId="urn:microsoft.com/office/officeart/2005/8/layout/vList2"/>
    <dgm:cxn modelId="{698762E5-BEE2-45EA-8507-6D2C6CB2BA22}" type="presOf" srcId="{D11658DF-41A8-40AA-AAF8-A07034F47D7A}" destId="{E61A7E85-70BF-4E63-AD31-80140B891412}" srcOrd="0" destOrd="0" presId="urn:microsoft.com/office/officeart/2005/8/layout/vList2"/>
    <dgm:cxn modelId="{6BF9E4F1-505C-4721-915F-2FC9688BEB1D}" srcId="{99A38A0A-7023-4B7F-A472-ACB4CD40E109}" destId="{A5517ADD-8773-415B-AEEE-8AED5F1AD2A2}" srcOrd="0" destOrd="0" parTransId="{209CE433-FEB2-48EF-98BE-60AE7A66D2E6}" sibTransId="{5C59EBD3-B480-4428-938A-4D8ECB03767B}"/>
    <dgm:cxn modelId="{A6EC80FC-5240-4862-9CF3-BAA496924A4C}" srcId="{99A38A0A-7023-4B7F-A472-ACB4CD40E109}" destId="{537C11D8-4E97-4014-B70F-9A926E30C75C}" srcOrd="1" destOrd="0" parTransId="{C0448476-59B1-46ED-88ED-5B78C5CD6E5F}" sibTransId="{D60E8BBA-A32C-4C02-AD10-BDF5DA9B62CF}"/>
    <dgm:cxn modelId="{D91EB3FA-EFEE-486F-8CC5-A8F7F734CDA8}" type="presParOf" srcId="{70A92DB3-582E-4481-B9C9-4AFB0C88C516}" destId="{4F38232A-37EF-4D1E-BCAD-DFF8B1B3F369}" srcOrd="0" destOrd="0" presId="urn:microsoft.com/office/officeart/2005/8/layout/vList2"/>
    <dgm:cxn modelId="{9F9A1180-C018-431A-843D-658BBBC2C419}" type="presParOf" srcId="{70A92DB3-582E-4481-B9C9-4AFB0C88C516}" destId="{B104357F-B12D-4C12-B218-EC1DF5716AAD}" srcOrd="1" destOrd="0" presId="urn:microsoft.com/office/officeart/2005/8/layout/vList2"/>
    <dgm:cxn modelId="{FA6C8D6E-7C38-4149-94E0-B1BA33DE3370}" type="presParOf" srcId="{70A92DB3-582E-4481-B9C9-4AFB0C88C516}" destId="{A41482B8-45BB-42B2-922E-726B69426FE4}" srcOrd="2" destOrd="0" presId="urn:microsoft.com/office/officeart/2005/8/layout/vList2"/>
    <dgm:cxn modelId="{3D6813D0-604D-4810-AE81-F6D828D8F488}" type="presParOf" srcId="{70A92DB3-582E-4481-B9C9-4AFB0C88C516}" destId="{F3F7B78E-C7D0-4BAD-85A1-A7E1F2D2AA4F}" srcOrd="3" destOrd="0" presId="urn:microsoft.com/office/officeart/2005/8/layout/vList2"/>
    <dgm:cxn modelId="{851A2264-1D99-4BC7-A1B5-6E9273F5F60A}" type="presParOf" srcId="{70A92DB3-582E-4481-B9C9-4AFB0C88C516}" destId="{E61A7E85-70BF-4E63-AD31-80140B89141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FB8092-B780-412D-B25C-9A18F2A07337}"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C24AD0B8-37E2-4C8B-8DB8-822AFBD9637D}">
      <dgm:prSet/>
      <dgm:spPr/>
      <dgm:t>
        <a:bodyPr/>
        <a:lstStyle/>
        <a:p>
          <a:r>
            <a:rPr lang="en-US" b="1" i="1" dirty="0">
              <a:latin typeface="Arial" panose="020B0604020202020204" pitchFamily="34" charset="0"/>
              <a:cs typeface="Arial" panose="020B0604020202020204" pitchFamily="34" charset="0"/>
            </a:rPr>
            <a:t>Vendor Registration</a:t>
          </a:r>
        </a:p>
      </dgm:t>
    </dgm:pt>
    <dgm:pt modelId="{2F31AB37-9896-4F9F-9625-26EC11B1BC26}" type="parTrans" cxnId="{4D049C7E-9AB2-4E75-9B94-DD9F8250ED24}">
      <dgm:prSet/>
      <dgm:spPr/>
      <dgm:t>
        <a:bodyPr/>
        <a:lstStyle/>
        <a:p>
          <a:endParaRPr lang="en-US"/>
        </a:p>
      </dgm:t>
    </dgm:pt>
    <dgm:pt modelId="{DB1270BF-921E-4A01-A7FE-B17B7ED87E68}" type="sibTrans" cxnId="{4D049C7E-9AB2-4E75-9B94-DD9F8250ED24}">
      <dgm:prSet/>
      <dgm:spPr/>
      <dgm:t>
        <a:bodyPr/>
        <a:lstStyle/>
        <a:p>
          <a:endParaRPr lang="en-US" b="1" dirty="0"/>
        </a:p>
      </dgm:t>
    </dgm:pt>
    <dgm:pt modelId="{B5E356E4-3B2E-4E86-ACD3-C1C1EB2A6EE0}">
      <dgm:prSet/>
      <dgm:spPr/>
      <dgm:t>
        <a:bodyPr/>
        <a:lstStyle/>
        <a:p>
          <a:r>
            <a:rPr lang="en-US" b="1" i="1" dirty="0">
              <a:latin typeface="Arial" panose="020B0604020202020204" pitchFamily="34" charset="0"/>
              <a:cs typeface="Arial" panose="020B0604020202020204" pitchFamily="34" charset="0"/>
            </a:rPr>
            <a:t>Login</a:t>
          </a:r>
        </a:p>
      </dgm:t>
    </dgm:pt>
    <dgm:pt modelId="{CAAFA099-2706-4B1D-B563-2DC73120BC6C}" type="parTrans" cxnId="{B2810C8A-EBFD-4615-8B84-EA0C6D72972E}">
      <dgm:prSet/>
      <dgm:spPr/>
      <dgm:t>
        <a:bodyPr/>
        <a:lstStyle/>
        <a:p>
          <a:endParaRPr lang="en-US"/>
        </a:p>
      </dgm:t>
    </dgm:pt>
    <dgm:pt modelId="{4547566D-04C4-423B-815A-3514D32C6397}" type="sibTrans" cxnId="{B2810C8A-EBFD-4615-8B84-EA0C6D72972E}">
      <dgm:prSet/>
      <dgm:spPr/>
      <dgm:t>
        <a:bodyPr/>
        <a:lstStyle/>
        <a:p>
          <a:endParaRPr lang="en-US" dirty="0"/>
        </a:p>
      </dgm:t>
    </dgm:pt>
    <dgm:pt modelId="{9ED06586-1509-46F1-B854-FEFD49ABA939}">
      <dgm:prSet/>
      <dgm:spPr/>
      <dgm:t>
        <a:bodyPr/>
        <a:lstStyle/>
        <a:p>
          <a:r>
            <a:rPr lang="en-US" b="1" i="1" dirty="0">
              <a:latin typeface="Arial" panose="020B0604020202020204" pitchFamily="34" charset="0"/>
              <a:cs typeface="Arial" panose="020B0604020202020204" pitchFamily="34" charset="0"/>
            </a:rPr>
            <a:t>Viewing Solicitations</a:t>
          </a:r>
        </a:p>
      </dgm:t>
    </dgm:pt>
    <dgm:pt modelId="{59BBFA50-641C-4419-A806-FAB1C6098BA5}" type="parTrans" cxnId="{BF6DE71A-F636-4709-81EF-1A8D76690A7C}">
      <dgm:prSet/>
      <dgm:spPr/>
      <dgm:t>
        <a:bodyPr/>
        <a:lstStyle/>
        <a:p>
          <a:endParaRPr lang="en-US"/>
        </a:p>
      </dgm:t>
    </dgm:pt>
    <dgm:pt modelId="{FC0B5357-3D5E-4235-9F21-AAF23B87996D}" type="sibTrans" cxnId="{BF6DE71A-F636-4709-81EF-1A8D76690A7C}">
      <dgm:prSet/>
      <dgm:spPr/>
      <dgm:t>
        <a:bodyPr/>
        <a:lstStyle/>
        <a:p>
          <a:endParaRPr lang="en-US" dirty="0"/>
        </a:p>
      </dgm:t>
    </dgm:pt>
    <dgm:pt modelId="{EBA01960-DF31-40C0-AFD9-C2C0AE04EDBC}">
      <dgm:prSet/>
      <dgm:spPr/>
      <dgm:t>
        <a:bodyPr/>
        <a:lstStyle/>
        <a:p>
          <a:r>
            <a:rPr lang="en-US" b="1" i="1" dirty="0">
              <a:latin typeface="Arial" panose="020B0604020202020204" pitchFamily="34" charset="0"/>
              <a:cs typeface="Arial" panose="020B0604020202020204" pitchFamily="34" charset="0"/>
            </a:rPr>
            <a:t>Subscribe to Notifications</a:t>
          </a:r>
        </a:p>
      </dgm:t>
    </dgm:pt>
    <dgm:pt modelId="{B1AEB222-5C04-46B5-B497-3C9E4731CEE9}" type="parTrans" cxnId="{290C0F25-2B18-420E-B027-C74171ED80E9}">
      <dgm:prSet/>
      <dgm:spPr/>
      <dgm:t>
        <a:bodyPr/>
        <a:lstStyle/>
        <a:p>
          <a:endParaRPr lang="en-US"/>
        </a:p>
      </dgm:t>
    </dgm:pt>
    <dgm:pt modelId="{85B997C1-CEE7-4415-83CA-8C23B1DEAC2D}" type="sibTrans" cxnId="{290C0F25-2B18-420E-B027-C74171ED80E9}">
      <dgm:prSet/>
      <dgm:spPr/>
      <dgm:t>
        <a:bodyPr/>
        <a:lstStyle/>
        <a:p>
          <a:endParaRPr lang="en-US" dirty="0"/>
        </a:p>
      </dgm:t>
    </dgm:pt>
    <dgm:pt modelId="{8987CAF4-8F64-4A38-A9F7-5F3EE2558774}" type="pres">
      <dgm:prSet presAssocID="{7EFB8092-B780-412D-B25C-9A18F2A07337}" presName="diagram" presStyleCnt="0">
        <dgm:presLayoutVars>
          <dgm:dir/>
          <dgm:resizeHandles val="exact"/>
        </dgm:presLayoutVars>
      </dgm:prSet>
      <dgm:spPr/>
    </dgm:pt>
    <dgm:pt modelId="{DEEAB014-0FD7-4CF0-A409-F19C353DD92A}" type="pres">
      <dgm:prSet presAssocID="{C24AD0B8-37E2-4C8B-8DB8-822AFBD9637D}" presName="node" presStyleLbl="node1" presStyleIdx="0" presStyleCnt="4">
        <dgm:presLayoutVars>
          <dgm:bulletEnabled val="1"/>
        </dgm:presLayoutVars>
      </dgm:prSet>
      <dgm:spPr/>
    </dgm:pt>
    <dgm:pt modelId="{F221E1C5-6241-4F60-99AD-6DDC6C39E65A}" type="pres">
      <dgm:prSet presAssocID="{DB1270BF-921E-4A01-A7FE-B17B7ED87E68}" presName="sibTrans" presStyleCnt="0"/>
      <dgm:spPr/>
    </dgm:pt>
    <dgm:pt modelId="{E13AE13A-85D8-4EB1-A028-3B35390D5960}" type="pres">
      <dgm:prSet presAssocID="{B5E356E4-3B2E-4E86-ACD3-C1C1EB2A6EE0}" presName="node" presStyleLbl="node1" presStyleIdx="1" presStyleCnt="4">
        <dgm:presLayoutVars>
          <dgm:bulletEnabled val="1"/>
        </dgm:presLayoutVars>
      </dgm:prSet>
      <dgm:spPr/>
    </dgm:pt>
    <dgm:pt modelId="{5EA1875C-4736-4AD8-9CE0-448738AD7CE3}" type="pres">
      <dgm:prSet presAssocID="{4547566D-04C4-423B-815A-3514D32C6397}" presName="sibTrans" presStyleCnt="0"/>
      <dgm:spPr/>
    </dgm:pt>
    <dgm:pt modelId="{76394A61-7BB2-4C4E-A671-104FC6A5C2C0}" type="pres">
      <dgm:prSet presAssocID="{9ED06586-1509-46F1-B854-FEFD49ABA939}" presName="node" presStyleLbl="node1" presStyleIdx="2" presStyleCnt="4">
        <dgm:presLayoutVars>
          <dgm:bulletEnabled val="1"/>
        </dgm:presLayoutVars>
      </dgm:prSet>
      <dgm:spPr/>
    </dgm:pt>
    <dgm:pt modelId="{B3C2D6AB-DE70-41C7-9F05-6D933054E624}" type="pres">
      <dgm:prSet presAssocID="{FC0B5357-3D5E-4235-9F21-AAF23B87996D}" presName="sibTrans" presStyleCnt="0"/>
      <dgm:spPr/>
    </dgm:pt>
    <dgm:pt modelId="{0AA42039-823E-4586-B883-AF9A847DC12C}" type="pres">
      <dgm:prSet presAssocID="{EBA01960-DF31-40C0-AFD9-C2C0AE04EDBC}" presName="node" presStyleLbl="node1" presStyleIdx="3" presStyleCnt="4">
        <dgm:presLayoutVars>
          <dgm:bulletEnabled val="1"/>
        </dgm:presLayoutVars>
      </dgm:prSet>
      <dgm:spPr/>
    </dgm:pt>
  </dgm:ptLst>
  <dgm:cxnLst>
    <dgm:cxn modelId="{BF6DE71A-F636-4709-81EF-1A8D76690A7C}" srcId="{7EFB8092-B780-412D-B25C-9A18F2A07337}" destId="{9ED06586-1509-46F1-B854-FEFD49ABA939}" srcOrd="2" destOrd="0" parTransId="{59BBFA50-641C-4419-A806-FAB1C6098BA5}" sibTransId="{FC0B5357-3D5E-4235-9F21-AAF23B87996D}"/>
    <dgm:cxn modelId="{290C0F25-2B18-420E-B027-C74171ED80E9}" srcId="{7EFB8092-B780-412D-B25C-9A18F2A07337}" destId="{EBA01960-DF31-40C0-AFD9-C2C0AE04EDBC}" srcOrd="3" destOrd="0" parTransId="{B1AEB222-5C04-46B5-B497-3C9E4731CEE9}" sibTransId="{85B997C1-CEE7-4415-83CA-8C23B1DEAC2D}"/>
    <dgm:cxn modelId="{5B847A41-98D1-4036-B895-7A4F59E27B2A}" type="presOf" srcId="{9ED06586-1509-46F1-B854-FEFD49ABA939}" destId="{76394A61-7BB2-4C4E-A671-104FC6A5C2C0}" srcOrd="0" destOrd="0" presId="urn:microsoft.com/office/officeart/2005/8/layout/default"/>
    <dgm:cxn modelId="{C3C3526E-1980-479E-86DC-5A419548220F}" type="presOf" srcId="{7EFB8092-B780-412D-B25C-9A18F2A07337}" destId="{8987CAF4-8F64-4A38-A9F7-5F3EE2558774}" srcOrd="0" destOrd="0" presId="urn:microsoft.com/office/officeart/2005/8/layout/default"/>
    <dgm:cxn modelId="{4D049C7E-9AB2-4E75-9B94-DD9F8250ED24}" srcId="{7EFB8092-B780-412D-B25C-9A18F2A07337}" destId="{C24AD0B8-37E2-4C8B-8DB8-822AFBD9637D}" srcOrd="0" destOrd="0" parTransId="{2F31AB37-9896-4F9F-9625-26EC11B1BC26}" sibTransId="{DB1270BF-921E-4A01-A7FE-B17B7ED87E68}"/>
    <dgm:cxn modelId="{B2810C8A-EBFD-4615-8B84-EA0C6D72972E}" srcId="{7EFB8092-B780-412D-B25C-9A18F2A07337}" destId="{B5E356E4-3B2E-4E86-ACD3-C1C1EB2A6EE0}" srcOrd="1" destOrd="0" parTransId="{CAAFA099-2706-4B1D-B563-2DC73120BC6C}" sibTransId="{4547566D-04C4-423B-815A-3514D32C6397}"/>
    <dgm:cxn modelId="{0F375597-B165-4795-A7E5-1326447BCD31}" type="presOf" srcId="{C24AD0B8-37E2-4C8B-8DB8-822AFBD9637D}" destId="{DEEAB014-0FD7-4CF0-A409-F19C353DD92A}" srcOrd="0" destOrd="0" presId="urn:microsoft.com/office/officeart/2005/8/layout/default"/>
    <dgm:cxn modelId="{55F1CDB5-6748-405D-B870-CCC516819D31}" type="presOf" srcId="{EBA01960-DF31-40C0-AFD9-C2C0AE04EDBC}" destId="{0AA42039-823E-4586-B883-AF9A847DC12C}" srcOrd="0" destOrd="0" presId="urn:microsoft.com/office/officeart/2005/8/layout/default"/>
    <dgm:cxn modelId="{CCABC3DD-D33B-46A9-825F-2A32F4FC996B}" type="presOf" srcId="{B5E356E4-3B2E-4E86-ACD3-C1C1EB2A6EE0}" destId="{E13AE13A-85D8-4EB1-A028-3B35390D5960}" srcOrd="0" destOrd="0" presId="urn:microsoft.com/office/officeart/2005/8/layout/default"/>
    <dgm:cxn modelId="{8B75C58F-246C-4101-A23E-96EBEEBCF7F0}" type="presParOf" srcId="{8987CAF4-8F64-4A38-A9F7-5F3EE2558774}" destId="{DEEAB014-0FD7-4CF0-A409-F19C353DD92A}" srcOrd="0" destOrd="0" presId="urn:microsoft.com/office/officeart/2005/8/layout/default"/>
    <dgm:cxn modelId="{8FF52E5F-ED1C-4C08-8C9F-B880BC7F59DF}" type="presParOf" srcId="{8987CAF4-8F64-4A38-A9F7-5F3EE2558774}" destId="{F221E1C5-6241-4F60-99AD-6DDC6C39E65A}" srcOrd="1" destOrd="0" presId="urn:microsoft.com/office/officeart/2005/8/layout/default"/>
    <dgm:cxn modelId="{1B78A6EF-2F56-41AE-9122-85A9C41A2AC8}" type="presParOf" srcId="{8987CAF4-8F64-4A38-A9F7-5F3EE2558774}" destId="{E13AE13A-85D8-4EB1-A028-3B35390D5960}" srcOrd="2" destOrd="0" presId="urn:microsoft.com/office/officeart/2005/8/layout/default"/>
    <dgm:cxn modelId="{1D9924ED-0C04-4CF9-A664-7E8C4246A9FA}" type="presParOf" srcId="{8987CAF4-8F64-4A38-A9F7-5F3EE2558774}" destId="{5EA1875C-4736-4AD8-9CE0-448738AD7CE3}" srcOrd="3" destOrd="0" presId="urn:microsoft.com/office/officeart/2005/8/layout/default"/>
    <dgm:cxn modelId="{CDB2D20B-3FC3-452D-99C7-3714FF513954}" type="presParOf" srcId="{8987CAF4-8F64-4A38-A9F7-5F3EE2558774}" destId="{76394A61-7BB2-4C4E-A671-104FC6A5C2C0}" srcOrd="4" destOrd="0" presId="urn:microsoft.com/office/officeart/2005/8/layout/default"/>
    <dgm:cxn modelId="{EA7BACE7-06DE-4C9B-8A29-D0DEE4AECDC5}" type="presParOf" srcId="{8987CAF4-8F64-4A38-A9F7-5F3EE2558774}" destId="{B3C2D6AB-DE70-41C7-9F05-6D933054E624}" srcOrd="5" destOrd="0" presId="urn:microsoft.com/office/officeart/2005/8/layout/default"/>
    <dgm:cxn modelId="{F016B09C-9B92-48B3-94DA-988803D9981E}" type="presParOf" srcId="{8987CAF4-8F64-4A38-A9F7-5F3EE2558774}" destId="{0AA42039-823E-4586-B883-AF9A847DC12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FFDDC-1772-40AA-8701-A8C8C7CFAC1F}">
      <dsp:nvSpPr>
        <dsp:cNvPr id="0" name=""/>
        <dsp:cNvSpPr/>
      </dsp:nvSpPr>
      <dsp:spPr>
        <a:xfrm>
          <a:off x="0" y="684293"/>
          <a:ext cx="6391275" cy="123317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1"/>
              </a:solidFill>
            </a:rPr>
            <a:t>Receipt of Bid after the specified cut-off date and time</a:t>
          </a:r>
        </a:p>
      </dsp:txBody>
      <dsp:txXfrm>
        <a:off x="60199" y="744492"/>
        <a:ext cx="6270877" cy="1112781"/>
      </dsp:txXfrm>
    </dsp:sp>
    <dsp:sp modelId="{42E69644-A39F-4E5F-8924-BC931975FF4A}">
      <dsp:nvSpPr>
        <dsp:cNvPr id="0" name=""/>
        <dsp:cNvSpPr/>
      </dsp:nvSpPr>
      <dsp:spPr>
        <a:xfrm>
          <a:off x="0" y="2006753"/>
          <a:ext cx="6391275" cy="1233179"/>
        </a:xfrm>
        <a:prstGeom prst="roundRect">
          <a:avLst/>
        </a:prstGeom>
        <a:solidFill>
          <a:schemeClr val="accent2">
            <a:hueOff val="13361"/>
            <a:satOff val="-37863"/>
            <a:lumOff val="2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1"/>
              </a:solidFill>
            </a:rPr>
            <a:t>Deposit of Bid in the wrong location</a:t>
          </a:r>
        </a:p>
      </dsp:txBody>
      <dsp:txXfrm>
        <a:off x="60199" y="2066952"/>
        <a:ext cx="6270877" cy="1112781"/>
      </dsp:txXfrm>
    </dsp:sp>
    <dsp:sp modelId="{AFBE9385-6AB2-4ADE-993A-05727F2D6D43}">
      <dsp:nvSpPr>
        <dsp:cNvPr id="0" name=""/>
        <dsp:cNvSpPr/>
      </dsp:nvSpPr>
      <dsp:spPr>
        <a:xfrm>
          <a:off x="0" y="3329213"/>
          <a:ext cx="6391275" cy="1233179"/>
        </a:xfrm>
        <a:prstGeom prst="roundRect">
          <a:avLst/>
        </a:prstGeom>
        <a:solidFill>
          <a:schemeClr val="accent2">
            <a:hueOff val="26723"/>
            <a:satOff val="-75726"/>
            <a:lumOff val="47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1"/>
              </a:solidFill>
            </a:rPr>
            <a:t>Violating the “Contact with City Employees” policy</a:t>
          </a:r>
        </a:p>
      </dsp:txBody>
      <dsp:txXfrm>
        <a:off x="60199" y="3389412"/>
        <a:ext cx="6270877" cy="1112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8232A-37EF-4D1E-BCAD-DFF8B1B3F369}">
      <dsp:nvSpPr>
        <dsp:cNvPr id="0" name=""/>
        <dsp:cNvSpPr/>
      </dsp:nvSpPr>
      <dsp:spPr>
        <a:xfrm>
          <a:off x="0" y="766255"/>
          <a:ext cx="7094055" cy="13689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dirty="0">
              <a:solidFill>
                <a:schemeClr val="bg1"/>
              </a:solidFill>
            </a:rPr>
            <a:t>Email all questions to: k</a:t>
          </a:r>
          <a:r>
            <a:rPr lang="en-US" sz="3000" u="sng" kern="1200" baseline="0" dirty="0">
              <a:solidFill>
                <a:schemeClr val="bg1"/>
              </a:solidFill>
            </a:rPr>
            <a:t>athleen.kennedy@phoenix.gov </a:t>
          </a:r>
          <a:endParaRPr lang="en-US" sz="3000" kern="1200" baseline="0" dirty="0">
            <a:solidFill>
              <a:schemeClr val="bg1"/>
            </a:solidFill>
          </a:endParaRPr>
        </a:p>
      </dsp:txBody>
      <dsp:txXfrm>
        <a:off x="66824" y="833079"/>
        <a:ext cx="6960407" cy="1235252"/>
      </dsp:txXfrm>
    </dsp:sp>
    <dsp:sp modelId="{A41482B8-45BB-42B2-922E-726B69426FE4}">
      <dsp:nvSpPr>
        <dsp:cNvPr id="0" name=""/>
        <dsp:cNvSpPr/>
      </dsp:nvSpPr>
      <dsp:spPr>
        <a:xfrm>
          <a:off x="0" y="2322355"/>
          <a:ext cx="7094055" cy="1368900"/>
        </a:xfrm>
        <a:prstGeom prst="roundRect">
          <a:avLst/>
        </a:prstGeom>
        <a:solidFill>
          <a:schemeClr val="accent2">
            <a:hueOff val="13361"/>
            <a:satOff val="-37863"/>
            <a:lumOff val="2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dirty="0">
              <a:solidFill>
                <a:schemeClr val="bg1"/>
              </a:solidFill>
            </a:rPr>
            <a:t>Reference RFx Number: </a:t>
          </a:r>
          <a:r>
            <a:rPr lang="en-US" sz="3000" b="1" kern="1200" baseline="0" dirty="0">
              <a:solidFill>
                <a:schemeClr val="bg1"/>
              </a:solidFill>
            </a:rPr>
            <a:t>6000001679</a:t>
          </a:r>
          <a:r>
            <a:rPr lang="en-US" sz="3000" kern="1200" baseline="0" dirty="0">
              <a:solidFill>
                <a:schemeClr val="bg1"/>
              </a:solidFill>
            </a:rPr>
            <a:t> in your email subject line</a:t>
          </a:r>
        </a:p>
      </dsp:txBody>
      <dsp:txXfrm>
        <a:off x="66824" y="2389179"/>
        <a:ext cx="6960407" cy="1235252"/>
      </dsp:txXfrm>
    </dsp:sp>
    <dsp:sp modelId="{E61A7E85-70BF-4E63-AD31-80140B891412}">
      <dsp:nvSpPr>
        <dsp:cNvPr id="0" name=""/>
        <dsp:cNvSpPr/>
      </dsp:nvSpPr>
      <dsp:spPr>
        <a:xfrm>
          <a:off x="0" y="3878455"/>
          <a:ext cx="7094055" cy="1368900"/>
        </a:xfrm>
        <a:prstGeom prst="roundRect">
          <a:avLst/>
        </a:prstGeom>
        <a:solidFill>
          <a:schemeClr val="accent2">
            <a:hueOff val="26723"/>
            <a:satOff val="-75726"/>
            <a:lumOff val="47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dirty="0">
              <a:solidFill>
                <a:schemeClr val="bg1"/>
              </a:solidFill>
            </a:rPr>
            <a:t>Or call Kathleen Kennedy at:</a:t>
          </a:r>
        </a:p>
        <a:p>
          <a:pPr marL="0" lvl="0" indent="0" algn="l" defTabSz="1333500">
            <a:lnSpc>
              <a:spcPct val="90000"/>
            </a:lnSpc>
            <a:spcBef>
              <a:spcPct val="0"/>
            </a:spcBef>
            <a:spcAft>
              <a:spcPct val="35000"/>
            </a:spcAft>
            <a:buNone/>
          </a:pPr>
          <a:r>
            <a:rPr lang="en-US" sz="3000" kern="1200" baseline="0" dirty="0">
              <a:solidFill>
                <a:schemeClr val="bg1"/>
              </a:solidFill>
            </a:rPr>
            <a:t>(602) 534-5789</a:t>
          </a:r>
        </a:p>
      </dsp:txBody>
      <dsp:txXfrm>
        <a:off x="66824" y="3945279"/>
        <a:ext cx="6960407" cy="12352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AB014-0FD7-4CF0-A409-F19C353DD92A}">
      <dsp:nvSpPr>
        <dsp:cNvPr id="0" name=""/>
        <dsp:cNvSpPr/>
      </dsp:nvSpPr>
      <dsp:spPr>
        <a:xfrm>
          <a:off x="601586" y="580"/>
          <a:ext cx="2631940" cy="1579164"/>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i="1" kern="1200" dirty="0">
              <a:latin typeface="Arial" panose="020B0604020202020204" pitchFamily="34" charset="0"/>
              <a:cs typeface="Arial" panose="020B0604020202020204" pitchFamily="34" charset="0"/>
            </a:rPr>
            <a:t>Vendor Registration</a:t>
          </a:r>
        </a:p>
      </dsp:txBody>
      <dsp:txXfrm>
        <a:off x="601586" y="580"/>
        <a:ext cx="2631940" cy="1579164"/>
      </dsp:txXfrm>
    </dsp:sp>
    <dsp:sp modelId="{E13AE13A-85D8-4EB1-A028-3B35390D5960}">
      <dsp:nvSpPr>
        <dsp:cNvPr id="0" name=""/>
        <dsp:cNvSpPr/>
      </dsp:nvSpPr>
      <dsp:spPr>
        <a:xfrm>
          <a:off x="3496721" y="580"/>
          <a:ext cx="2631940" cy="1579164"/>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i="1" kern="1200" dirty="0">
              <a:latin typeface="Arial" panose="020B0604020202020204" pitchFamily="34" charset="0"/>
              <a:cs typeface="Arial" panose="020B0604020202020204" pitchFamily="34" charset="0"/>
            </a:rPr>
            <a:t>Login</a:t>
          </a:r>
        </a:p>
      </dsp:txBody>
      <dsp:txXfrm>
        <a:off x="3496721" y="580"/>
        <a:ext cx="2631940" cy="1579164"/>
      </dsp:txXfrm>
    </dsp:sp>
    <dsp:sp modelId="{76394A61-7BB2-4C4E-A671-104FC6A5C2C0}">
      <dsp:nvSpPr>
        <dsp:cNvPr id="0" name=""/>
        <dsp:cNvSpPr/>
      </dsp:nvSpPr>
      <dsp:spPr>
        <a:xfrm>
          <a:off x="6391855" y="580"/>
          <a:ext cx="2631940" cy="1579164"/>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i="1" kern="1200" dirty="0">
              <a:latin typeface="Arial" panose="020B0604020202020204" pitchFamily="34" charset="0"/>
              <a:cs typeface="Arial" panose="020B0604020202020204" pitchFamily="34" charset="0"/>
            </a:rPr>
            <a:t>Viewing Solicitations</a:t>
          </a:r>
        </a:p>
      </dsp:txBody>
      <dsp:txXfrm>
        <a:off x="6391855" y="580"/>
        <a:ext cx="2631940" cy="1579164"/>
      </dsp:txXfrm>
    </dsp:sp>
    <dsp:sp modelId="{0AA42039-823E-4586-B883-AF9A847DC12C}">
      <dsp:nvSpPr>
        <dsp:cNvPr id="0" name=""/>
        <dsp:cNvSpPr/>
      </dsp:nvSpPr>
      <dsp:spPr>
        <a:xfrm>
          <a:off x="3496721" y="1842938"/>
          <a:ext cx="2631940" cy="1579164"/>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i="1" kern="1200" dirty="0">
              <a:latin typeface="Arial" panose="020B0604020202020204" pitchFamily="34" charset="0"/>
              <a:cs typeface="Arial" panose="020B0604020202020204" pitchFamily="34" charset="0"/>
            </a:rPr>
            <a:t>Subscribe to Notifications</a:t>
          </a:r>
        </a:p>
      </dsp:txBody>
      <dsp:txXfrm>
        <a:off x="3496721" y="1842938"/>
        <a:ext cx="2631940" cy="15791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F735BB1-C624-4F94-B05A-2A34E61CAA85}" type="datetimeFigureOut">
              <a:rPr lang="en-US" smtClean="0"/>
              <a:t>10/3/2024</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D82665C-7207-4C66-93E9-91B19185D686}" type="slidenum">
              <a:rPr lang="en-US" smtClean="0"/>
              <a:t>‹#›</a:t>
            </a:fld>
            <a:endParaRPr lang="en-US" dirty="0"/>
          </a:p>
        </p:txBody>
      </p:sp>
    </p:spTree>
    <p:extLst>
      <p:ext uri="{BB962C8B-B14F-4D97-AF65-F5344CB8AC3E}">
        <p14:creationId xmlns:p14="http://schemas.microsoft.com/office/powerpoint/2010/main" val="2125582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4ECF914-1B27-474F-8D54-DC2C95EB3524}" type="datetimeFigureOut">
              <a:rPr lang="en-US" smtClean="0"/>
              <a:t>10/3/2024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802B656-D898-4057-BC0F-4E6AF4DC535F}" type="slidenum">
              <a:rPr lang="en-US" smtClean="0"/>
              <a:t>‹#›</a:t>
            </a:fld>
            <a:endParaRPr lang="en-US" dirty="0"/>
          </a:p>
        </p:txBody>
      </p:sp>
    </p:spTree>
    <p:extLst>
      <p:ext uri="{BB962C8B-B14F-4D97-AF65-F5344CB8AC3E}">
        <p14:creationId xmlns:p14="http://schemas.microsoft.com/office/powerpoint/2010/main" val="3573572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2B656-D898-4057-BC0F-4E6AF4DC535F}" type="slidenum">
              <a:rPr lang="en-US" smtClean="0"/>
              <a:t>1</a:t>
            </a:fld>
            <a:endParaRPr lang="en-US" dirty="0"/>
          </a:p>
        </p:txBody>
      </p:sp>
    </p:spTree>
    <p:extLst>
      <p:ext uri="{BB962C8B-B14F-4D97-AF65-F5344CB8AC3E}">
        <p14:creationId xmlns:p14="http://schemas.microsoft.com/office/powerpoint/2010/main" val="3090504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a:noFill/>
        </p:spPr>
        <p:txBody>
          <a:bodyPr/>
          <a:lstStyle/>
          <a:p>
            <a:endParaRPr lang="en-US" altLang="en-US" dirty="0"/>
          </a:p>
        </p:txBody>
      </p:sp>
      <p:sp>
        <p:nvSpPr>
          <p:cNvPr id="33796" name="Slide Number Placeholder 3"/>
          <p:cNvSpPr>
            <a:spLocks noGrp="1"/>
          </p:cNvSpPr>
          <p:nvPr>
            <p:ph type="sldNum" sz="quarter" idx="5"/>
          </p:nvPr>
        </p:nvSpPr>
        <p:spPr>
          <a:noFill/>
        </p:spPr>
        <p:txBody>
          <a:bodyPr/>
          <a:lstStyle>
            <a:lvl1pPr defTabSz="929394">
              <a:defRPr sz="2800" b="1">
                <a:solidFill>
                  <a:schemeClr val="tx1"/>
                </a:solidFill>
                <a:latin typeface="Arial" panose="020B0604020202020204" pitchFamily="34" charset="0"/>
              </a:defRPr>
            </a:lvl1pPr>
            <a:lvl2pPr marL="745402" indent="-286209" defTabSz="929394">
              <a:defRPr sz="2800" b="1">
                <a:solidFill>
                  <a:schemeClr val="tx1"/>
                </a:solidFill>
                <a:latin typeface="Arial" panose="020B0604020202020204" pitchFamily="34" charset="0"/>
              </a:defRPr>
            </a:lvl2pPr>
            <a:lvl3pPr marL="1147982" indent="-229596" defTabSz="929394">
              <a:defRPr sz="2800" b="1">
                <a:solidFill>
                  <a:schemeClr val="tx1"/>
                </a:solidFill>
                <a:latin typeface="Arial" panose="020B0604020202020204" pitchFamily="34" charset="0"/>
              </a:defRPr>
            </a:lvl3pPr>
            <a:lvl4pPr marL="1607174" indent="-229596" defTabSz="929394">
              <a:defRPr sz="2800" b="1">
                <a:solidFill>
                  <a:schemeClr val="tx1"/>
                </a:solidFill>
                <a:latin typeface="Arial" panose="020B0604020202020204" pitchFamily="34" charset="0"/>
              </a:defRPr>
            </a:lvl4pPr>
            <a:lvl5pPr marL="2066367" indent="-229596" defTabSz="929394">
              <a:defRPr sz="2800" b="1">
                <a:solidFill>
                  <a:schemeClr val="tx1"/>
                </a:solidFill>
                <a:latin typeface="Arial" panose="020B0604020202020204" pitchFamily="34" charset="0"/>
              </a:defRPr>
            </a:lvl5pPr>
            <a:lvl6pPr marL="2519269" indent="-229596" defTabSz="929394" eaLnBrk="0" fontAlgn="base" hangingPunct="0">
              <a:spcBef>
                <a:spcPct val="0"/>
              </a:spcBef>
              <a:spcAft>
                <a:spcPct val="0"/>
              </a:spcAft>
              <a:defRPr sz="2800" b="1">
                <a:solidFill>
                  <a:schemeClr val="tx1"/>
                </a:solidFill>
                <a:latin typeface="Arial" panose="020B0604020202020204" pitchFamily="34" charset="0"/>
              </a:defRPr>
            </a:lvl6pPr>
            <a:lvl7pPr marL="2972171" indent="-229596" defTabSz="929394" eaLnBrk="0" fontAlgn="base" hangingPunct="0">
              <a:spcBef>
                <a:spcPct val="0"/>
              </a:spcBef>
              <a:spcAft>
                <a:spcPct val="0"/>
              </a:spcAft>
              <a:defRPr sz="2800" b="1">
                <a:solidFill>
                  <a:schemeClr val="tx1"/>
                </a:solidFill>
                <a:latin typeface="Arial" panose="020B0604020202020204" pitchFamily="34" charset="0"/>
              </a:defRPr>
            </a:lvl7pPr>
            <a:lvl8pPr marL="3425074" indent="-229596" defTabSz="929394" eaLnBrk="0" fontAlgn="base" hangingPunct="0">
              <a:spcBef>
                <a:spcPct val="0"/>
              </a:spcBef>
              <a:spcAft>
                <a:spcPct val="0"/>
              </a:spcAft>
              <a:defRPr sz="2800" b="1">
                <a:solidFill>
                  <a:schemeClr val="tx1"/>
                </a:solidFill>
                <a:latin typeface="Arial" panose="020B0604020202020204" pitchFamily="34" charset="0"/>
              </a:defRPr>
            </a:lvl8pPr>
            <a:lvl9pPr marL="3877976" indent="-229596" defTabSz="929394"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r" defTabSz="929394" rtl="0" eaLnBrk="1" fontAlgn="auto" latinLnBrk="0" hangingPunct="1">
              <a:lnSpc>
                <a:spcPct val="100000"/>
              </a:lnSpc>
              <a:spcBef>
                <a:spcPts val="0"/>
              </a:spcBef>
              <a:spcAft>
                <a:spcPts val="0"/>
              </a:spcAft>
              <a:buClrTx/>
              <a:buSzTx/>
              <a:buFontTx/>
              <a:buNone/>
              <a:tabLst/>
              <a:defRPr/>
            </a:pPr>
            <a:fld id="{442041D9-B08B-4914-ABDB-D156857A2F0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29394"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9351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2B656-D898-4057-BC0F-4E6AF4DC535F}" type="slidenum">
              <a:rPr lang="en-US" smtClean="0"/>
              <a:t>21</a:t>
            </a:fld>
            <a:endParaRPr lang="en-US" dirty="0"/>
          </a:p>
        </p:txBody>
      </p:sp>
    </p:spTree>
    <p:extLst>
      <p:ext uri="{BB962C8B-B14F-4D97-AF65-F5344CB8AC3E}">
        <p14:creationId xmlns:p14="http://schemas.microsoft.com/office/powerpoint/2010/main" val="1019649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2B656-D898-4057-BC0F-4E6AF4DC535F}" type="slidenum">
              <a:rPr lang="en-US" smtClean="0"/>
              <a:t>22</a:t>
            </a:fld>
            <a:endParaRPr lang="en-US" dirty="0"/>
          </a:p>
        </p:txBody>
      </p:sp>
    </p:spTree>
    <p:extLst>
      <p:ext uri="{BB962C8B-B14F-4D97-AF65-F5344CB8AC3E}">
        <p14:creationId xmlns:p14="http://schemas.microsoft.com/office/powerpoint/2010/main" val="4169228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40687" fontAlgn="auto">
              <a:spcBef>
                <a:spcPts val="0"/>
              </a:spcBef>
              <a:spcAft>
                <a:spcPts val="0"/>
              </a:spcAft>
              <a:defRPr/>
            </a:pPr>
            <a:fld id="{A802B656-D898-4057-BC0F-4E6AF4DC535F}" type="slidenum">
              <a:rPr lang="en-US" sz="1200" b="0">
                <a:solidFill>
                  <a:prstClr val="black"/>
                </a:solidFill>
                <a:latin typeface="Calibri" panose="020F0502020204030204"/>
              </a:rPr>
              <a:pPr defTabSz="440687" fontAlgn="auto">
                <a:spcBef>
                  <a:spcPts val="0"/>
                </a:spcBef>
                <a:spcAft>
                  <a:spcPts val="0"/>
                </a:spcAft>
                <a:defRPr/>
              </a:pPr>
              <a:t>24</a:t>
            </a:fld>
            <a:endParaRPr lang="en-US" sz="1200" b="0" dirty="0">
              <a:solidFill>
                <a:prstClr val="black"/>
              </a:solidFill>
              <a:latin typeface="Calibri" panose="020F0502020204030204"/>
            </a:endParaRPr>
          </a:p>
        </p:txBody>
      </p:sp>
    </p:spTree>
    <p:extLst>
      <p:ext uri="{BB962C8B-B14F-4D97-AF65-F5344CB8AC3E}">
        <p14:creationId xmlns:p14="http://schemas.microsoft.com/office/powerpoint/2010/main" val="2074586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40687" fontAlgn="auto">
              <a:spcBef>
                <a:spcPts val="0"/>
              </a:spcBef>
              <a:spcAft>
                <a:spcPts val="0"/>
              </a:spcAft>
              <a:defRPr/>
            </a:pPr>
            <a:fld id="{A802B656-D898-4057-BC0F-4E6AF4DC535F}" type="slidenum">
              <a:rPr lang="en-US" sz="1200" b="0">
                <a:solidFill>
                  <a:prstClr val="black"/>
                </a:solidFill>
                <a:latin typeface="Calibri" panose="020F0502020204030204"/>
              </a:rPr>
              <a:pPr defTabSz="440687" fontAlgn="auto">
                <a:spcBef>
                  <a:spcPts val="0"/>
                </a:spcBef>
                <a:spcAft>
                  <a:spcPts val="0"/>
                </a:spcAft>
                <a:defRPr/>
              </a:pPr>
              <a:t>25</a:t>
            </a:fld>
            <a:endParaRPr lang="en-US" sz="1200" b="0" dirty="0">
              <a:solidFill>
                <a:prstClr val="black"/>
              </a:solidFill>
              <a:latin typeface="Calibri" panose="020F0502020204030204"/>
            </a:endParaRPr>
          </a:p>
        </p:txBody>
      </p:sp>
    </p:spTree>
    <p:extLst>
      <p:ext uri="{BB962C8B-B14F-4D97-AF65-F5344CB8AC3E}">
        <p14:creationId xmlns:p14="http://schemas.microsoft.com/office/powerpoint/2010/main" val="597375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2B656-D898-4057-BC0F-4E6AF4DC535F}" type="slidenum">
              <a:rPr lang="en-US" smtClean="0"/>
              <a:t>26</a:t>
            </a:fld>
            <a:endParaRPr lang="en-US" dirty="0"/>
          </a:p>
        </p:txBody>
      </p:sp>
    </p:spTree>
    <p:extLst>
      <p:ext uri="{BB962C8B-B14F-4D97-AF65-F5344CB8AC3E}">
        <p14:creationId xmlns:p14="http://schemas.microsoft.com/office/powerpoint/2010/main" val="4108682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2B656-D898-4057-BC0F-4E6AF4DC535F}" type="slidenum">
              <a:rPr lang="en-US" smtClean="0"/>
              <a:t>27</a:t>
            </a:fld>
            <a:endParaRPr lang="en-US" dirty="0"/>
          </a:p>
        </p:txBody>
      </p:sp>
    </p:spTree>
    <p:extLst>
      <p:ext uri="{BB962C8B-B14F-4D97-AF65-F5344CB8AC3E}">
        <p14:creationId xmlns:p14="http://schemas.microsoft.com/office/powerpoint/2010/main" val="285594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2B656-D898-4057-BC0F-4E6AF4DC535F}" type="slidenum">
              <a:rPr lang="en-US" smtClean="0"/>
              <a:t>28</a:t>
            </a:fld>
            <a:endParaRPr lang="en-US" dirty="0"/>
          </a:p>
        </p:txBody>
      </p:sp>
    </p:spTree>
    <p:extLst>
      <p:ext uri="{BB962C8B-B14F-4D97-AF65-F5344CB8AC3E}">
        <p14:creationId xmlns:p14="http://schemas.microsoft.com/office/powerpoint/2010/main" val="3949044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30</a:t>
            </a:fld>
            <a:endParaRPr lang="en-US" dirty="0"/>
          </a:p>
        </p:txBody>
      </p:sp>
    </p:spTree>
    <p:extLst>
      <p:ext uri="{BB962C8B-B14F-4D97-AF65-F5344CB8AC3E}">
        <p14:creationId xmlns:p14="http://schemas.microsoft.com/office/powerpoint/2010/main" val="4045139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2B656-D898-4057-BC0F-4E6AF4DC535F}" type="slidenum">
              <a:rPr lang="en-US" smtClean="0"/>
              <a:t>31</a:t>
            </a:fld>
            <a:endParaRPr lang="en-US" dirty="0"/>
          </a:p>
        </p:txBody>
      </p:sp>
    </p:spTree>
    <p:extLst>
      <p:ext uri="{BB962C8B-B14F-4D97-AF65-F5344CB8AC3E}">
        <p14:creationId xmlns:p14="http://schemas.microsoft.com/office/powerpoint/2010/main" val="4237413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2B656-D898-4057-BC0F-4E6AF4DC535F}" type="slidenum">
              <a:rPr lang="en-US" smtClean="0"/>
              <a:t>4</a:t>
            </a:fld>
            <a:endParaRPr lang="en-US" dirty="0"/>
          </a:p>
        </p:txBody>
      </p:sp>
    </p:spTree>
    <p:extLst>
      <p:ext uri="{BB962C8B-B14F-4D97-AF65-F5344CB8AC3E}">
        <p14:creationId xmlns:p14="http://schemas.microsoft.com/office/powerpoint/2010/main" val="559701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2B656-D898-4057-BC0F-4E6AF4DC535F}" type="slidenum">
              <a:rPr lang="en-US" smtClean="0"/>
              <a:t>32</a:t>
            </a:fld>
            <a:endParaRPr lang="en-US" dirty="0"/>
          </a:p>
        </p:txBody>
      </p:sp>
    </p:spTree>
    <p:extLst>
      <p:ext uri="{BB962C8B-B14F-4D97-AF65-F5344CB8AC3E}">
        <p14:creationId xmlns:p14="http://schemas.microsoft.com/office/powerpoint/2010/main" val="3894149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2B656-D898-4057-BC0F-4E6AF4DC535F}" type="slidenum">
              <a:rPr lang="en-US" smtClean="0"/>
              <a:t>33</a:t>
            </a:fld>
            <a:endParaRPr lang="en-US" dirty="0"/>
          </a:p>
        </p:txBody>
      </p:sp>
    </p:spTree>
    <p:extLst>
      <p:ext uri="{BB962C8B-B14F-4D97-AF65-F5344CB8AC3E}">
        <p14:creationId xmlns:p14="http://schemas.microsoft.com/office/powerpoint/2010/main" val="222345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2B656-D898-4057-BC0F-4E6AF4DC535F}" type="slidenum">
              <a:rPr lang="en-US" smtClean="0"/>
              <a:t>34</a:t>
            </a:fld>
            <a:endParaRPr lang="en-US" dirty="0"/>
          </a:p>
        </p:txBody>
      </p:sp>
    </p:spTree>
    <p:extLst>
      <p:ext uri="{BB962C8B-B14F-4D97-AF65-F5344CB8AC3E}">
        <p14:creationId xmlns:p14="http://schemas.microsoft.com/office/powerpoint/2010/main" val="827581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2B656-D898-4057-BC0F-4E6AF4DC535F}" type="slidenum">
              <a:rPr lang="en-US" smtClean="0"/>
              <a:t>35</a:t>
            </a:fld>
            <a:endParaRPr lang="en-US" dirty="0"/>
          </a:p>
        </p:txBody>
      </p:sp>
    </p:spTree>
    <p:extLst>
      <p:ext uri="{BB962C8B-B14F-4D97-AF65-F5344CB8AC3E}">
        <p14:creationId xmlns:p14="http://schemas.microsoft.com/office/powerpoint/2010/main" val="4027589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2B656-D898-4057-BC0F-4E6AF4DC535F}" type="slidenum">
              <a:rPr lang="en-US" smtClean="0"/>
              <a:t>36</a:t>
            </a:fld>
            <a:endParaRPr lang="en-US" dirty="0"/>
          </a:p>
        </p:txBody>
      </p:sp>
    </p:spTree>
    <p:extLst>
      <p:ext uri="{BB962C8B-B14F-4D97-AF65-F5344CB8AC3E}">
        <p14:creationId xmlns:p14="http://schemas.microsoft.com/office/powerpoint/2010/main" val="998455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2B656-D898-4057-BC0F-4E6AF4DC535F}" type="slidenum">
              <a:rPr lang="en-US" smtClean="0"/>
              <a:t>37</a:t>
            </a:fld>
            <a:endParaRPr lang="en-US" dirty="0"/>
          </a:p>
        </p:txBody>
      </p:sp>
    </p:spTree>
    <p:extLst>
      <p:ext uri="{BB962C8B-B14F-4D97-AF65-F5344CB8AC3E}">
        <p14:creationId xmlns:p14="http://schemas.microsoft.com/office/powerpoint/2010/main" val="769440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5389A6-2FA1-4B36-801E-82C197878AF6}" type="slidenum">
              <a:rPr lang="en-US" smtClean="0"/>
              <a:t>38</a:t>
            </a:fld>
            <a:endParaRPr lang="en-US" dirty="0"/>
          </a:p>
        </p:txBody>
      </p:sp>
    </p:spTree>
    <p:extLst>
      <p:ext uri="{BB962C8B-B14F-4D97-AF65-F5344CB8AC3E}">
        <p14:creationId xmlns:p14="http://schemas.microsoft.com/office/powerpoint/2010/main" val="429370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2B656-D898-4057-BC0F-4E6AF4DC535F}" type="slidenum">
              <a:rPr lang="en-US" smtClean="0"/>
              <a:t>5</a:t>
            </a:fld>
            <a:endParaRPr lang="en-US" dirty="0"/>
          </a:p>
        </p:txBody>
      </p:sp>
    </p:spTree>
    <p:extLst>
      <p:ext uri="{BB962C8B-B14F-4D97-AF65-F5344CB8AC3E}">
        <p14:creationId xmlns:p14="http://schemas.microsoft.com/office/powerpoint/2010/main" val="836721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02B656-D898-4057-BC0F-4E6AF4DC53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880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02B656-D898-4057-BC0F-4E6AF4DC53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348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02B656-D898-4057-BC0F-4E6AF4DC53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604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02B656-D898-4057-BC0F-4E6AF4DC53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368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02B656-D898-4057-BC0F-4E6AF4DC53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869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02B656-D898-4057-BC0F-4E6AF4DC53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319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48A87A34-81AB-432B-8DAE-1953F412C126}" type="datetimeFigureOut">
              <a:rPr lang="en-US" smtClean="0"/>
              <a:t>10/3/2024</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03443593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37385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73604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76868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55696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10/3/2024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02909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10/3/2024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95998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26791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97833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63210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0569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71825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1715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03080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9498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4465535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10394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3859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20">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8A87A34-81AB-432B-8DAE-1953F412C126}" type="datetimeFigureOut">
              <a:rPr lang="en-US" smtClean="0"/>
              <a:pPr/>
              <a:t>10/3/2024</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40693426"/>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02" r:id="rId13"/>
    <p:sldLayoutId id="2147484103" r:id="rId14"/>
    <p:sldLayoutId id="2147484104" r:id="rId15"/>
    <p:sldLayoutId id="2147484105" r:id="rId16"/>
    <p:sldLayoutId id="2147484106" r:id="rId17"/>
    <p:sldLayoutId id="2147484107"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he-generous-husband.com/2014/07/08/good-and-bad-questions/"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adot.dbesystem.com/" TargetMode="Externa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utracs.azdot.go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karina.matthiessen@phoenix.go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hyperlink" Target="https://www.phoenix.gov/streets/procurement-opportunities/"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solicitations.phoenix.gov/"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hyperlink" Target="https://eprocurement.phoenix.gov/irj/portal" TargetMode="External"/><Relationship Id="rId2" Type="http://schemas.openxmlformats.org/officeDocument/2006/relationships/hyperlink" Target="https://www.phoenix.gov/finance/vendorsreg"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hyperlink" Target="mailto:kathleen.kennedy@phoenix.gov" TargetMode="External"/><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hyperlink" Target="mailto:martha.perches@phoenix.gov"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byod4learning.wordpres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eprocurement.phoenix.gov/irj/porta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solicitations.phoenix.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AED6-3640-4206-8DE7-DCB96D32C03E}"/>
              </a:ext>
            </a:extLst>
          </p:cNvPr>
          <p:cNvSpPr>
            <a:spLocks noGrp="1"/>
          </p:cNvSpPr>
          <p:nvPr>
            <p:ph type="title"/>
          </p:nvPr>
        </p:nvSpPr>
        <p:spPr>
          <a:xfrm>
            <a:off x="718457" y="3618410"/>
            <a:ext cx="10589143" cy="2825871"/>
          </a:xfrm>
        </p:spPr>
        <p:txBody>
          <a:bodyPr>
            <a:noAutofit/>
          </a:bodyPr>
          <a:lstStyle/>
          <a:p>
            <a:pPr algn="ctr"/>
            <a:br>
              <a:rPr lang="en-US" sz="5400" b="1" i="1" dirty="0">
                <a:latin typeface="Arial" panose="020B0604020202020204" pitchFamily="34" charset="0"/>
                <a:cs typeface="Arial" panose="020B0604020202020204" pitchFamily="34" charset="0"/>
              </a:rPr>
            </a:br>
            <a:r>
              <a:rPr lang="en-US" sz="5400" b="1" i="1" dirty="0">
                <a:latin typeface="Arial" panose="020B0604020202020204" pitchFamily="34" charset="0"/>
                <a:cs typeface="Arial" panose="020B0604020202020204" pitchFamily="34" charset="0"/>
              </a:rPr>
              <a:t>Welcome</a:t>
            </a:r>
            <a:br>
              <a:rPr lang="en-US" sz="3600" b="1" dirty="0">
                <a:solidFill>
                  <a:schemeClr val="bg1"/>
                </a:solidFill>
                <a:latin typeface="Arial" panose="020B0604020202020204" pitchFamily="34" charset="0"/>
                <a:cs typeface="Arial" panose="020B0604020202020204" pitchFamily="34" charset="0"/>
              </a:rPr>
            </a:br>
            <a:br>
              <a:rPr lang="en-US" sz="2800" b="1" dirty="0">
                <a:solidFill>
                  <a:schemeClr val="bg1"/>
                </a:solidFill>
                <a:latin typeface="Arial" panose="020B0604020202020204" pitchFamily="34" charset="0"/>
                <a:cs typeface="Arial" panose="020B0604020202020204" pitchFamily="34" charset="0"/>
              </a:rPr>
            </a:br>
            <a:br>
              <a:rPr lang="en-US" sz="2800" b="1" dirty="0">
                <a:solidFill>
                  <a:schemeClr val="tx1"/>
                </a:solidFill>
                <a:latin typeface="Arial" panose="020B0604020202020204" pitchFamily="34" charset="0"/>
                <a:cs typeface="Arial" panose="020B0604020202020204" pitchFamily="34" charset="0"/>
              </a:rPr>
            </a:br>
            <a:r>
              <a:rPr lang="en-US" sz="3200" b="1" dirty="0">
                <a:solidFill>
                  <a:schemeClr val="tx1"/>
                </a:solidFill>
                <a:latin typeface="Arial" panose="020B0604020202020204" pitchFamily="34" charset="0"/>
                <a:cs typeface="Arial" panose="020B0604020202020204" pitchFamily="34" charset="0"/>
              </a:rPr>
              <a:t>STREET TRANSPORTATION DEPARTMENT</a:t>
            </a:r>
            <a:br>
              <a:rPr lang="en-US" sz="3200" b="1" dirty="0">
                <a:solidFill>
                  <a:schemeClr val="tx1"/>
                </a:solidFill>
                <a:latin typeface="Arial" panose="020B0604020202020204" pitchFamily="34" charset="0"/>
                <a:cs typeface="Arial" panose="020B0604020202020204" pitchFamily="34" charset="0"/>
              </a:rPr>
            </a:br>
            <a:r>
              <a:rPr lang="en-US" sz="3200" b="1" dirty="0">
                <a:solidFill>
                  <a:schemeClr val="tx1"/>
                </a:solidFill>
                <a:latin typeface="Arial" panose="020B0604020202020204" pitchFamily="34" charset="0"/>
                <a:cs typeface="Arial" panose="020B0604020202020204" pitchFamily="34" charset="0"/>
              </a:rPr>
              <a:t>7</a:t>
            </a:r>
            <a:r>
              <a:rPr lang="en-US" sz="3200" b="1" baseline="30000" dirty="0">
                <a:solidFill>
                  <a:schemeClr val="tx1"/>
                </a:solidFill>
                <a:latin typeface="Arial" panose="020B0604020202020204" pitchFamily="34" charset="0"/>
                <a:cs typeface="Arial" panose="020B0604020202020204" pitchFamily="34" charset="0"/>
              </a:rPr>
              <a:t>th</a:t>
            </a:r>
            <a:r>
              <a:rPr lang="en-US" sz="3200" b="1" dirty="0">
                <a:solidFill>
                  <a:schemeClr val="tx1"/>
                </a:solidFill>
                <a:latin typeface="Arial" panose="020B0604020202020204" pitchFamily="34" charset="0"/>
                <a:cs typeface="Arial" panose="020B0604020202020204" pitchFamily="34" charset="0"/>
              </a:rPr>
              <a:t> STREET FIBER TRANSPORTATION ENHANCEMENT</a:t>
            </a:r>
            <a:br>
              <a:rPr lang="en-US" sz="3200" b="1" dirty="0">
                <a:solidFill>
                  <a:schemeClr val="tx1"/>
                </a:solidFill>
                <a:latin typeface="Arial" panose="020B0604020202020204" pitchFamily="34" charset="0"/>
                <a:cs typeface="Arial" panose="020B0604020202020204" pitchFamily="34" charset="0"/>
              </a:rPr>
            </a:br>
            <a:r>
              <a:rPr lang="en-US" sz="3200" b="1" dirty="0">
                <a:solidFill>
                  <a:schemeClr val="tx1"/>
                </a:solidFill>
                <a:latin typeface="Arial" panose="020B0604020202020204" pitchFamily="34" charset="0"/>
                <a:cs typeface="Arial" panose="020B0604020202020204" pitchFamily="34" charset="0"/>
              </a:rPr>
              <a:t>DESIGN-BID-BUILD</a:t>
            </a:r>
            <a:br>
              <a:rPr lang="en-US" sz="3200" b="1" dirty="0">
                <a:solidFill>
                  <a:schemeClr val="tx1"/>
                </a:solidFill>
                <a:latin typeface="Arial" panose="020B0604020202020204" pitchFamily="34" charset="0"/>
                <a:cs typeface="Arial" panose="020B0604020202020204" pitchFamily="34" charset="0"/>
              </a:rPr>
            </a:br>
            <a:br>
              <a:rPr lang="en-US" sz="3200" b="1" dirty="0">
                <a:solidFill>
                  <a:schemeClr val="tx1"/>
                </a:solidFill>
                <a:latin typeface="Arial" panose="020B0604020202020204" pitchFamily="34" charset="0"/>
                <a:cs typeface="Arial" panose="020B0604020202020204" pitchFamily="34" charset="0"/>
              </a:rPr>
            </a:br>
            <a:r>
              <a:rPr lang="en-US" sz="3200" b="1" cap="none" dirty="0">
                <a:solidFill>
                  <a:schemeClr val="tx1"/>
                </a:solidFill>
                <a:latin typeface="Arial" panose="020B0604020202020204" pitchFamily="34" charset="0"/>
                <a:cs typeface="Arial" panose="020B0604020202020204" pitchFamily="34" charset="0"/>
              </a:rPr>
              <a:t>INFORMATION PURPOSES ONLY</a:t>
            </a:r>
            <a:br>
              <a:rPr lang="en-US" sz="3200" b="1" cap="none" dirty="0">
                <a:solidFill>
                  <a:schemeClr val="tx1"/>
                </a:solidFill>
                <a:latin typeface="Arial" panose="020B0604020202020204" pitchFamily="34" charset="0"/>
                <a:cs typeface="Arial" panose="020B0604020202020204" pitchFamily="34" charset="0"/>
              </a:rPr>
            </a:br>
            <a:br>
              <a:rPr lang="en-US" sz="2800" b="1" cap="none" dirty="0">
                <a:solidFill>
                  <a:schemeClr val="tx1"/>
                </a:solidFill>
                <a:latin typeface="Arial" panose="020B0604020202020204" pitchFamily="34" charset="0"/>
                <a:cs typeface="Arial" panose="020B0604020202020204" pitchFamily="34" charset="0"/>
              </a:rPr>
            </a:br>
            <a:br>
              <a:rPr lang="en-US" sz="2800" b="1" dirty="0">
                <a:solidFill>
                  <a:schemeClr val="tx1"/>
                </a:solidFill>
                <a:latin typeface="Arial" panose="020B0604020202020204" pitchFamily="34" charset="0"/>
                <a:cs typeface="Arial" panose="020B0604020202020204" pitchFamily="34" charset="0"/>
              </a:rPr>
            </a:br>
            <a:br>
              <a:rPr lang="en-US" sz="3200" b="1" cap="none" dirty="0">
                <a:solidFill>
                  <a:schemeClr val="bg1"/>
                </a:solidFill>
                <a:latin typeface="Arial" panose="020B0604020202020204" pitchFamily="34" charset="0"/>
                <a:cs typeface="Arial" panose="020B0604020202020204" pitchFamily="34" charset="0"/>
              </a:rPr>
            </a:br>
            <a:br>
              <a:rPr lang="en-US" sz="3200" b="1" cap="none" dirty="0">
                <a:solidFill>
                  <a:schemeClr val="bg1"/>
                </a:solidFill>
                <a:latin typeface="Arial" panose="020B0604020202020204" pitchFamily="34" charset="0"/>
                <a:cs typeface="Arial" panose="020B0604020202020204" pitchFamily="34" charset="0"/>
              </a:rPr>
            </a:br>
            <a:br>
              <a:rPr lang="en-US" sz="3200" b="1" cap="none" dirty="0">
                <a:solidFill>
                  <a:schemeClr val="bg1"/>
                </a:solidFill>
                <a:latin typeface="Arial" panose="020B0604020202020204" pitchFamily="34" charset="0"/>
                <a:cs typeface="Arial" panose="020B0604020202020204" pitchFamily="34" charset="0"/>
              </a:rPr>
            </a:br>
            <a:br>
              <a:rPr lang="en-US" sz="3600" b="1" dirty="0">
                <a:solidFill>
                  <a:schemeClr val="bg1"/>
                </a:solidFill>
                <a:latin typeface="Arial" panose="020B0604020202020204" pitchFamily="34" charset="0"/>
                <a:cs typeface="Arial" panose="020B0604020202020204" pitchFamily="34" charset="0"/>
              </a:rPr>
            </a:br>
            <a:endParaRPr lang="en-US" sz="36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901AC05-247F-47CF-D57B-41479C6F70D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23473" y="557409"/>
            <a:ext cx="641448" cy="632084"/>
          </a:xfrm>
          <a:prstGeom prst="rect">
            <a:avLst/>
          </a:prstGeom>
        </p:spPr>
      </p:pic>
    </p:spTree>
    <p:extLst>
      <p:ext uri="{BB962C8B-B14F-4D97-AF65-F5344CB8AC3E}">
        <p14:creationId xmlns:p14="http://schemas.microsoft.com/office/powerpoint/2010/main" val="397100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6"/>
          <p:cNvSpPr txBox="1">
            <a:spLocks/>
          </p:cNvSpPr>
          <p:nvPr/>
        </p:nvSpPr>
        <p:spPr>
          <a:xfrm>
            <a:off x="1507789" y="1613215"/>
            <a:ext cx="10020452" cy="35157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400" b="0" i="0" u="none" strike="noStrike" kern="1200" cap="none" spc="0" normalizeH="0" baseline="0" noProof="0" dirty="0">
                <a:ln>
                  <a:noFill/>
                </a:ln>
                <a:solidFill>
                  <a:srgbClr val="EE5818">
                    <a:lumMod val="60000"/>
                    <a:lumOff val="40000"/>
                  </a:srgbClr>
                </a:solidFill>
                <a:effectLst/>
                <a:uLnTx/>
                <a:uFillTx/>
                <a:latin typeface="Book Antiqua" panose="02040602050305030304" pitchFamily="18" charset="0"/>
                <a:ea typeface="+mn-ea"/>
                <a:cs typeface="+mn-cs"/>
              </a:rPr>
              <a:t> </a:t>
            </a:r>
          </a:p>
        </p:txBody>
      </p:sp>
      <p:sp>
        <p:nvSpPr>
          <p:cNvPr id="23" name="Rectangle 22">
            <a:extLst>
              <a:ext uri="{FF2B5EF4-FFF2-40B4-BE49-F238E27FC236}">
                <a16:creationId xmlns:a16="http://schemas.microsoft.com/office/drawing/2014/main" id="{E52377A6-C1DA-4C1F-9C4C-2F29CF5C3A3B}"/>
              </a:ext>
            </a:extLst>
          </p:cNvPr>
          <p:cNvSpPr/>
          <p:nvPr/>
        </p:nvSpPr>
        <p:spPr>
          <a:xfrm>
            <a:off x="3265714" y="918791"/>
            <a:ext cx="5806065"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Scope of work</a:t>
            </a:r>
          </a:p>
        </p:txBody>
      </p:sp>
      <p:sp>
        <p:nvSpPr>
          <p:cNvPr id="7" name="Rectangle 6">
            <a:extLst>
              <a:ext uri="{FF2B5EF4-FFF2-40B4-BE49-F238E27FC236}">
                <a16:creationId xmlns:a16="http://schemas.microsoft.com/office/drawing/2014/main" id="{4DCA0041-CAB6-4DAF-8946-E5079DA461DC}"/>
              </a:ext>
            </a:extLst>
          </p:cNvPr>
          <p:cNvSpPr/>
          <p:nvPr/>
        </p:nvSpPr>
        <p:spPr>
          <a:xfrm>
            <a:off x="1507789" y="2766781"/>
            <a:ext cx="1757925" cy="2169113"/>
          </a:xfrm>
          <a:prstGeom prst="rect">
            <a:avLst/>
          </a:prstGeom>
          <a:no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8F7E90EA-C388-4497-85E1-AE80F657E04B}"/>
              </a:ext>
            </a:extLst>
          </p:cNvPr>
          <p:cNvSpPr txBox="1"/>
          <p:nvPr/>
        </p:nvSpPr>
        <p:spPr>
          <a:xfrm>
            <a:off x="36768" y="3371089"/>
            <a:ext cx="154080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Thomas Road</a:t>
            </a:r>
          </a:p>
        </p:txBody>
      </p:sp>
      <p:sp>
        <p:nvSpPr>
          <p:cNvPr id="9" name="TextBox 8">
            <a:extLst>
              <a:ext uri="{FF2B5EF4-FFF2-40B4-BE49-F238E27FC236}">
                <a16:creationId xmlns:a16="http://schemas.microsoft.com/office/drawing/2014/main" id="{F7EB83B3-A569-488E-B577-DFB91451822F}"/>
              </a:ext>
            </a:extLst>
          </p:cNvPr>
          <p:cNvSpPr txBox="1"/>
          <p:nvPr/>
        </p:nvSpPr>
        <p:spPr>
          <a:xfrm rot="16200000">
            <a:off x="1800458" y="5583378"/>
            <a:ext cx="138050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27</a:t>
            </a:r>
            <a:r>
              <a:rPr kumimoji="0" lang="en-US" sz="1600" b="0" i="0" u="none" strike="noStrike" kern="1200" cap="none" spc="0" normalizeH="0" baseline="30000" noProof="0" dirty="0">
                <a:ln>
                  <a:noFill/>
                </a:ln>
                <a:solidFill>
                  <a:prstClr val="white"/>
                </a:solidFill>
                <a:effectLst/>
                <a:uLnTx/>
                <a:uFillTx/>
                <a:latin typeface="Century Gothic" panose="020B0502020202020204"/>
                <a:ea typeface="+mn-ea"/>
                <a:cs typeface="+mn-cs"/>
              </a:rPr>
              <a:t>th</a:t>
            </a: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 Avenue</a:t>
            </a:r>
          </a:p>
        </p:txBody>
      </p:sp>
      <p:sp>
        <p:nvSpPr>
          <p:cNvPr id="5" name="TextBox 4">
            <a:extLst>
              <a:ext uri="{FF2B5EF4-FFF2-40B4-BE49-F238E27FC236}">
                <a16:creationId xmlns:a16="http://schemas.microsoft.com/office/drawing/2014/main" id="{C6AC4A19-FBBA-4D54-B450-11649722E89F}"/>
              </a:ext>
            </a:extLst>
          </p:cNvPr>
          <p:cNvSpPr txBox="1"/>
          <p:nvPr/>
        </p:nvSpPr>
        <p:spPr>
          <a:xfrm>
            <a:off x="11462924" y="2183701"/>
            <a:ext cx="3403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N</a:t>
            </a:r>
          </a:p>
        </p:txBody>
      </p:sp>
      <p:cxnSp>
        <p:nvCxnSpPr>
          <p:cNvPr id="12" name="Straight Arrow Connector 11">
            <a:extLst>
              <a:ext uri="{FF2B5EF4-FFF2-40B4-BE49-F238E27FC236}">
                <a16:creationId xmlns:a16="http://schemas.microsoft.com/office/drawing/2014/main" id="{654DC2DE-B96B-41D7-B87E-5140AFE73A99}"/>
              </a:ext>
            </a:extLst>
          </p:cNvPr>
          <p:cNvCxnSpPr>
            <a:cxnSpLocks/>
          </p:cNvCxnSpPr>
          <p:nvPr/>
        </p:nvCxnSpPr>
        <p:spPr>
          <a:xfrm flipH="1">
            <a:off x="3265714" y="2374143"/>
            <a:ext cx="420877" cy="39263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C1CF788-E32A-3FA5-8B0B-4C12C458907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86447" y="516986"/>
            <a:ext cx="641448" cy="632084"/>
          </a:xfrm>
          <a:prstGeom prst="rect">
            <a:avLst/>
          </a:prstGeom>
        </p:spPr>
      </p:pic>
      <p:sp>
        <p:nvSpPr>
          <p:cNvPr id="6" name="TextBox 5">
            <a:extLst>
              <a:ext uri="{FF2B5EF4-FFF2-40B4-BE49-F238E27FC236}">
                <a16:creationId xmlns:a16="http://schemas.microsoft.com/office/drawing/2014/main" id="{BC2C3348-57E7-B2C5-76EF-CEE073FC57EF}"/>
              </a:ext>
            </a:extLst>
          </p:cNvPr>
          <p:cNvSpPr txBox="1"/>
          <p:nvPr/>
        </p:nvSpPr>
        <p:spPr>
          <a:xfrm>
            <a:off x="696417" y="2242547"/>
            <a:ext cx="10799165" cy="4708981"/>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conduit infrastructure will be installed east of 7</a:t>
            </a:r>
            <a:r>
              <a:rPr kumimoji="0" lang="en-US" sz="2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th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Avenue from the new pull box to the intersection of 7</a:t>
            </a:r>
            <a:r>
              <a:rPr kumimoji="0" lang="en-US" sz="2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th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Street and Deer Valley.</a:t>
            </a:r>
          </a:p>
          <a:p>
            <a:pPr marR="0" lvl="0" algn="l" defTabSz="4572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new cabinet will be installed near the northwest corner of the 7</a:t>
            </a:r>
            <a:r>
              <a:rPr kumimoji="0" lang="en-US" sz="2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th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Street and Deer </a:t>
            </a:r>
            <a:r>
              <a:rPr lang="en-US" sz="2000" dirty="0">
                <a:solidFill>
                  <a:prstClr val="black"/>
                </a:solidFill>
                <a:latin typeface="Arial" panose="020B0604020202020204" pitchFamily="34" charset="0"/>
                <a:cs typeface="Arial" panose="020B0604020202020204" pitchFamily="34" charset="0"/>
              </a:rPr>
              <a:t>Valley Road intersection and provide infrastructure for a future fiber connection to the traffic signal in the south west corner. </a:t>
            </a:r>
          </a:p>
          <a:p>
            <a:pPr marR="0" lvl="0" algn="l" defTabSz="4572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conduit and fiber infrastructure will travel south along 7</a:t>
            </a:r>
            <a:r>
              <a:rPr kumimoji="0" lang="en-US" sz="2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th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Street and cross the State Route 101L (Loop 101) freeway. There is an intergovernmental agreement (IGA) between the City of Phoenix and ADOT.</a:t>
            </a:r>
          </a:p>
          <a:p>
            <a:pPr marR="0" lvl="0" algn="l" defTabSz="4572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Arial" panose="020B0604020202020204" pitchFamily="34" charset="0"/>
                <a:cs typeface="Arial" panose="020B0604020202020204" pitchFamily="34" charset="0"/>
              </a:rPr>
              <a:t>The conduit and fiber infrastructure will continue south along 7</a:t>
            </a:r>
            <a:r>
              <a:rPr lang="en-US" sz="2000" baseline="30000" dirty="0">
                <a:solidFill>
                  <a:prstClr val="black"/>
                </a:solidFill>
                <a:latin typeface="Arial" panose="020B0604020202020204" pitchFamily="34" charset="0"/>
                <a:cs typeface="Arial" panose="020B0604020202020204" pitchFamily="34" charset="0"/>
              </a:rPr>
              <a:t>th</a:t>
            </a:r>
            <a:r>
              <a:rPr lang="en-US" sz="2000" dirty="0">
                <a:solidFill>
                  <a:prstClr val="black"/>
                </a:solidFill>
                <a:latin typeface="Arial" panose="020B0604020202020204" pitchFamily="34" charset="0"/>
                <a:cs typeface="Arial" panose="020B0604020202020204" pitchFamily="34" charset="0"/>
              </a:rPr>
              <a:t> Street to provide a node connection to each of the traffic signals along the corridor  and ends at the traffic signal at the 7th Street and Paradise Lane intersection. Details on the plans show the proposed nodes and the connection with Paradise Valley intersection.</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7375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6"/>
          <p:cNvSpPr txBox="1">
            <a:spLocks/>
          </p:cNvSpPr>
          <p:nvPr/>
        </p:nvSpPr>
        <p:spPr>
          <a:xfrm>
            <a:off x="1507789" y="1613215"/>
            <a:ext cx="10020452" cy="35157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400" b="0" i="0" u="none" strike="noStrike" kern="1200" cap="none" spc="0" normalizeH="0" baseline="0" noProof="0" dirty="0">
                <a:ln>
                  <a:noFill/>
                </a:ln>
                <a:solidFill>
                  <a:srgbClr val="EE5818">
                    <a:lumMod val="60000"/>
                    <a:lumOff val="40000"/>
                  </a:srgbClr>
                </a:solidFill>
                <a:effectLst/>
                <a:uLnTx/>
                <a:uFillTx/>
                <a:latin typeface="Book Antiqua" panose="02040602050305030304" pitchFamily="18" charset="0"/>
                <a:ea typeface="+mn-ea"/>
                <a:cs typeface="+mn-cs"/>
              </a:rPr>
              <a:t> </a:t>
            </a:r>
          </a:p>
        </p:txBody>
      </p:sp>
      <p:sp>
        <p:nvSpPr>
          <p:cNvPr id="23" name="Rectangle 22">
            <a:extLst>
              <a:ext uri="{FF2B5EF4-FFF2-40B4-BE49-F238E27FC236}">
                <a16:creationId xmlns:a16="http://schemas.microsoft.com/office/drawing/2014/main" id="{E52377A6-C1DA-4C1F-9C4C-2F29CF5C3A3B}"/>
              </a:ext>
            </a:extLst>
          </p:cNvPr>
          <p:cNvSpPr/>
          <p:nvPr/>
        </p:nvSpPr>
        <p:spPr>
          <a:xfrm>
            <a:off x="3265714" y="918791"/>
            <a:ext cx="5806065"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Scope of work</a:t>
            </a:r>
          </a:p>
        </p:txBody>
      </p:sp>
      <p:sp>
        <p:nvSpPr>
          <p:cNvPr id="8" name="TextBox 7">
            <a:extLst>
              <a:ext uri="{FF2B5EF4-FFF2-40B4-BE49-F238E27FC236}">
                <a16:creationId xmlns:a16="http://schemas.microsoft.com/office/drawing/2014/main" id="{8F7E90EA-C388-4497-85E1-AE80F657E04B}"/>
              </a:ext>
            </a:extLst>
          </p:cNvPr>
          <p:cNvSpPr txBox="1"/>
          <p:nvPr/>
        </p:nvSpPr>
        <p:spPr>
          <a:xfrm>
            <a:off x="36768" y="3371089"/>
            <a:ext cx="154080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Thomas Road</a:t>
            </a:r>
          </a:p>
        </p:txBody>
      </p:sp>
      <p:sp>
        <p:nvSpPr>
          <p:cNvPr id="9" name="TextBox 8">
            <a:extLst>
              <a:ext uri="{FF2B5EF4-FFF2-40B4-BE49-F238E27FC236}">
                <a16:creationId xmlns:a16="http://schemas.microsoft.com/office/drawing/2014/main" id="{F7EB83B3-A569-488E-B577-DFB91451822F}"/>
              </a:ext>
            </a:extLst>
          </p:cNvPr>
          <p:cNvSpPr txBox="1"/>
          <p:nvPr/>
        </p:nvSpPr>
        <p:spPr>
          <a:xfrm rot="16200000">
            <a:off x="1800458" y="5583378"/>
            <a:ext cx="138050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27</a:t>
            </a:r>
            <a:r>
              <a:rPr kumimoji="0" lang="en-US" sz="1600" b="0" i="0" u="none" strike="noStrike" kern="1200" cap="none" spc="0" normalizeH="0" baseline="30000" noProof="0" dirty="0">
                <a:ln>
                  <a:noFill/>
                </a:ln>
                <a:solidFill>
                  <a:prstClr val="white"/>
                </a:solidFill>
                <a:effectLst/>
                <a:uLnTx/>
                <a:uFillTx/>
                <a:latin typeface="Century Gothic" panose="020B0502020202020204"/>
                <a:ea typeface="+mn-ea"/>
                <a:cs typeface="+mn-cs"/>
              </a:rPr>
              <a:t>th</a:t>
            </a: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 Avenue</a:t>
            </a:r>
          </a:p>
        </p:txBody>
      </p:sp>
      <p:sp>
        <p:nvSpPr>
          <p:cNvPr id="5" name="TextBox 4">
            <a:extLst>
              <a:ext uri="{FF2B5EF4-FFF2-40B4-BE49-F238E27FC236}">
                <a16:creationId xmlns:a16="http://schemas.microsoft.com/office/drawing/2014/main" id="{C6AC4A19-FBBA-4D54-B450-11649722E89F}"/>
              </a:ext>
            </a:extLst>
          </p:cNvPr>
          <p:cNvSpPr txBox="1"/>
          <p:nvPr/>
        </p:nvSpPr>
        <p:spPr>
          <a:xfrm>
            <a:off x="11462924" y="2183701"/>
            <a:ext cx="3403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N</a:t>
            </a:r>
          </a:p>
        </p:txBody>
      </p:sp>
      <p:cxnSp>
        <p:nvCxnSpPr>
          <p:cNvPr id="12" name="Straight Arrow Connector 11">
            <a:extLst>
              <a:ext uri="{FF2B5EF4-FFF2-40B4-BE49-F238E27FC236}">
                <a16:creationId xmlns:a16="http://schemas.microsoft.com/office/drawing/2014/main" id="{654DC2DE-B96B-41D7-B87E-5140AFE73A99}"/>
              </a:ext>
            </a:extLst>
          </p:cNvPr>
          <p:cNvCxnSpPr>
            <a:cxnSpLocks/>
          </p:cNvCxnSpPr>
          <p:nvPr/>
        </p:nvCxnSpPr>
        <p:spPr>
          <a:xfrm flipH="1">
            <a:off x="3265714" y="2374143"/>
            <a:ext cx="420877" cy="39263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C1CF788-E32A-3FA5-8B0B-4C12C458907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86447" y="516986"/>
            <a:ext cx="641448" cy="632084"/>
          </a:xfrm>
          <a:prstGeom prst="rect">
            <a:avLst/>
          </a:prstGeom>
        </p:spPr>
      </p:pic>
      <p:sp>
        <p:nvSpPr>
          <p:cNvPr id="6" name="TextBox 5">
            <a:extLst>
              <a:ext uri="{FF2B5EF4-FFF2-40B4-BE49-F238E27FC236}">
                <a16:creationId xmlns:a16="http://schemas.microsoft.com/office/drawing/2014/main" id="{BC2C3348-57E7-B2C5-76EF-CEE073FC57EF}"/>
              </a:ext>
            </a:extLst>
          </p:cNvPr>
          <p:cNvSpPr txBox="1"/>
          <p:nvPr/>
        </p:nvSpPr>
        <p:spPr>
          <a:xfrm>
            <a:off x="663759" y="2721479"/>
            <a:ext cx="10687864" cy="365914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Federal Aid Project requires compliance Environmental Mitigation Measures shown in the Supplementary Conditions and include but not limited to: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a:lnSpc>
                <a:spcPct val="125000"/>
              </a:lnSpc>
              <a:spcBef>
                <a:spcPts val="0"/>
              </a:spcBef>
              <a:spcAft>
                <a:spcPts val="0"/>
              </a:spcAft>
              <a:buFont typeface="Symbol" panose="05050102010706020507" pitchFamily="18" charset="2"/>
              <a:buChar char=""/>
              <a:tabLst>
                <a:tab pos="800100" algn="l"/>
              </a:tabLst>
            </a:pPr>
            <a:r>
              <a:rPr lang="en-US" sz="1800" dirty="0">
                <a:effectLst/>
                <a:latin typeface="Arial" panose="020B0604020202020204" pitchFamily="34" charset="0"/>
                <a:ea typeface="Calibri" panose="020F0502020204030204" pitchFamily="34" charset="0"/>
                <a:cs typeface="Arial Narrow" panose="020B0606020202030204" pitchFamily="34" charset="0"/>
              </a:rPr>
              <a:t>The contractor shall post the Migratory Bird Treaty Act flyer at the construction site at all time during construction. </a:t>
            </a:r>
            <a:r>
              <a:rPr lang="en-US" sz="1800" u="none" strike="noStrike" dirty="0">
                <a:effectLst/>
                <a:latin typeface="Arial" panose="020B0604020202020204" pitchFamily="34" charset="0"/>
                <a:ea typeface="Calibri" panose="020F0502020204030204" pitchFamily="34" charset="0"/>
              </a:rPr>
              <a:t> </a:t>
            </a:r>
          </a:p>
          <a:p>
            <a:pPr marR="0" lvl="0" algn="l">
              <a:lnSpc>
                <a:spcPct val="125000"/>
              </a:lnSpc>
              <a:spcBef>
                <a:spcPts val="0"/>
              </a:spcBef>
              <a:spcAft>
                <a:spcPts val="0"/>
              </a:spcAft>
              <a:tabLst>
                <a:tab pos="800100" algn="l"/>
              </a:tabLst>
            </a:pPr>
            <a:endParaRPr lang="en-US" sz="1800" dirty="0">
              <a:effectLst/>
              <a:latin typeface="Arial" panose="020B0604020202020204" pitchFamily="34" charset="0"/>
              <a:ea typeface="Times New Roman" panose="02020603050405020304" pitchFamily="18" charset="0"/>
            </a:endParaRPr>
          </a:p>
          <a:p>
            <a:pPr marL="342900" marR="0" lvl="0" indent="-342900" algn="l">
              <a:lnSpc>
                <a:spcPct val="125000"/>
              </a:lnSpc>
              <a:spcBef>
                <a:spcPts val="0"/>
              </a:spcBef>
              <a:spcAft>
                <a:spcPts val="0"/>
              </a:spcAft>
              <a:buFont typeface="Symbol" panose="05050102010706020507" pitchFamily="18" charset="2"/>
              <a:buChar char=""/>
              <a:tabLst>
                <a:tab pos="800100" algn="l"/>
              </a:tabLst>
            </a:pPr>
            <a:r>
              <a:rPr lang="en-US" sz="1800" dirty="0">
                <a:effectLst/>
                <a:latin typeface="Arial" panose="020B0604020202020204" pitchFamily="34" charset="0"/>
                <a:ea typeface="Calibri" panose="020F0502020204030204" pitchFamily="34" charset="0"/>
                <a:cs typeface="Arial Narrow" panose="020B0606020202030204" pitchFamily="34" charset="0"/>
              </a:rPr>
              <a:t>If trees or shrubs would be impacted between February 1 and August 31 of any calendar year, or if an active bird nest is present within 30 feet of the work area, work shall cease within 30 feet. The contractor shall immediately notify the City of Phoenix Project Manager and Office of the City Engineer Environmental Services Section. Reasonable time shall be allowed for a qualified biologist to arrive at th</a:t>
            </a:r>
            <a:r>
              <a:rPr lang="en-US" dirty="0">
                <a:latin typeface="Arial" panose="020B0604020202020204" pitchFamily="34" charset="0"/>
                <a:ea typeface="Calibri" panose="020F0502020204030204" pitchFamily="34" charset="0"/>
                <a:cs typeface="Arial Narrow" panose="020B0606020202030204" pitchFamily="34" charset="0"/>
              </a:rPr>
              <a:t>e site and determine a compliant course of action.</a:t>
            </a:r>
            <a:endParaRPr lang="en-US" sz="1800" dirty="0">
              <a:effectLst/>
              <a:latin typeface="Arial Narrow" panose="020B0606020202030204" pitchFamily="34" charset="0"/>
              <a:ea typeface="Times New Roman" panose="02020603050405020304" pitchFamily="18" charset="0"/>
              <a:cs typeface="Arial Narrow" panose="020B0606020202030204" pitchFamily="34" charset="0"/>
            </a:endParaRPr>
          </a:p>
        </p:txBody>
      </p:sp>
    </p:spTree>
    <p:extLst>
      <p:ext uri="{BB962C8B-B14F-4D97-AF65-F5344CB8AC3E}">
        <p14:creationId xmlns:p14="http://schemas.microsoft.com/office/powerpoint/2010/main" val="1760073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businesscard&#10;&#10;Description automatically generated">
            <a:extLst>
              <a:ext uri="{FF2B5EF4-FFF2-40B4-BE49-F238E27FC236}">
                <a16:creationId xmlns:a16="http://schemas.microsoft.com/office/drawing/2014/main" id="{C9FD054F-6226-56E4-E5A3-ECB4C4BE59A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067019" y="916727"/>
            <a:ext cx="5891153" cy="4904385"/>
          </a:xfrm>
          <a:prstGeom prst="rect">
            <a:avLst/>
          </a:prstGeom>
        </p:spPr>
      </p:pic>
      <p:pic>
        <p:nvPicPr>
          <p:cNvPr id="2" name="Picture 1">
            <a:extLst>
              <a:ext uri="{FF2B5EF4-FFF2-40B4-BE49-F238E27FC236}">
                <a16:creationId xmlns:a16="http://schemas.microsoft.com/office/drawing/2014/main" id="{D798B3F9-7D0B-C653-073E-8DC683326B6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43466" y="88067"/>
            <a:ext cx="641448" cy="632084"/>
          </a:xfrm>
          <a:prstGeom prst="rect">
            <a:avLst/>
          </a:prstGeom>
        </p:spPr>
      </p:pic>
    </p:spTree>
    <p:extLst>
      <p:ext uri="{BB962C8B-B14F-4D97-AF65-F5344CB8AC3E}">
        <p14:creationId xmlns:p14="http://schemas.microsoft.com/office/powerpoint/2010/main" val="2334522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6967C-933A-67B0-8C39-D21C55F714D0}"/>
              </a:ext>
            </a:extLst>
          </p:cNvPr>
          <p:cNvSpPr>
            <a:spLocks noGrp="1"/>
          </p:cNvSpPr>
          <p:nvPr>
            <p:ph type="title"/>
          </p:nvPr>
        </p:nvSpPr>
        <p:spPr>
          <a:xfrm>
            <a:off x="1715293" y="793373"/>
            <a:ext cx="8761413" cy="728480"/>
          </a:xfrm>
        </p:spPr>
        <p:txBody>
          <a:bodyPr/>
          <a:lstStyle/>
          <a:p>
            <a:pPr algn="ctr"/>
            <a:br>
              <a:rPr lang="en-US" sz="3200" b="1" i="1" dirty="0">
                <a:solidFill>
                  <a:srgbClr val="FFFFFF"/>
                </a:solidFill>
                <a:latin typeface="Arial" panose="020B0604020202020204" pitchFamily="34" charset="0"/>
                <a:cs typeface="Arial" panose="020B0604020202020204" pitchFamily="34" charset="0"/>
              </a:rPr>
            </a:br>
            <a:r>
              <a:rPr lang="en-US" sz="3200" b="1" i="1" dirty="0">
                <a:solidFill>
                  <a:srgbClr val="FFFFFF"/>
                </a:solidFill>
                <a:latin typeface="Arial" panose="020B0604020202020204" pitchFamily="34" charset="0"/>
                <a:cs typeface="Arial" panose="020B0604020202020204" pitchFamily="34" charset="0"/>
              </a:rPr>
              <a:t>EQUAL OPPORTUNITY DEPARTMENT</a:t>
            </a:r>
            <a:br>
              <a:rPr lang="en-US" sz="3200" b="1" i="1" dirty="0">
                <a:solidFill>
                  <a:srgbClr val="FFFFFF"/>
                </a:solidFill>
                <a:latin typeface="Arial" panose="020B0604020202020204" pitchFamily="34" charset="0"/>
                <a:cs typeface="Arial" panose="020B0604020202020204" pitchFamily="34" charset="0"/>
              </a:rPr>
            </a:br>
            <a:r>
              <a:rPr lang="en-US" sz="3200" b="1" i="1" dirty="0">
                <a:solidFill>
                  <a:srgbClr val="FFFFFF"/>
                </a:solidFill>
                <a:latin typeface="Arial" panose="020B0604020202020204" pitchFamily="34" charset="0"/>
                <a:cs typeface="Arial" panose="020B0604020202020204" pitchFamily="34" charset="0"/>
              </a:rPr>
              <a:t>ADOT-DBE REQUIREMENTS</a:t>
            </a:r>
            <a:endParaRPr lang="en-US" sz="3200" dirty="0"/>
          </a:p>
        </p:txBody>
      </p:sp>
      <p:sp>
        <p:nvSpPr>
          <p:cNvPr id="3" name="Content Placeholder 2">
            <a:extLst>
              <a:ext uri="{FF2B5EF4-FFF2-40B4-BE49-F238E27FC236}">
                <a16:creationId xmlns:a16="http://schemas.microsoft.com/office/drawing/2014/main" id="{37AE6593-CDA6-D8E9-0D7A-EDB9BFE29330}"/>
              </a:ext>
            </a:extLst>
          </p:cNvPr>
          <p:cNvSpPr>
            <a:spLocks noGrp="1"/>
          </p:cNvSpPr>
          <p:nvPr>
            <p:ph idx="1"/>
          </p:nvPr>
        </p:nvSpPr>
        <p:spPr>
          <a:xfrm>
            <a:off x="1326615" y="2933285"/>
            <a:ext cx="9712619" cy="2621695"/>
          </a:xfrm>
        </p:spPr>
        <p:txBody>
          <a:bodyPr/>
          <a:lstStyle/>
          <a:p>
            <a:pPr marL="0" indent="0" algn="ctr">
              <a:lnSpc>
                <a:spcPct val="90000"/>
              </a:lnSpc>
              <a:buNone/>
            </a:pPr>
            <a:r>
              <a:rPr lang="en-US" sz="3600" dirty="0">
                <a:solidFill>
                  <a:schemeClr val="tx1"/>
                </a:solidFill>
                <a:latin typeface="Arial" panose="020B0604020202020204" pitchFamily="34" charset="0"/>
                <a:cs typeface="Arial" panose="020B0604020202020204" pitchFamily="34" charset="0"/>
              </a:rPr>
              <a:t>Martha A. Perches - Presenting</a:t>
            </a:r>
          </a:p>
          <a:p>
            <a:pPr marL="0" indent="0" algn="ctr">
              <a:lnSpc>
                <a:spcPct val="90000"/>
              </a:lnSpc>
              <a:buNone/>
            </a:pPr>
            <a:r>
              <a:rPr lang="en-US" sz="3600" dirty="0">
                <a:solidFill>
                  <a:schemeClr val="tx1"/>
                </a:solidFill>
                <a:latin typeface="Arial" panose="020B0604020202020204" pitchFamily="34" charset="0"/>
                <a:cs typeface="Arial" panose="020B0604020202020204" pitchFamily="34" charset="0"/>
              </a:rPr>
              <a:t>Contract Compliance </a:t>
            </a:r>
          </a:p>
          <a:p>
            <a:pPr marL="0" indent="0" algn="ctr">
              <a:lnSpc>
                <a:spcPct val="90000"/>
              </a:lnSpc>
              <a:buNone/>
            </a:pPr>
            <a:r>
              <a:rPr lang="en-US" sz="3600" dirty="0">
                <a:solidFill>
                  <a:schemeClr val="tx1"/>
                </a:solidFill>
                <a:latin typeface="Arial" panose="020B0604020202020204" pitchFamily="34" charset="0"/>
                <a:cs typeface="Arial" panose="020B0604020202020204" pitchFamily="34" charset="0"/>
              </a:rPr>
              <a:t>Equal Opportunity Programs Assistant</a:t>
            </a:r>
            <a:endParaRPr lang="en-US" dirty="0"/>
          </a:p>
        </p:txBody>
      </p:sp>
      <p:pic>
        <p:nvPicPr>
          <p:cNvPr id="4" name="Picture 3">
            <a:extLst>
              <a:ext uri="{FF2B5EF4-FFF2-40B4-BE49-F238E27FC236}">
                <a16:creationId xmlns:a16="http://schemas.microsoft.com/office/drawing/2014/main" id="{153EE18D-7DC5-3062-41B6-810AF8568B1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12778" y="525529"/>
            <a:ext cx="641448" cy="632084"/>
          </a:xfrm>
          <a:prstGeom prst="rect">
            <a:avLst/>
          </a:prstGeom>
        </p:spPr>
      </p:pic>
    </p:spTree>
    <p:extLst>
      <p:ext uri="{BB962C8B-B14F-4D97-AF65-F5344CB8AC3E}">
        <p14:creationId xmlns:p14="http://schemas.microsoft.com/office/powerpoint/2010/main" val="2556868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05B22-95AB-C030-3D5B-2229A99C8DD1}"/>
              </a:ext>
            </a:extLst>
          </p:cNvPr>
          <p:cNvSpPr>
            <a:spLocks noGrp="1"/>
          </p:cNvSpPr>
          <p:nvPr>
            <p:ph type="title"/>
          </p:nvPr>
        </p:nvSpPr>
        <p:spPr>
          <a:xfrm>
            <a:off x="1715293" y="869660"/>
            <a:ext cx="8761413" cy="728480"/>
          </a:xfrm>
        </p:spPr>
        <p:txBody>
          <a:bodyPr/>
          <a:lstStyle/>
          <a:p>
            <a:pPr algn="ctr"/>
            <a:r>
              <a:rPr lang="en-US" altLang="en-US" sz="3600" b="1" i="1" dirty="0">
                <a:solidFill>
                  <a:schemeClr val="bg1"/>
                </a:solidFill>
                <a:latin typeface="Arial"/>
              </a:rPr>
              <a:t>DBE Program</a:t>
            </a:r>
            <a:endParaRPr lang="en-US" b="1" i="1" dirty="0">
              <a:solidFill>
                <a:schemeClr val="bg1"/>
              </a:solidFill>
            </a:endParaRPr>
          </a:p>
        </p:txBody>
      </p:sp>
      <p:sp>
        <p:nvSpPr>
          <p:cNvPr id="4" name="Rectangle 3">
            <a:extLst>
              <a:ext uri="{FF2B5EF4-FFF2-40B4-BE49-F238E27FC236}">
                <a16:creationId xmlns:a16="http://schemas.microsoft.com/office/drawing/2014/main" id="{4078A400-7ADB-5E90-85B9-41921FFC958B}"/>
              </a:ext>
            </a:extLst>
          </p:cNvPr>
          <p:cNvSpPr txBox="1">
            <a:spLocks noChangeArrowheads="1"/>
          </p:cNvSpPr>
          <p:nvPr/>
        </p:nvSpPr>
        <p:spPr>
          <a:xfrm>
            <a:off x="1952220" y="2347014"/>
            <a:ext cx="7670233" cy="1611199"/>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466725" marR="0" lvl="0" indent="-466725" algn="just" defTabSz="457200" rtl="0" eaLnBrk="1" fontAlgn="auto" latinLnBrk="0" hangingPunct="1">
              <a:lnSpc>
                <a:spcPct val="100000"/>
              </a:lnSpc>
              <a:spcBef>
                <a:spcPct val="0"/>
              </a:spcBef>
              <a:spcAft>
                <a:spcPts val="0"/>
              </a:spcAft>
              <a:buClr>
                <a:srgbClr val="660066"/>
              </a:buClr>
              <a:buSzTx/>
              <a:buFont typeface="Wingdings" panose="05000000000000000000" pitchFamily="2" charset="2"/>
              <a:buChar char="q"/>
              <a:tabLst/>
              <a:defRPr/>
            </a:pPr>
            <a:r>
              <a:rPr kumimoji="0" lang="en-US" alt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The City of Phoenix strives to advance the economic growth of small businesses through its </a:t>
            </a:r>
            <a:r>
              <a:rPr kumimoji="0" lang="en-US" altLang="en-US" sz="2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Disadvantaged Business Enterprise (DBE) Program</a:t>
            </a:r>
            <a:r>
              <a:rPr kumimoji="0" lang="en-US" altLang="en-US" sz="2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t>
            </a:r>
          </a:p>
          <a:p>
            <a:pPr marL="466725" marR="0" lvl="0" indent="-466725" algn="l" defTabSz="457200" rtl="0" eaLnBrk="1" fontAlgn="auto" latinLnBrk="0" hangingPunct="1">
              <a:lnSpc>
                <a:spcPct val="100000"/>
              </a:lnSpc>
              <a:spcBef>
                <a:spcPct val="0"/>
              </a:spcBef>
              <a:spcAft>
                <a:spcPts val="0"/>
              </a:spcAft>
              <a:buClr>
                <a:srgbClr val="660066"/>
              </a:buClr>
              <a:buSzTx/>
              <a:buFont typeface="Wingdings" panose="05000000000000000000" pitchFamily="2" charset="2"/>
              <a:buChar char="q"/>
              <a:tabLst/>
              <a:defRPr/>
            </a:pPr>
            <a:endParaRPr kumimoji="0" lang="en-US" altLang="en-US" sz="2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5" name="Rectangle 3">
            <a:extLst>
              <a:ext uri="{FF2B5EF4-FFF2-40B4-BE49-F238E27FC236}">
                <a16:creationId xmlns:a16="http://schemas.microsoft.com/office/drawing/2014/main" id="{345BFBD4-7EBB-A74D-0046-50D75A61DA97}"/>
              </a:ext>
            </a:extLst>
          </p:cNvPr>
          <p:cNvSpPr txBox="1">
            <a:spLocks noChangeArrowheads="1"/>
          </p:cNvSpPr>
          <p:nvPr/>
        </p:nvSpPr>
        <p:spPr bwMode="auto">
          <a:xfrm>
            <a:off x="1952220" y="3844763"/>
            <a:ext cx="4241233" cy="283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3" rIns="91407" bIns="45703" numCol="1" anchor="t" anchorCtr="0" compatLnSpc="1">
            <a:prstTxWarp prst="textNoShape">
              <a:avLst/>
            </a:prstTxWarp>
          </a:bodyPr>
          <a:lstStyle>
            <a:lvl1pPr marL="341313" indent="-341313" algn="l" defTabSz="912813" rtl="0" eaLnBrk="0" fontAlgn="base" hangingPunct="0">
              <a:spcBef>
                <a:spcPct val="20000"/>
              </a:spcBef>
              <a:spcAft>
                <a:spcPct val="0"/>
              </a:spcAft>
              <a:buClr>
                <a:schemeClr val="accent1"/>
              </a:buClr>
              <a:buSzPct val="90000"/>
              <a:buFont typeface="Wingdings" panose="05000000000000000000" pitchFamily="2" charset="2"/>
              <a:buChar char="n"/>
              <a:defRPr sz="2800">
                <a:solidFill>
                  <a:schemeClr val="tx1"/>
                </a:solidFill>
                <a:latin typeface="+mn-lt"/>
                <a:ea typeface="+mn-ea"/>
                <a:cs typeface="+mn-cs"/>
              </a:defRPr>
            </a:lvl1pPr>
            <a:lvl2pPr marL="742950" indent="-284163" algn="l" defTabSz="912813" rtl="0" eaLnBrk="0" fontAlgn="base" hangingPunct="0">
              <a:spcBef>
                <a:spcPct val="20000"/>
              </a:spcBef>
              <a:spcAft>
                <a:spcPct val="0"/>
              </a:spcAft>
              <a:buClr>
                <a:schemeClr val="tx1"/>
              </a:buClr>
              <a:buSzPct val="80000"/>
              <a:buFont typeface="Wingdings" panose="05000000000000000000" pitchFamily="2" charset="2"/>
              <a:buChar char="l"/>
              <a:defRPr sz="2500">
                <a:solidFill>
                  <a:schemeClr val="tx1"/>
                </a:solidFill>
                <a:latin typeface="+mn-lt"/>
              </a:defRPr>
            </a:lvl2pPr>
            <a:lvl3pPr marL="1141413" indent="-228600" algn="l" defTabSz="912813" rtl="0" eaLnBrk="0" fontAlgn="base" hangingPunct="0">
              <a:spcBef>
                <a:spcPct val="20000"/>
              </a:spcBef>
              <a:spcAft>
                <a:spcPct val="0"/>
              </a:spcAft>
              <a:buClr>
                <a:schemeClr val="tx1"/>
              </a:buClr>
              <a:buSzPct val="125000"/>
              <a:buChar char="–"/>
              <a:defRPr sz="2100">
                <a:solidFill>
                  <a:schemeClr val="tx1"/>
                </a:solidFill>
                <a:latin typeface="+mn-lt"/>
              </a:defRPr>
            </a:lvl3pPr>
            <a:lvl4pPr marL="1600200" indent="-228600" algn="l" defTabSz="912813" rtl="0" eaLnBrk="0" fontAlgn="base" hangingPunct="0">
              <a:spcBef>
                <a:spcPct val="20000"/>
              </a:spcBef>
              <a:spcAft>
                <a:spcPct val="0"/>
              </a:spcAft>
              <a:buChar char="–"/>
              <a:defRPr sz="2100">
                <a:solidFill>
                  <a:schemeClr val="tx1"/>
                </a:solidFill>
                <a:latin typeface="+mn-lt"/>
              </a:defRPr>
            </a:lvl4pPr>
            <a:lvl5pPr marL="2057400" indent="-228600" algn="l" defTabSz="912813" rtl="0" eaLnBrk="0" fontAlgn="base" hangingPunct="0">
              <a:spcBef>
                <a:spcPct val="20000"/>
              </a:spcBef>
              <a:spcAft>
                <a:spcPct val="0"/>
              </a:spcAft>
              <a:buChar char="»"/>
              <a:defRPr sz="2000">
                <a:solidFill>
                  <a:schemeClr val="tx1"/>
                </a:solidFill>
                <a:latin typeface="+mn-lt"/>
              </a:defRPr>
            </a:lvl5pPr>
            <a:lvl6pPr marL="2514600" indent="-228600" algn="l" defTabSz="912813" rtl="0" fontAlgn="base">
              <a:spcBef>
                <a:spcPct val="20000"/>
              </a:spcBef>
              <a:spcAft>
                <a:spcPct val="0"/>
              </a:spcAft>
              <a:buChar char="»"/>
              <a:defRPr sz="2000">
                <a:solidFill>
                  <a:schemeClr val="tx1"/>
                </a:solidFill>
                <a:latin typeface="+mn-lt"/>
              </a:defRPr>
            </a:lvl6pPr>
            <a:lvl7pPr marL="2971800" indent="-228600" algn="l" defTabSz="912813" rtl="0" fontAlgn="base">
              <a:spcBef>
                <a:spcPct val="20000"/>
              </a:spcBef>
              <a:spcAft>
                <a:spcPct val="0"/>
              </a:spcAft>
              <a:buChar char="»"/>
              <a:defRPr sz="2000">
                <a:solidFill>
                  <a:schemeClr val="tx1"/>
                </a:solidFill>
                <a:latin typeface="+mn-lt"/>
              </a:defRPr>
            </a:lvl7pPr>
            <a:lvl8pPr marL="3429000" indent="-228600" algn="l" defTabSz="912813" rtl="0" fontAlgn="base">
              <a:spcBef>
                <a:spcPct val="20000"/>
              </a:spcBef>
              <a:spcAft>
                <a:spcPct val="0"/>
              </a:spcAft>
              <a:buChar char="»"/>
              <a:defRPr sz="2000">
                <a:solidFill>
                  <a:schemeClr val="tx1"/>
                </a:solidFill>
                <a:latin typeface="+mn-lt"/>
              </a:defRPr>
            </a:lvl8pPr>
            <a:lvl9pPr marL="3886200" indent="-228600" algn="l" defTabSz="912813" rtl="0" fontAlgn="base">
              <a:spcBef>
                <a:spcPct val="20000"/>
              </a:spcBef>
              <a:spcAft>
                <a:spcPct val="0"/>
              </a:spcAft>
              <a:buChar char="»"/>
              <a:defRPr sz="2000">
                <a:solidFill>
                  <a:schemeClr val="tx1"/>
                </a:solidFill>
                <a:latin typeface="+mn-lt"/>
              </a:defRPr>
            </a:lvl9pPr>
          </a:lstStyle>
          <a:p>
            <a:pPr marL="0" marR="0" lvl="0" indent="0" algn="l" defTabSz="912813" rtl="0" eaLnBrk="1" fontAlgn="base" latinLnBrk="0" hangingPunct="1">
              <a:lnSpc>
                <a:spcPct val="100000"/>
              </a:lnSpc>
              <a:spcBef>
                <a:spcPct val="0"/>
              </a:spcBef>
              <a:spcAft>
                <a:spcPct val="0"/>
              </a:spcAft>
              <a:buClr>
                <a:srgbClr val="660066"/>
              </a:buClr>
              <a:buSzTx/>
              <a:buFont typeface="Wingdings" panose="05000000000000000000" pitchFamily="2" charset="2"/>
              <a:buNone/>
              <a:tabLst/>
              <a:defRPr/>
            </a:pPr>
            <a:endParaRPr kumimoji="0" lang="en-US" alt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66725" marR="0" lvl="0" indent="-466725" algn="just" defTabSz="912813" rtl="0" eaLnBrk="1" fontAlgn="base" latinLnBrk="0" hangingPunct="1">
              <a:lnSpc>
                <a:spcPct val="100000"/>
              </a:lnSpc>
              <a:spcBef>
                <a:spcPct val="0"/>
              </a:spcBef>
              <a:spcAft>
                <a:spcPct val="0"/>
              </a:spcAft>
              <a:buClr>
                <a:srgbClr val="660066"/>
              </a:buClr>
              <a:buSzTx/>
              <a:buFont typeface="Wingdings" panose="05000000000000000000" pitchFamily="2" charset="2"/>
              <a:buChar char="q"/>
              <a:tabLst/>
              <a:defRPr/>
            </a:pPr>
            <a:r>
              <a:rPr kumimoji="0" lang="en-US" alt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City receives </a:t>
            </a:r>
            <a:r>
              <a:rPr kumimoji="0" lang="en-US" altLang="en-US"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Federal Highway Administration (FHWA) </a:t>
            </a:r>
            <a:r>
              <a:rPr kumimoji="0" lang="en-US" alt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funding through the Arizona Department of Transportation (ADOT).</a:t>
            </a:r>
          </a:p>
          <a:p>
            <a:pPr marL="0" marR="0" lvl="0" indent="0" algn="l" defTabSz="912813" rtl="0" eaLnBrk="1" fontAlgn="base" latinLnBrk="0" hangingPunct="1">
              <a:lnSpc>
                <a:spcPct val="100000"/>
              </a:lnSpc>
              <a:spcBef>
                <a:spcPct val="0"/>
              </a:spcBef>
              <a:spcAft>
                <a:spcPct val="0"/>
              </a:spcAft>
              <a:buClr>
                <a:srgbClr val="660066"/>
              </a:buClr>
              <a:buSzTx/>
              <a:buFont typeface="Wingdings" panose="05000000000000000000" pitchFamily="2" charset="2"/>
              <a:buNone/>
              <a:tabLst/>
              <a:defRPr/>
            </a:pPr>
            <a:endParaRPr kumimoji="0" lang="en-US" altLang="en-US"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66725" marR="0" lvl="0" indent="-466725" algn="l" defTabSz="912813" rtl="0" eaLnBrk="1" fontAlgn="base" latinLnBrk="0" hangingPunct="1">
              <a:lnSpc>
                <a:spcPct val="100000"/>
              </a:lnSpc>
              <a:spcBef>
                <a:spcPct val="0"/>
              </a:spcBef>
              <a:spcAft>
                <a:spcPct val="0"/>
              </a:spcAft>
              <a:buClr>
                <a:srgbClr val="660066"/>
              </a:buClr>
              <a:buSzTx/>
              <a:buFont typeface="Wingdings" panose="05000000000000000000" pitchFamily="2" charset="2"/>
              <a:buChar char="q"/>
              <a:tabLst/>
              <a:defRPr/>
            </a:pPr>
            <a:endParaRPr kumimoji="0" lang="en-US" altLang="en-US"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B5EC65CF-B8B9-C6F1-F626-3397B633F4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0151" y="3958213"/>
            <a:ext cx="3559629" cy="2373086"/>
          </a:xfrm>
          <a:prstGeom prst="rect">
            <a:avLst/>
          </a:prstGeom>
        </p:spPr>
      </p:pic>
    </p:spTree>
    <p:extLst>
      <p:ext uri="{BB962C8B-B14F-4D97-AF65-F5344CB8AC3E}">
        <p14:creationId xmlns:p14="http://schemas.microsoft.com/office/powerpoint/2010/main" val="1292112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42FB852-F956-48C6-FACA-E4155157C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1354" y="2357263"/>
            <a:ext cx="3814590" cy="2860942"/>
          </a:xfrm>
          <a:prstGeom prst="rect">
            <a:avLst/>
          </a:prstGeom>
        </p:spPr>
      </p:pic>
      <p:pic>
        <p:nvPicPr>
          <p:cNvPr id="2" name="Picture 1">
            <a:extLst>
              <a:ext uri="{FF2B5EF4-FFF2-40B4-BE49-F238E27FC236}">
                <a16:creationId xmlns:a16="http://schemas.microsoft.com/office/drawing/2014/main" id="{DC1BD3D9-3080-57FE-1646-C061CFE9917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77931" y="522407"/>
            <a:ext cx="641448" cy="632084"/>
          </a:xfrm>
          <a:prstGeom prst="rect">
            <a:avLst/>
          </a:prstGeom>
        </p:spPr>
      </p:pic>
      <p:sp>
        <p:nvSpPr>
          <p:cNvPr id="7" name="Title 1">
            <a:extLst>
              <a:ext uri="{FF2B5EF4-FFF2-40B4-BE49-F238E27FC236}">
                <a16:creationId xmlns:a16="http://schemas.microsoft.com/office/drawing/2014/main" id="{C4FC1235-726B-CC1F-FCF9-3E7625B957E2}"/>
              </a:ext>
            </a:extLst>
          </p:cNvPr>
          <p:cNvSpPr txBox="1">
            <a:spLocks/>
          </p:cNvSpPr>
          <p:nvPr/>
        </p:nvSpPr>
        <p:spPr bwMode="gray">
          <a:xfrm>
            <a:off x="1810022" y="911315"/>
            <a:ext cx="8761413" cy="72848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600" b="1" i="1" u="none" strike="noStrike" kern="1200" cap="none" spc="0" normalizeH="0" baseline="0" noProof="0" dirty="0">
                <a:ln>
                  <a:noFill/>
                </a:ln>
                <a:solidFill>
                  <a:prstClr val="white"/>
                </a:solidFill>
                <a:effectLst/>
                <a:uLnTx/>
                <a:uFillTx/>
                <a:latin typeface="Arial"/>
                <a:ea typeface="+mj-ea"/>
                <a:cs typeface="+mj-cs"/>
              </a:rPr>
              <a:t>DBE Program</a:t>
            </a:r>
            <a:endParaRPr kumimoji="0" lang="en-US" sz="3600" b="1" i="1"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8" name="Rectangle 2">
            <a:extLst>
              <a:ext uri="{FF2B5EF4-FFF2-40B4-BE49-F238E27FC236}">
                <a16:creationId xmlns:a16="http://schemas.microsoft.com/office/drawing/2014/main" id="{904CA539-23DB-E3A5-504A-1AB3435ACB89}"/>
              </a:ext>
            </a:extLst>
          </p:cNvPr>
          <p:cNvSpPr>
            <a:spLocks noChangeArrowheads="1"/>
          </p:cNvSpPr>
          <p:nvPr/>
        </p:nvSpPr>
        <p:spPr bwMode="auto">
          <a:xfrm>
            <a:off x="436724" y="2299032"/>
            <a:ext cx="713786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partnership with ADOT’s </a:t>
            </a: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Business Engagement and Compliance Office (BECO), </a:t>
            </a: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City of Phoenix is responsible for ensuring contractors and consultants achieve full compliance with all applicable federal regulations related to the Disadvantaged Business Enterprise (DBE) Program:</a:t>
            </a:r>
          </a:p>
        </p:txBody>
      </p:sp>
      <p:sp>
        <p:nvSpPr>
          <p:cNvPr id="9" name="TextBox 8">
            <a:extLst>
              <a:ext uri="{FF2B5EF4-FFF2-40B4-BE49-F238E27FC236}">
                <a16:creationId xmlns:a16="http://schemas.microsoft.com/office/drawing/2014/main" id="{F82CFA7C-C4B4-29B5-4034-673D14DE3E6B}"/>
              </a:ext>
            </a:extLst>
          </p:cNvPr>
          <p:cNvSpPr txBox="1"/>
          <p:nvPr/>
        </p:nvSpPr>
        <p:spPr>
          <a:xfrm>
            <a:off x="3433938" y="4642009"/>
            <a:ext cx="3886641" cy="2215991"/>
          </a:xfrm>
          <a:prstGeom prst="rect">
            <a:avLst/>
          </a:prstGeom>
          <a:noFill/>
        </p:spPr>
        <p:txBody>
          <a:bodyPr wrap="non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Solicitation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Bid Verification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Subcontractors Approval</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Compliance Monitoring</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Sanctions and Penalties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05980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1BD3D9-3080-57FE-1646-C061CFE9917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77931" y="522407"/>
            <a:ext cx="641448" cy="632084"/>
          </a:xfrm>
          <a:prstGeom prst="rect">
            <a:avLst/>
          </a:prstGeom>
        </p:spPr>
      </p:pic>
      <p:sp>
        <p:nvSpPr>
          <p:cNvPr id="7" name="Title 1">
            <a:extLst>
              <a:ext uri="{FF2B5EF4-FFF2-40B4-BE49-F238E27FC236}">
                <a16:creationId xmlns:a16="http://schemas.microsoft.com/office/drawing/2014/main" id="{C4FC1235-726B-CC1F-FCF9-3E7625B957E2}"/>
              </a:ext>
            </a:extLst>
          </p:cNvPr>
          <p:cNvSpPr txBox="1">
            <a:spLocks/>
          </p:cNvSpPr>
          <p:nvPr/>
        </p:nvSpPr>
        <p:spPr bwMode="gray">
          <a:xfrm>
            <a:off x="1862274" y="934363"/>
            <a:ext cx="8761413" cy="72848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600" b="1" i="1" u="none" strike="noStrike" kern="1200" cap="none" spc="0" normalizeH="0" baseline="0" noProof="0" dirty="0">
                <a:ln>
                  <a:noFill/>
                </a:ln>
                <a:solidFill>
                  <a:prstClr val="white"/>
                </a:solidFill>
                <a:effectLst/>
                <a:uLnTx/>
                <a:uFillTx/>
                <a:latin typeface="Arial"/>
                <a:ea typeface="+mj-ea"/>
                <a:cs typeface="+mj-cs"/>
              </a:rPr>
              <a:t>DBE Program</a:t>
            </a:r>
            <a:endParaRPr kumimoji="0" lang="en-US" sz="3600" b="1" i="1"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3" name="Rectangle 2">
            <a:extLst>
              <a:ext uri="{FF2B5EF4-FFF2-40B4-BE49-F238E27FC236}">
                <a16:creationId xmlns:a16="http://schemas.microsoft.com/office/drawing/2014/main" id="{8BD77F06-2538-DD03-9393-79D2B2377B61}"/>
              </a:ext>
            </a:extLst>
          </p:cNvPr>
          <p:cNvSpPr txBox="1">
            <a:spLocks noChangeArrowheads="1"/>
          </p:cNvSpPr>
          <p:nvPr/>
        </p:nvSpPr>
        <p:spPr bwMode="auto">
          <a:xfrm>
            <a:off x="1694351" y="2440182"/>
            <a:ext cx="7966075" cy="570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457200" rtl="0" eaLnBrk="1" fontAlgn="base" latinLnBrk="0" hangingPunct="1">
              <a:lnSpc>
                <a:spcPct val="100000"/>
              </a:lnSpc>
              <a:spcBef>
                <a:spcPct val="0"/>
              </a:spcBef>
              <a:spcAft>
                <a:spcPts val="12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Required DBE Goal: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4.19%</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81802EA5-4A76-BC4D-BCDD-09834804EA04}"/>
              </a:ext>
            </a:extLst>
          </p:cNvPr>
          <p:cNvSpPr txBox="1"/>
          <p:nvPr/>
        </p:nvSpPr>
        <p:spPr>
          <a:xfrm>
            <a:off x="1694351" y="3578642"/>
            <a:ext cx="191911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time of Bid:  </a:t>
            </a:r>
          </a:p>
        </p:txBody>
      </p:sp>
      <p:sp>
        <p:nvSpPr>
          <p:cNvPr id="5" name="TextBox 4">
            <a:extLst>
              <a:ext uri="{FF2B5EF4-FFF2-40B4-BE49-F238E27FC236}">
                <a16:creationId xmlns:a16="http://schemas.microsoft.com/office/drawing/2014/main" id="{0C212638-F47D-4B15-8226-066C975D4C69}"/>
              </a:ext>
            </a:extLst>
          </p:cNvPr>
          <p:cNvSpPr txBox="1"/>
          <p:nvPr/>
        </p:nvSpPr>
        <p:spPr>
          <a:xfrm>
            <a:off x="3471985" y="3478698"/>
            <a:ext cx="2973891" cy="8309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Proposed $ to DBEs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Total Bid</a:t>
            </a:r>
          </a:p>
        </p:txBody>
      </p:sp>
      <p:sp>
        <p:nvSpPr>
          <p:cNvPr id="6" name="TextBox 5">
            <a:extLst>
              <a:ext uri="{FF2B5EF4-FFF2-40B4-BE49-F238E27FC236}">
                <a16:creationId xmlns:a16="http://schemas.microsoft.com/office/drawing/2014/main" id="{AB15DFD7-969A-19C7-A6B3-679B75A7804B}"/>
              </a:ext>
            </a:extLst>
          </p:cNvPr>
          <p:cNvSpPr txBox="1"/>
          <p:nvPr/>
        </p:nvSpPr>
        <p:spPr>
          <a:xfrm>
            <a:off x="2113280" y="5004897"/>
            <a:ext cx="2845651"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time of Completion:  </a:t>
            </a:r>
          </a:p>
        </p:txBody>
      </p:sp>
      <p:sp>
        <p:nvSpPr>
          <p:cNvPr id="11" name="TextBox 10">
            <a:extLst>
              <a:ext uri="{FF2B5EF4-FFF2-40B4-BE49-F238E27FC236}">
                <a16:creationId xmlns:a16="http://schemas.microsoft.com/office/drawing/2014/main" id="{D66CAA39-F436-61A0-A748-02F252FA4AFE}"/>
              </a:ext>
            </a:extLst>
          </p:cNvPr>
          <p:cNvSpPr txBox="1"/>
          <p:nvPr/>
        </p:nvSpPr>
        <p:spPr>
          <a:xfrm>
            <a:off x="4958930" y="4809301"/>
            <a:ext cx="4497899" cy="8309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Total Countable $ Paid to DBEs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Total Payment on Contract</a:t>
            </a:r>
          </a:p>
        </p:txBody>
      </p:sp>
      <p:sp>
        <p:nvSpPr>
          <p:cNvPr id="12" name="TextBox 11">
            <a:extLst>
              <a:ext uri="{FF2B5EF4-FFF2-40B4-BE49-F238E27FC236}">
                <a16:creationId xmlns:a16="http://schemas.microsoft.com/office/drawing/2014/main" id="{65768770-FD23-EE4E-7837-FC5FB1FA7BBA}"/>
              </a:ext>
            </a:extLst>
          </p:cNvPr>
          <p:cNvSpPr txBox="1"/>
          <p:nvPr/>
        </p:nvSpPr>
        <p:spPr>
          <a:xfrm>
            <a:off x="2209380" y="5909071"/>
            <a:ext cx="772038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NOTE:  Propose what you can minimally guarantee</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p>
        </p:txBody>
      </p:sp>
      <p:pic>
        <p:nvPicPr>
          <p:cNvPr id="13" name="Picture 12" descr="El auge de las matemáticas entre la población no es una ...">
            <a:extLst>
              <a:ext uri="{FF2B5EF4-FFF2-40B4-BE49-F238E27FC236}">
                <a16:creationId xmlns:a16="http://schemas.microsoft.com/office/drawing/2014/main" id="{DC3D96E2-A250-3371-6A8F-36D8B63EE9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959" y="2440182"/>
            <a:ext cx="3472728" cy="2170455"/>
          </a:xfrm>
          <a:prstGeom prst="rect">
            <a:avLst/>
          </a:prstGeom>
        </p:spPr>
      </p:pic>
    </p:spTree>
    <p:extLst>
      <p:ext uri="{BB962C8B-B14F-4D97-AF65-F5344CB8AC3E}">
        <p14:creationId xmlns:p14="http://schemas.microsoft.com/office/powerpoint/2010/main" val="2256788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1BD3D9-3080-57FE-1646-C061CFE9917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77931" y="522407"/>
            <a:ext cx="641448" cy="632084"/>
          </a:xfrm>
          <a:prstGeom prst="rect">
            <a:avLst/>
          </a:prstGeom>
        </p:spPr>
      </p:pic>
      <p:sp>
        <p:nvSpPr>
          <p:cNvPr id="7" name="Title 1">
            <a:extLst>
              <a:ext uri="{FF2B5EF4-FFF2-40B4-BE49-F238E27FC236}">
                <a16:creationId xmlns:a16="http://schemas.microsoft.com/office/drawing/2014/main" id="{C4FC1235-726B-CC1F-FCF9-3E7625B957E2}"/>
              </a:ext>
            </a:extLst>
          </p:cNvPr>
          <p:cNvSpPr txBox="1">
            <a:spLocks/>
          </p:cNvSpPr>
          <p:nvPr/>
        </p:nvSpPr>
        <p:spPr bwMode="gray">
          <a:xfrm>
            <a:off x="1509577" y="1070308"/>
            <a:ext cx="8761413" cy="72848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600" b="1" i="1" u="none" strike="noStrike" kern="1200" cap="none" spc="0" normalizeH="0" baseline="0" noProof="0" dirty="0">
                <a:ln>
                  <a:noFill/>
                </a:ln>
                <a:solidFill>
                  <a:prstClr val="white"/>
                </a:solidFill>
                <a:effectLst/>
                <a:uLnTx/>
                <a:uFillTx/>
                <a:latin typeface="Arial"/>
                <a:ea typeface="+mj-ea"/>
                <a:cs typeface="+mj-cs"/>
              </a:rPr>
              <a:t>DBE Program</a:t>
            </a:r>
            <a:endParaRPr kumimoji="0" lang="en-US" sz="3600" b="1" i="1"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3" name="Content Placeholder 2">
            <a:extLst>
              <a:ext uri="{FF2B5EF4-FFF2-40B4-BE49-F238E27FC236}">
                <a16:creationId xmlns:a16="http://schemas.microsoft.com/office/drawing/2014/main" id="{C91BA177-B5E6-1FA3-A4F7-39B36FF0C6ED}"/>
              </a:ext>
            </a:extLst>
          </p:cNvPr>
          <p:cNvSpPr txBox="1">
            <a:spLocks/>
          </p:cNvSpPr>
          <p:nvPr/>
        </p:nvSpPr>
        <p:spPr>
          <a:xfrm>
            <a:off x="665356" y="2376058"/>
            <a:ext cx="4135070" cy="4227178"/>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F5A408"/>
              </a:buClr>
              <a:buSzPct val="80000"/>
              <a:buFontTx/>
              <a:buNone/>
              <a:tabLst/>
              <a:defRPr/>
            </a:pP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Eligible DBEs can be found at:</a:t>
            </a:r>
          </a:p>
          <a:p>
            <a:pPr marL="0" marR="0" lvl="0" indent="0" algn="l" defTabSz="457200" rtl="0" eaLnBrk="1" fontAlgn="auto" latinLnBrk="0" hangingPunct="1">
              <a:lnSpc>
                <a:spcPct val="100000"/>
              </a:lnSpc>
              <a:spcBef>
                <a:spcPts val="1000"/>
              </a:spcBef>
              <a:spcAft>
                <a:spcPts val="0"/>
              </a:spcAft>
              <a:buClr>
                <a:srgbClr val="F5A408"/>
              </a:buClr>
              <a:buSzPct val="80000"/>
              <a:buFontTx/>
              <a:buNone/>
              <a:tabLst/>
              <a:defRPr/>
            </a:pPr>
            <a:r>
              <a:rPr kumimoji="0" lang="en-US" altLang="en-US" sz="2000" b="1" i="0" u="sng"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www.adot.dbesystem.com</a:t>
            </a:r>
            <a:r>
              <a:rPr kumimoji="0" lang="en-US" altLang="en-US" sz="2000" b="1" i="0" u="sng"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endParaRPr kumimoji="0" lang="en-US" altLang="en-US" sz="20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participate in this opportunity as a Prime Contractor, you MUST be registered in </a:t>
            </a:r>
          </a:p>
          <a:p>
            <a:pPr marL="0" marR="0" lvl="0" indent="0" algn="l"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AZ UTRACS at </a:t>
            </a:r>
            <a:r>
              <a:rPr kumimoji="0" lang="en-US" altLang="en-US" sz="2000" b="1" i="0" u="none" strike="noStrike" kern="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https://utracs.azdot.gov</a:t>
            </a:r>
            <a:endParaRPr kumimoji="0" lang="en-US" altLang="en-US" sz="2000" b="1" i="0" u="none" strike="noStrike" kern="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1000"/>
              </a:spcBef>
              <a:spcAft>
                <a:spcPts val="0"/>
              </a:spcAft>
              <a:buClr>
                <a:srgbClr val="F5A408"/>
              </a:buClr>
              <a:buSzPct val="80000"/>
              <a:buFontTx/>
              <a:buNone/>
              <a:tabLst/>
              <a:defRPr/>
            </a:pPr>
            <a:r>
              <a:rPr kumimoji="0" lang="en-US" altLang="en-US" sz="2000" b="1" i="1"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All</a:t>
            </a:r>
            <a:r>
              <a:rPr kumimoji="0" lang="en-US" alt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proposed DBE Subcontractors must also be listed in AZ UTRACS and certified in specified scopes of work to be considered in calculating DBE participation.</a:t>
            </a:r>
          </a:p>
        </p:txBody>
      </p:sp>
      <p:pic>
        <p:nvPicPr>
          <p:cNvPr id="4" name="Picture 3">
            <a:extLst>
              <a:ext uri="{FF2B5EF4-FFF2-40B4-BE49-F238E27FC236}">
                <a16:creationId xmlns:a16="http://schemas.microsoft.com/office/drawing/2014/main" id="{74CBFC83-BC05-81BD-B2D9-A0779352C331}"/>
              </a:ext>
            </a:extLst>
          </p:cNvPr>
          <p:cNvPicPr/>
          <p:nvPr/>
        </p:nvPicPr>
        <p:blipFill rotWithShape="1">
          <a:blip r:embed="rId5"/>
          <a:srcRect l="155" t="11543" r="49488" b="5445"/>
          <a:stretch/>
        </p:blipFill>
        <p:spPr bwMode="auto">
          <a:xfrm>
            <a:off x="8413485" y="3051184"/>
            <a:ext cx="3394389" cy="3552052"/>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69920AA5-6EED-3A11-023B-6ABD3DA95D4D}"/>
              </a:ext>
            </a:extLst>
          </p:cNvPr>
          <p:cNvPicPr/>
          <p:nvPr/>
        </p:nvPicPr>
        <p:blipFill rotWithShape="1">
          <a:blip r:embed="rId6"/>
          <a:srcRect l="1157" t="11574" r="50116" b="5671"/>
          <a:stretch/>
        </p:blipFill>
        <p:spPr bwMode="auto">
          <a:xfrm>
            <a:off x="4800426" y="2269892"/>
            <a:ext cx="3394389" cy="30401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36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1BD3D9-3080-57FE-1646-C061CFE9917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77931" y="522407"/>
            <a:ext cx="641448" cy="632084"/>
          </a:xfrm>
          <a:prstGeom prst="rect">
            <a:avLst/>
          </a:prstGeom>
        </p:spPr>
      </p:pic>
      <p:sp>
        <p:nvSpPr>
          <p:cNvPr id="7" name="Title 1">
            <a:extLst>
              <a:ext uri="{FF2B5EF4-FFF2-40B4-BE49-F238E27FC236}">
                <a16:creationId xmlns:a16="http://schemas.microsoft.com/office/drawing/2014/main" id="{C4FC1235-726B-CC1F-FCF9-3E7625B957E2}"/>
              </a:ext>
            </a:extLst>
          </p:cNvPr>
          <p:cNvSpPr txBox="1">
            <a:spLocks/>
          </p:cNvSpPr>
          <p:nvPr/>
        </p:nvSpPr>
        <p:spPr bwMode="gray">
          <a:xfrm>
            <a:off x="1614079" y="1011944"/>
            <a:ext cx="8761413" cy="72848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600" b="1" i="1" u="none" strike="noStrike" kern="1200" cap="none" spc="0" normalizeH="0" baseline="0" noProof="0" dirty="0">
                <a:ln>
                  <a:noFill/>
                </a:ln>
                <a:solidFill>
                  <a:prstClr val="white"/>
                </a:solidFill>
                <a:effectLst/>
                <a:uLnTx/>
                <a:uFillTx/>
                <a:latin typeface="Arial"/>
                <a:ea typeface="+mj-ea"/>
                <a:cs typeface="+mj-cs"/>
              </a:rPr>
              <a:t>DBE Program</a:t>
            </a:r>
            <a:endParaRPr kumimoji="0" lang="en-US" sz="3600" b="1" i="1"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6" name="Rectangle 1">
            <a:extLst>
              <a:ext uri="{FF2B5EF4-FFF2-40B4-BE49-F238E27FC236}">
                <a16:creationId xmlns:a16="http://schemas.microsoft.com/office/drawing/2014/main" id="{41E4EC55-B71D-1C9C-1DA4-904A9413367D}"/>
              </a:ext>
            </a:extLst>
          </p:cNvPr>
          <p:cNvSpPr>
            <a:spLocks noChangeArrowheads="1"/>
          </p:cNvSpPr>
          <p:nvPr/>
        </p:nvSpPr>
        <p:spPr bwMode="auto">
          <a:xfrm>
            <a:off x="1100634" y="2521613"/>
            <a:ext cx="7238874"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Arial" panose="020B0604020202020204" pitchFamily="34" charset="0"/>
              </a:defRPr>
            </a:lvl1pPr>
            <a:lvl2pPr marL="914400" indent="-45720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600"/>
              </a:spcBef>
              <a:spcAft>
                <a:spcPts val="120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Bid Submittal Requirements </a:t>
            </a:r>
          </a:p>
          <a:p>
            <a:pPr marL="0" marR="0" lvl="0" indent="0" algn="ctr" defTabSz="457200" rtl="0" eaLnBrk="1" fontAlgn="auto" latinLnBrk="0" hangingPunct="1">
              <a:lnSpc>
                <a:spcPct val="100000"/>
              </a:lnSpc>
              <a:spcBef>
                <a:spcPts val="600"/>
              </a:spcBef>
              <a:spcAft>
                <a:spcPts val="1200"/>
              </a:spcAft>
              <a:buClrTx/>
              <a:buSzTx/>
              <a:buFontTx/>
              <a:buNone/>
              <a:tabLst/>
              <a:defRPr/>
            </a:pPr>
            <a:r>
              <a:rPr kumimoji="0" lang="en-US" alt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(DUE AT TIME OF SUBMITTAL)</a:t>
            </a:r>
          </a:p>
        </p:txBody>
      </p:sp>
      <p:sp>
        <p:nvSpPr>
          <p:cNvPr id="8" name="TextBox 7">
            <a:extLst>
              <a:ext uri="{FF2B5EF4-FFF2-40B4-BE49-F238E27FC236}">
                <a16:creationId xmlns:a16="http://schemas.microsoft.com/office/drawing/2014/main" id="{0A00A6DF-FBA1-CADC-EA1D-8FD835F58A4A}"/>
              </a:ext>
            </a:extLst>
          </p:cNvPr>
          <p:cNvSpPr txBox="1"/>
          <p:nvPr/>
        </p:nvSpPr>
        <p:spPr>
          <a:xfrm>
            <a:off x="2374251" y="4024134"/>
            <a:ext cx="4439164" cy="67710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ADOT DBE Assurance Form 3102C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FF"/>
              </a:solidFill>
              <a:effectLst/>
              <a:uLnTx/>
              <a:uFillTx/>
              <a:latin typeface="Century Gothic" panose="020B0502020202020204"/>
              <a:ea typeface="+mn-ea"/>
              <a:cs typeface="+mn-cs"/>
            </a:endParaRPr>
          </a:p>
        </p:txBody>
      </p:sp>
      <p:sp>
        <p:nvSpPr>
          <p:cNvPr id="9" name="TextBox 8">
            <a:extLst>
              <a:ext uri="{FF2B5EF4-FFF2-40B4-BE49-F238E27FC236}">
                <a16:creationId xmlns:a16="http://schemas.microsoft.com/office/drawing/2014/main" id="{BD003E75-BA3F-575C-FEBA-A02F70AC188E}"/>
              </a:ext>
            </a:extLst>
          </p:cNvPr>
          <p:cNvSpPr txBox="1"/>
          <p:nvPr/>
        </p:nvSpPr>
        <p:spPr>
          <a:xfrm>
            <a:off x="2444203" y="4757899"/>
            <a:ext cx="4309193" cy="92333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Submit in a separate sealed envelope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Failure to submit = </a:t>
            </a:r>
            <a:r>
              <a:rPr kumimoji="0" lang="en-US" alt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Non-Responsive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10" name="Picture 9" descr="Labores Najma Lil' Sweet Dolls: QUEDA &lt;strong&gt;1&lt;/strong&gt; DÍA PARA EL FINAL">
            <a:extLst>
              <a:ext uri="{FF2B5EF4-FFF2-40B4-BE49-F238E27FC236}">
                <a16:creationId xmlns:a16="http://schemas.microsoft.com/office/drawing/2014/main" id="{FD465C8D-C179-EFFA-4E1B-AA46C3A16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6964" y="2325204"/>
            <a:ext cx="2785427" cy="4138349"/>
          </a:xfrm>
          <a:prstGeom prst="rect">
            <a:avLst/>
          </a:prstGeom>
        </p:spPr>
      </p:pic>
      <p:sp>
        <p:nvSpPr>
          <p:cNvPr id="11" name="TextBox 10">
            <a:extLst>
              <a:ext uri="{FF2B5EF4-FFF2-40B4-BE49-F238E27FC236}">
                <a16:creationId xmlns:a16="http://schemas.microsoft.com/office/drawing/2014/main" id="{107A3947-93FA-FC17-C817-1E2FB809E3E3}"/>
              </a:ext>
            </a:extLst>
          </p:cNvPr>
          <p:cNvSpPr txBox="1"/>
          <p:nvPr/>
        </p:nvSpPr>
        <p:spPr>
          <a:xfrm>
            <a:off x="9193016" y="2766284"/>
            <a:ext cx="1382110"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a:ea typeface="+mn-ea"/>
                <a:cs typeface="+mn-cs"/>
              </a:rPr>
              <a:t>1 Form</a:t>
            </a:r>
          </a:p>
        </p:txBody>
      </p:sp>
    </p:spTree>
    <p:extLst>
      <p:ext uri="{BB962C8B-B14F-4D97-AF65-F5344CB8AC3E}">
        <p14:creationId xmlns:p14="http://schemas.microsoft.com/office/powerpoint/2010/main" val="230793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1BD3D9-3080-57FE-1646-C061CFE9917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77931" y="522407"/>
            <a:ext cx="641448" cy="632084"/>
          </a:xfrm>
          <a:prstGeom prst="rect">
            <a:avLst/>
          </a:prstGeom>
        </p:spPr>
      </p:pic>
      <p:sp>
        <p:nvSpPr>
          <p:cNvPr id="7" name="Title 1">
            <a:extLst>
              <a:ext uri="{FF2B5EF4-FFF2-40B4-BE49-F238E27FC236}">
                <a16:creationId xmlns:a16="http://schemas.microsoft.com/office/drawing/2014/main" id="{C4FC1235-726B-CC1F-FCF9-3E7625B957E2}"/>
              </a:ext>
            </a:extLst>
          </p:cNvPr>
          <p:cNvSpPr txBox="1">
            <a:spLocks/>
          </p:cNvSpPr>
          <p:nvPr/>
        </p:nvSpPr>
        <p:spPr bwMode="gray">
          <a:xfrm>
            <a:off x="1715293" y="981512"/>
            <a:ext cx="8761413" cy="72848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600" b="1" i="1" u="none" strike="noStrike" kern="1200" cap="none" spc="0" normalizeH="0" baseline="0" noProof="0" dirty="0">
                <a:ln>
                  <a:noFill/>
                </a:ln>
                <a:solidFill>
                  <a:prstClr val="white"/>
                </a:solidFill>
                <a:effectLst/>
                <a:uLnTx/>
                <a:uFillTx/>
                <a:latin typeface="Arial"/>
                <a:ea typeface="+mj-ea"/>
                <a:cs typeface="+mj-cs"/>
              </a:rPr>
              <a:t>DBE Program</a:t>
            </a:r>
            <a:endParaRPr kumimoji="0" lang="en-US" sz="3600" b="1" i="1"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
        <p:nvSpPr>
          <p:cNvPr id="3" name="Rectangle 1">
            <a:extLst>
              <a:ext uri="{FF2B5EF4-FFF2-40B4-BE49-F238E27FC236}">
                <a16:creationId xmlns:a16="http://schemas.microsoft.com/office/drawing/2014/main" id="{33A0249C-3E22-845D-7030-631120BDA8B7}"/>
              </a:ext>
            </a:extLst>
          </p:cNvPr>
          <p:cNvSpPr>
            <a:spLocks noChangeArrowheads="1"/>
          </p:cNvSpPr>
          <p:nvPr/>
        </p:nvSpPr>
        <p:spPr bwMode="auto">
          <a:xfrm>
            <a:off x="749407" y="2277204"/>
            <a:ext cx="7238874"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Arial" panose="020B0604020202020204" pitchFamily="34" charset="0"/>
              </a:defRPr>
            </a:lvl1pPr>
            <a:lvl2pPr marL="914400" indent="-45720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ts val="600"/>
              </a:spcBef>
              <a:spcAft>
                <a:spcPts val="120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Post-Bid Submittal Requirements </a:t>
            </a:r>
          </a:p>
          <a:p>
            <a:pPr marL="0" marR="0" lvl="0" indent="0" algn="ctr" defTabSz="457200" rtl="0" eaLnBrk="1" fontAlgn="auto" latinLnBrk="0" hangingPunct="1">
              <a:lnSpc>
                <a:spcPct val="100000"/>
              </a:lnSpc>
              <a:spcBef>
                <a:spcPts val="600"/>
              </a:spcBef>
              <a:spcAft>
                <a:spcPts val="1200"/>
              </a:spcAft>
              <a:buClrTx/>
              <a:buSzTx/>
              <a:buFontTx/>
              <a:buNone/>
              <a:tabLst/>
              <a:defRPr/>
            </a:pPr>
            <a:r>
              <a:rPr kumimoji="0" lang="en-US" altLang="en-US" sz="1800" b="1" i="1"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(DUE within 5 Calendar Days After Bid Opening Date)</a:t>
            </a:r>
          </a:p>
        </p:txBody>
      </p:sp>
      <p:sp>
        <p:nvSpPr>
          <p:cNvPr id="4" name="TextBox 3">
            <a:extLst>
              <a:ext uri="{FF2B5EF4-FFF2-40B4-BE49-F238E27FC236}">
                <a16:creationId xmlns:a16="http://schemas.microsoft.com/office/drawing/2014/main" id="{A5893D96-D36A-33C7-2226-5512ABC80817}"/>
              </a:ext>
            </a:extLst>
          </p:cNvPr>
          <p:cNvSpPr txBox="1"/>
          <p:nvPr/>
        </p:nvSpPr>
        <p:spPr>
          <a:xfrm>
            <a:off x="1715293" y="3645310"/>
            <a:ext cx="4688289" cy="2308324"/>
          </a:xfrm>
          <a:prstGeom prst="rect">
            <a:avLst/>
          </a:prstGeom>
          <a:noFill/>
        </p:spPr>
        <p:txBody>
          <a:bodyPr wrap="square" rtlCol="0">
            <a:spAutoFit/>
          </a:bodyPr>
          <a:lstStyle/>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altLang="en-US" sz="1800" b="1" i="0" u="none" strike="noStrike" kern="1200" cap="none" spc="0" normalizeH="0" baseline="0" noProof="0" dirty="0">
                <a:ln>
                  <a:noFill/>
                </a:ln>
                <a:solidFill>
                  <a:srgbClr val="0000FF"/>
                </a:solidFill>
                <a:effectLst/>
                <a:uLnTx/>
                <a:uFillTx/>
                <a:latin typeface="Century Gothic" panose="020B0502020202020204"/>
                <a:ea typeface="+mn-ea"/>
                <a:cs typeface="Times New Roman" panose="02020603050405020304" pitchFamily="18" charset="0"/>
              </a:rPr>
              <a:t>ADOT DBE Intended Participation Affidavit and Confirmation Form 3105C* </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altLang="en-US" sz="1800" b="1" i="0" u="none" strike="noStrike" kern="1200" cap="none" spc="0" normalizeH="0" baseline="0" noProof="0" dirty="0">
                <a:ln>
                  <a:noFill/>
                </a:ln>
                <a:solidFill>
                  <a:srgbClr val="0000FF"/>
                </a:solidFill>
                <a:effectLst/>
                <a:uLnTx/>
                <a:uFillTx/>
                <a:latin typeface="Century Gothic" panose="020B0502020202020204"/>
                <a:ea typeface="+mn-ea"/>
                <a:cs typeface="Times New Roman" panose="02020603050405020304" pitchFamily="18" charset="0"/>
              </a:rPr>
              <a:t>ADOT DBE Intended Participation Affidavit Summary Form 3106C*</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00FF"/>
                </a:solidFill>
                <a:effectLst/>
                <a:uLnTx/>
                <a:uFillTx/>
                <a:latin typeface="Century Gothic" panose="020B0502020202020204"/>
                <a:ea typeface="+mn-ea"/>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FF"/>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D3F0EB1D-EF01-5656-D537-F41E79BBE249}"/>
              </a:ext>
            </a:extLst>
          </p:cNvPr>
          <p:cNvSpPr txBox="1"/>
          <p:nvPr/>
        </p:nvSpPr>
        <p:spPr>
          <a:xfrm>
            <a:off x="6749540" y="6017791"/>
            <a:ext cx="4288353" cy="80021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entury Gothic" panose="020B0502020202020204"/>
                <a:ea typeface="+mn-ea"/>
                <a:cs typeface="Times New Roman" panose="02020603050405020304" pitchFamily="18" charset="0"/>
              </a:rPr>
              <a:t>Submit in a separate sealed envelope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entury Gothic" panose="020B0502020202020204"/>
                <a:ea typeface="+mn-ea"/>
                <a:cs typeface="Times New Roman" panose="02020603050405020304" pitchFamily="18" charset="0"/>
              </a:rPr>
              <a:t>Failure to submit = </a:t>
            </a:r>
            <a:r>
              <a:rPr kumimoji="0" lang="en-US" altLang="en-US" sz="1800" b="1" i="0" u="none" strike="noStrike" kern="1200" cap="none" spc="0" normalizeH="0" baseline="0" noProof="0" dirty="0">
                <a:ln>
                  <a:noFill/>
                </a:ln>
                <a:solidFill>
                  <a:srgbClr val="FF0000"/>
                </a:solidFill>
                <a:effectLst/>
                <a:uLnTx/>
                <a:uFillTx/>
                <a:latin typeface="Century Gothic" panose="020B0502020202020204"/>
                <a:ea typeface="+mn-ea"/>
                <a:cs typeface="Times New Roman" panose="02020603050405020304" pitchFamily="18" charset="0"/>
              </a:rPr>
              <a:t>Non-Responsive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12" name="Picture 11" descr="BOOM IMOBILIÁRIO VEM SOPRAR A FAVOR… MAS CADÊ OS ENGENHEIROS? | RotomixBrasil">
            <a:extLst>
              <a:ext uri="{FF2B5EF4-FFF2-40B4-BE49-F238E27FC236}">
                <a16:creationId xmlns:a16="http://schemas.microsoft.com/office/drawing/2014/main" id="{3A30FD5C-5209-2176-00CF-1DC363A9C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2335" y="2907029"/>
            <a:ext cx="3644726" cy="2429817"/>
          </a:xfrm>
          <a:prstGeom prst="rect">
            <a:avLst/>
          </a:prstGeom>
        </p:spPr>
      </p:pic>
    </p:spTree>
    <p:extLst>
      <p:ext uri="{BB962C8B-B14F-4D97-AF65-F5344CB8AC3E}">
        <p14:creationId xmlns:p14="http://schemas.microsoft.com/office/powerpoint/2010/main" val="2345805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C652-BFFD-4723-A5EE-8469C3F1D046}"/>
              </a:ext>
            </a:extLst>
          </p:cNvPr>
          <p:cNvSpPr>
            <a:spLocks noGrp="1"/>
          </p:cNvSpPr>
          <p:nvPr>
            <p:ph type="title"/>
          </p:nvPr>
        </p:nvSpPr>
        <p:spPr>
          <a:xfrm>
            <a:off x="718160" y="2024761"/>
            <a:ext cx="3430947" cy="3298561"/>
          </a:xfrm>
        </p:spPr>
        <p:txBody>
          <a:bodyPr anchor="ctr">
            <a:normAutofit/>
          </a:bodyPr>
          <a:lstStyle/>
          <a:p>
            <a:pPr algn="ctr"/>
            <a:r>
              <a:rPr lang="en-US" sz="4000" b="1" i="1" dirty="0">
                <a:solidFill>
                  <a:schemeClr val="tx1"/>
                </a:solidFill>
                <a:latin typeface="Arial" panose="020B0604020202020204" pitchFamily="34" charset="0"/>
                <a:cs typeface="Arial" panose="020B0604020202020204" pitchFamily="34" charset="0"/>
              </a:rPr>
              <a:t>Pre-Bid Meeting</a:t>
            </a:r>
          </a:p>
        </p:txBody>
      </p:sp>
      <p:sp>
        <p:nvSpPr>
          <p:cNvPr id="3" name="Content Placeholder 2">
            <a:extLst>
              <a:ext uri="{FF2B5EF4-FFF2-40B4-BE49-F238E27FC236}">
                <a16:creationId xmlns:a16="http://schemas.microsoft.com/office/drawing/2014/main" id="{74D63C5B-142C-451C-B7FB-526CADC15B0E}"/>
              </a:ext>
            </a:extLst>
          </p:cNvPr>
          <p:cNvSpPr>
            <a:spLocks noGrp="1"/>
          </p:cNvSpPr>
          <p:nvPr>
            <p:ph idx="1"/>
          </p:nvPr>
        </p:nvSpPr>
        <p:spPr>
          <a:xfrm>
            <a:off x="4922736" y="2473891"/>
            <a:ext cx="6551104" cy="4225847"/>
          </a:xfrm>
        </p:spPr>
        <p:txBody>
          <a:bodyPr anchor="ctr">
            <a:normAutofit/>
          </a:bodyPr>
          <a:lstStyle/>
          <a:p>
            <a:pPr marL="0" indent="0">
              <a:lnSpc>
                <a:spcPct val="90000"/>
              </a:lnSpc>
              <a:spcBef>
                <a:spcPts val="0"/>
              </a:spcBef>
              <a:buNone/>
            </a:pPr>
            <a:r>
              <a:rPr lang="en-US" sz="2000" b="1" dirty="0">
                <a:solidFill>
                  <a:schemeClr val="tx1"/>
                </a:solidFill>
                <a:latin typeface="Arial" panose="020B0604020202020204" pitchFamily="34" charset="0"/>
                <a:cs typeface="Arial" panose="020B0604020202020204" pitchFamily="34" charset="0"/>
              </a:rPr>
              <a:t>7</a:t>
            </a:r>
            <a:r>
              <a:rPr lang="en-US" sz="2000" b="1" baseline="30000" dirty="0">
                <a:solidFill>
                  <a:schemeClr val="tx1"/>
                </a:solidFill>
                <a:latin typeface="Arial" panose="020B0604020202020204" pitchFamily="34" charset="0"/>
                <a:cs typeface="Arial" panose="020B0604020202020204" pitchFamily="34" charset="0"/>
              </a:rPr>
              <a:t>th</a:t>
            </a:r>
            <a:r>
              <a:rPr lang="en-US" sz="2000" b="1" dirty="0">
                <a:solidFill>
                  <a:schemeClr val="tx1"/>
                </a:solidFill>
                <a:latin typeface="Arial" panose="020B0604020202020204" pitchFamily="34" charset="0"/>
                <a:cs typeface="Arial" panose="020B0604020202020204" pitchFamily="34" charset="0"/>
              </a:rPr>
              <a:t> Street Fiber Transportation Enhancement</a:t>
            </a:r>
          </a:p>
          <a:p>
            <a:pPr marL="0" indent="0">
              <a:lnSpc>
                <a:spcPct val="90000"/>
              </a:lnSpc>
              <a:spcBef>
                <a:spcPts val="0"/>
              </a:spcBef>
              <a:buNone/>
            </a:pPr>
            <a:endParaRPr lang="en-US" sz="2000" dirty="0">
              <a:solidFill>
                <a:schemeClr val="tx1"/>
              </a:solidFill>
              <a:latin typeface="Arial" panose="020B0604020202020204" pitchFamily="34" charset="0"/>
              <a:cs typeface="Arial" panose="020B0604020202020204" pitchFamily="34" charset="0"/>
            </a:endParaRPr>
          </a:p>
          <a:p>
            <a:pPr marL="0" indent="0">
              <a:lnSpc>
                <a:spcPct val="90000"/>
              </a:lnSpc>
              <a:spcBef>
                <a:spcPts val="0"/>
              </a:spcBef>
              <a:buNone/>
            </a:pPr>
            <a:r>
              <a:rPr lang="en-US" sz="2000" b="1" dirty="0">
                <a:solidFill>
                  <a:schemeClr val="tx1"/>
                </a:solidFill>
                <a:latin typeface="Arial" panose="020B0604020202020204" pitchFamily="34" charset="0"/>
                <a:cs typeface="Arial" panose="020B0604020202020204" pitchFamily="34" charset="0"/>
              </a:rPr>
              <a:t>PROJECT NO.: ST89340660</a:t>
            </a:r>
          </a:p>
          <a:p>
            <a:pPr marL="0" indent="0">
              <a:lnSpc>
                <a:spcPct val="90000"/>
              </a:lnSpc>
              <a:spcBef>
                <a:spcPts val="0"/>
              </a:spcBef>
              <a:buNone/>
            </a:pPr>
            <a:r>
              <a:rPr lang="en-US" sz="2000" b="1" dirty="0">
                <a:solidFill>
                  <a:schemeClr val="tx1"/>
                </a:solidFill>
                <a:latin typeface="Arial" panose="020B0604020202020204" pitchFamily="34" charset="0"/>
                <a:cs typeface="Arial" panose="020B0604020202020204" pitchFamily="34" charset="0"/>
              </a:rPr>
              <a:t>FEDERAL AID NO.: PHX-0(361)D</a:t>
            </a:r>
          </a:p>
          <a:p>
            <a:pPr marL="0" indent="0">
              <a:lnSpc>
                <a:spcPct val="90000"/>
              </a:lnSpc>
              <a:spcBef>
                <a:spcPts val="0"/>
              </a:spcBef>
              <a:buNone/>
            </a:pPr>
            <a:r>
              <a:rPr lang="en-US" sz="2000" b="1" dirty="0">
                <a:solidFill>
                  <a:schemeClr val="tx1"/>
                </a:solidFill>
                <a:latin typeface="Arial" panose="020B0604020202020204" pitchFamily="34" charset="0"/>
                <a:cs typeface="Arial" panose="020B0604020202020204" pitchFamily="34" charset="0"/>
              </a:rPr>
              <a:t>ADOT TRACS NO.: T023601C</a:t>
            </a:r>
          </a:p>
          <a:p>
            <a:pPr marL="0" indent="0">
              <a:lnSpc>
                <a:spcPct val="90000"/>
              </a:lnSpc>
              <a:buNone/>
            </a:pPr>
            <a:r>
              <a:rPr lang="en-US" sz="2000" b="1" dirty="0">
                <a:solidFill>
                  <a:schemeClr val="tx1"/>
                </a:solidFill>
                <a:latin typeface="Arial" panose="020B0604020202020204" pitchFamily="34" charset="0"/>
                <a:cs typeface="Arial" panose="020B0604020202020204" pitchFamily="34" charset="0"/>
              </a:rPr>
              <a:t>PROCUREPHX PRODUCT CATEGORY CODE: 912000000</a:t>
            </a:r>
          </a:p>
          <a:p>
            <a:pPr marL="0" indent="0">
              <a:lnSpc>
                <a:spcPct val="90000"/>
              </a:lnSpc>
              <a:buNone/>
            </a:pPr>
            <a:r>
              <a:rPr lang="en-US" sz="2000" b="1" dirty="0">
                <a:solidFill>
                  <a:schemeClr val="tx1"/>
                </a:solidFill>
                <a:latin typeface="Arial" panose="020B0604020202020204" pitchFamily="34" charset="0"/>
                <a:cs typeface="Arial" panose="020B0604020202020204" pitchFamily="34" charset="0"/>
              </a:rPr>
              <a:t>RFX NUMBER: 6000001679</a:t>
            </a:r>
          </a:p>
          <a:p>
            <a:pPr marL="0" indent="0">
              <a:lnSpc>
                <a:spcPct val="90000"/>
              </a:lnSpc>
              <a:spcBef>
                <a:spcPts val="0"/>
              </a:spcBef>
              <a:buNone/>
            </a:pPr>
            <a:endParaRPr lang="en-US" sz="1500"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34D5CC3-AF46-68E9-D093-6E5E04E0634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22451" y="649758"/>
            <a:ext cx="641448" cy="632084"/>
          </a:xfrm>
          <a:prstGeom prst="rect">
            <a:avLst/>
          </a:prstGeom>
        </p:spPr>
      </p:pic>
      <p:sp>
        <p:nvSpPr>
          <p:cNvPr id="5" name="Title 1">
            <a:extLst>
              <a:ext uri="{FF2B5EF4-FFF2-40B4-BE49-F238E27FC236}">
                <a16:creationId xmlns:a16="http://schemas.microsoft.com/office/drawing/2014/main" id="{7280F01A-8C52-4134-06A0-05A697EF9560}"/>
              </a:ext>
            </a:extLst>
          </p:cNvPr>
          <p:cNvSpPr txBox="1">
            <a:spLocks/>
          </p:cNvSpPr>
          <p:nvPr/>
        </p:nvSpPr>
        <p:spPr bwMode="gray">
          <a:xfrm>
            <a:off x="2057400" y="649758"/>
            <a:ext cx="7895492" cy="13737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90000"/>
              </a:lnSpc>
              <a:spcBef>
                <a:spcPts val="0"/>
              </a:spcBef>
              <a:spcAft>
                <a:spcPts val="0"/>
              </a:spcAft>
              <a:buClr>
                <a:srgbClr val="F5A408"/>
              </a:buClr>
              <a:buSzPct val="80000"/>
              <a:buFont typeface="Wingdings 3" charset="2"/>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CITY OF PHOENIX</a:t>
            </a:r>
          </a:p>
          <a:p>
            <a:pPr marL="0" marR="0" lvl="0" indent="0" algn="ctr" defTabSz="457200" rtl="0" eaLnBrk="1" fontAlgn="auto" latinLnBrk="0" hangingPunct="1">
              <a:lnSpc>
                <a:spcPct val="90000"/>
              </a:lnSpc>
              <a:spcBef>
                <a:spcPts val="0"/>
              </a:spcBef>
              <a:spcAft>
                <a:spcPts val="0"/>
              </a:spcAft>
              <a:buClr>
                <a:srgbClr val="F5A408"/>
              </a:buClr>
              <a:buSzPct val="80000"/>
              <a:buFont typeface="Wingdings 3" charset="2"/>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REQUEST FOR BIDS</a:t>
            </a:r>
          </a:p>
          <a:p>
            <a:pPr marL="0" marR="0" lvl="0" indent="0" algn="ctr" defTabSz="457200" rtl="0" eaLnBrk="1" fontAlgn="auto" latinLnBrk="0" hangingPunct="1">
              <a:lnSpc>
                <a:spcPct val="90000"/>
              </a:lnSpc>
              <a:spcBef>
                <a:spcPts val="0"/>
              </a:spcBef>
              <a:spcAft>
                <a:spcPts val="0"/>
              </a:spcAft>
              <a:buClr>
                <a:srgbClr val="F5A408"/>
              </a:buClr>
              <a:buSzPct val="80000"/>
              <a:buFont typeface="Wingdings 3" charset="2"/>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STREET TRANSPORTATION DEPARTMENT</a:t>
            </a:r>
          </a:p>
        </p:txBody>
      </p:sp>
    </p:spTree>
    <p:extLst>
      <p:ext uri="{BB962C8B-B14F-4D97-AF65-F5344CB8AC3E}">
        <p14:creationId xmlns:p14="http://schemas.microsoft.com/office/powerpoint/2010/main" val="320729310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3505201" y="381000"/>
            <a:ext cx="4437063" cy="106680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marR="0" lvl="0" indent="-457200" algn="ctr" defTabSz="457200" rtl="0" eaLnBrk="1" fontAlgn="base" latinLnBrk="0" hangingPunct="1">
              <a:lnSpc>
                <a:spcPct val="100000"/>
              </a:lnSpc>
              <a:spcBef>
                <a:spcPct val="20000"/>
              </a:spcBef>
              <a:spcAft>
                <a:spcPct val="0"/>
              </a:spcAft>
              <a:buClrTx/>
              <a:buSzTx/>
              <a:buFontTx/>
              <a:buNone/>
              <a:tabLst/>
              <a:defRPr/>
            </a:pPr>
            <a:endParaRPr kumimoji="0" lang="en-US" altLang="en-US" sz="4000" b="0" i="0" u="none" strike="noStrike" kern="0" cap="none" spc="0" normalizeH="0" baseline="0" noProof="0" dirty="0">
              <a:ln>
                <a:noFill/>
              </a:ln>
              <a:solidFill>
                <a:prstClr val="white"/>
              </a:solidFill>
              <a:effectLst>
                <a:outerShdw blurRad="38100" dist="38100" dir="2700000" algn="tl">
                  <a:srgbClr val="C0C0C0"/>
                </a:outerShdw>
              </a:effectLst>
              <a:uLnTx/>
              <a:uFillTx/>
              <a:latin typeface="Times New Roman" pitchFamily="18" charset="0"/>
              <a:ea typeface="+mn-ea"/>
              <a:cs typeface="+mn-cs"/>
            </a:endParaRPr>
          </a:p>
        </p:txBody>
      </p:sp>
      <p:pic>
        <p:nvPicPr>
          <p:cNvPr id="3" name="Picture 2" descr="Passé composé ou imparfait là est la question - Intermédiaire - Grammaire Français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921" y="1995450"/>
            <a:ext cx="6367622" cy="4481550"/>
          </a:xfrm>
          <a:prstGeom prst="rect">
            <a:avLst/>
          </a:prstGeom>
        </p:spPr>
      </p:pic>
      <p:sp>
        <p:nvSpPr>
          <p:cNvPr id="6" name="TextBox 5"/>
          <p:cNvSpPr txBox="1"/>
          <p:nvPr/>
        </p:nvSpPr>
        <p:spPr>
          <a:xfrm>
            <a:off x="6948487" y="2658626"/>
            <a:ext cx="4730782" cy="147732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Century Gothic" panose="020B0502020202020204"/>
                <a:ea typeface="+mn-ea"/>
                <a:cs typeface="Times New Roman" panose="02020603050405020304" pitchFamily="18" charset="0"/>
              </a:rPr>
              <a:t>Email: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en-US" sz="2400" b="1" u="sng" dirty="0">
                <a:solidFill>
                  <a:prstClr val="black"/>
                </a:solidFill>
                <a:latin typeface="Century Gothic" panose="020B0502020202020204"/>
                <a:cs typeface="Times New Roman" panose="02020603050405020304" pitchFamily="18" charset="0"/>
                <a:hlinkClick r:id="rId4">
                  <a:extLst>
                    <a:ext uri="{A12FA001-AC4F-418D-AE19-62706E023703}">
                      <ahyp:hlinkClr xmlns:ahyp="http://schemas.microsoft.com/office/drawing/2018/hyperlinkcolor" val="tx"/>
                    </a:ext>
                  </a:extLst>
                </a:hlinkClick>
              </a:rPr>
              <a:t>m</a:t>
            </a:r>
            <a:r>
              <a:rPr kumimoji="0" lang="en-US" altLang="en-US" sz="2400" b="1" i="0" u="sng" strike="noStrike" kern="1200" cap="none" spc="0" normalizeH="0" baseline="0" noProof="0" dirty="0">
                <a:ln>
                  <a:noFill/>
                </a:ln>
                <a:solidFill>
                  <a:prstClr val="black"/>
                </a:solidFill>
                <a:effectLst/>
                <a:uLnTx/>
                <a:uFillTx/>
                <a:latin typeface="Century Gothic" panose="020B0502020202020204"/>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artha.perches@phoenix.gov</a:t>
            </a:r>
            <a:r>
              <a:rPr kumimoji="0" lang="en-US" altLang="en-US" sz="2400" b="1" i="0" u="none" strike="noStrike" kern="1200" cap="none" spc="0" normalizeH="0" baseline="0" noProof="0" dirty="0">
                <a:ln>
                  <a:noFill/>
                </a:ln>
                <a:solidFill>
                  <a:prstClr val="black"/>
                </a:solidFill>
                <a:effectLst/>
                <a:uLnTx/>
                <a:uFillTx/>
                <a:latin typeface="Century Gothic" panose="020B0502020202020204"/>
                <a:ea typeface="+mn-ea"/>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en-US" sz="2400" b="1" dirty="0">
                <a:solidFill>
                  <a:prstClr val="black"/>
                </a:solidFill>
                <a:latin typeface="Century Gothic" panose="020B0502020202020204"/>
                <a:cs typeface="Times New Roman" panose="02020603050405020304" pitchFamily="18" charset="0"/>
              </a:rPr>
              <a:t>602-495-0887</a:t>
            </a:r>
            <a:endParaRPr kumimoji="0" lang="en-US" altLang="en-US" sz="2400" b="1" i="0" u="sng" strike="noStrike" kern="1200" cap="none" spc="0" normalizeH="0" baseline="0" noProof="0" dirty="0">
              <a:ln>
                <a:noFill/>
              </a:ln>
              <a:solidFill>
                <a:prstClr val="black"/>
              </a:solidFill>
              <a:effectLst/>
              <a:uLnTx/>
              <a:uFillTx/>
              <a:latin typeface="Century Gothic" panose="020B0502020202020204"/>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8" name="Rectangle 2">
            <a:extLst>
              <a:ext uri="{FF2B5EF4-FFF2-40B4-BE49-F238E27FC236}">
                <a16:creationId xmlns:a16="http://schemas.microsoft.com/office/drawing/2014/main" id="{FF641065-3ECA-481C-9868-755A8876F28D}"/>
              </a:ext>
            </a:extLst>
          </p:cNvPr>
          <p:cNvSpPr txBox="1">
            <a:spLocks noChangeArrowheads="1"/>
          </p:cNvSpPr>
          <p:nvPr/>
        </p:nvSpPr>
        <p:spPr bwMode="auto">
          <a:xfrm>
            <a:off x="2710396" y="1268239"/>
            <a:ext cx="6771207" cy="614362"/>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marR="0" lvl="0" indent="-457200" algn="ctr" defTabSz="457200" rtl="0" eaLnBrk="1" fontAlgn="base" latinLnBrk="0" hangingPunct="1">
              <a:lnSpc>
                <a:spcPct val="100000"/>
              </a:lnSpc>
              <a:spcBef>
                <a:spcPct val="20000"/>
              </a:spcBef>
              <a:spcAft>
                <a:spcPct val="0"/>
              </a:spcAft>
              <a:buClrTx/>
              <a:buSzTx/>
              <a:buFontTx/>
              <a:buNone/>
              <a:tabLst/>
              <a:defRPr/>
            </a:pPr>
            <a:r>
              <a:rPr kumimoji="0" lang="en-US" altLang="en-US" sz="2800" b="1" i="0" u="none" strike="noStrike" kern="0" cap="none" spc="0" normalizeH="0" baseline="0" noProof="0" dirty="0">
                <a:ln>
                  <a:noFill/>
                </a:ln>
                <a:solidFill>
                  <a:prstClr val="white"/>
                </a:solidFill>
                <a:effectLst/>
                <a:uLnTx/>
                <a:uFillTx/>
                <a:latin typeface="Century Gothic" panose="020B0502020202020204"/>
                <a:ea typeface="+mn-ea"/>
                <a:cs typeface="+mn-cs"/>
              </a:rPr>
              <a:t>For more information, please contact:</a:t>
            </a:r>
          </a:p>
        </p:txBody>
      </p:sp>
      <p:sp>
        <p:nvSpPr>
          <p:cNvPr id="11" name="TextBox 10">
            <a:extLst>
              <a:ext uri="{FF2B5EF4-FFF2-40B4-BE49-F238E27FC236}">
                <a16:creationId xmlns:a16="http://schemas.microsoft.com/office/drawing/2014/main" id="{2A798BCF-93CC-47D4-8238-5CC7878F342E}"/>
              </a:ext>
            </a:extLst>
          </p:cNvPr>
          <p:cNvSpPr txBox="1"/>
          <p:nvPr/>
        </p:nvSpPr>
        <p:spPr>
          <a:xfrm>
            <a:off x="1927281" y="508620"/>
            <a:ext cx="8076251" cy="70802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Equal Opportunity Department</a:t>
            </a:r>
          </a:p>
        </p:txBody>
      </p:sp>
      <p:pic>
        <p:nvPicPr>
          <p:cNvPr id="2" name="Picture 1">
            <a:extLst>
              <a:ext uri="{FF2B5EF4-FFF2-40B4-BE49-F238E27FC236}">
                <a16:creationId xmlns:a16="http://schemas.microsoft.com/office/drawing/2014/main" id="{0BFD1A43-C20A-B901-E0F3-51D2DA95F8C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12778" y="525529"/>
            <a:ext cx="641448" cy="632084"/>
          </a:xfrm>
          <a:prstGeom prst="rect">
            <a:avLst/>
          </a:prstGeom>
        </p:spPr>
      </p:pic>
    </p:spTree>
    <p:extLst>
      <p:ext uri="{BB962C8B-B14F-4D97-AF65-F5344CB8AC3E}">
        <p14:creationId xmlns:p14="http://schemas.microsoft.com/office/powerpoint/2010/main" val="2314389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0066-CE1C-4310-BB00-26D85DDA566E}"/>
              </a:ext>
            </a:extLst>
          </p:cNvPr>
          <p:cNvSpPr>
            <a:spLocks noGrp="1"/>
          </p:cNvSpPr>
          <p:nvPr>
            <p:ph type="title"/>
          </p:nvPr>
        </p:nvSpPr>
        <p:spPr>
          <a:xfrm>
            <a:off x="2888473" y="1197595"/>
            <a:ext cx="7071360" cy="852034"/>
          </a:xfrm>
          <a:noFill/>
        </p:spPr>
        <p:txBody>
          <a:bodyPr>
            <a:normAutofit fontScale="90000"/>
          </a:bodyPr>
          <a:lstStyle/>
          <a:p>
            <a:pPr algn="ctr"/>
            <a:r>
              <a:rPr lang="en-US" b="1" i="1" dirty="0">
                <a:solidFill>
                  <a:schemeClr val="bg1"/>
                </a:solidFill>
                <a:latin typeface="Arial" panose="020B0604020202020204" pitchFamily="34" charset="0"/>
                <a:cs typeface="Arial" panose="020B0604020202020204" pitchFamily="34" charset="0"/>
              </a:rPr>
              <a:t>BIDDERS SHOULD REVIEW</a:t>
            </a:r>
            <a:br>
              <a:rPr lang="en-US" b="1" i="1"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sym typeface="Wingdings" panose="05000000000000000000" pitchFamily="2" charset="2"/>
              </a:rPr>
              <a:t>Information for Bidders (IFB) Section</a:t>
            </a:r>
            <a:br>
              <a:rPr lang="en-US" sz="3600" dirty="0">
                <a:solidFill>
                  <a:schemeClr val="tx1"/>
                </a:solidFill>
                <a:latin typeface="Arial" panose="020B0604020202020204" pitchFamily="34" charset="0"/>
                <a:cs typeface="Arial" panose="020B0604020202020204" pitchFamily="34" charset="0"/>
                <a:sym typeface="Wingdings" panose="05000000000000000000" pitchFamily="2" charset="2"/>
              </a:rPr>
            </a:br>
            <a:endParaRPr lang="en-US" b="1" i="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65F56F0-6C53-4415-945A-4FD7B67F8878}"/>
              </a:ext>
            </a:extLst>
          </p:cNvPr>
          <p:cNvSpPr>
            <a:spLocks noGrp="1"/>
          </p:cNvSpPr>
          <p:nvPr>
            <p:ph idx="1"/>
          </p:nvPr>
        </p:nvSpPr>
        <p:spPr>
          <a:xfrm>
            <a:off x="253054" y="2175040"/>
            <a:ext cx="10794902" cy="4451229"/>
          </a:xfrm>
        </p:spPr>
        <p:txBody>
          <a:bodyPr>
            <a:normAutofit fontScale="77500" lnSpcReduction="20000"/>
          </a:bodyPr>
          <a:lstStyle/>
          <a:p>
            <a:pPr marL="0" indent="0">
              <a:buNone/>
            </a:pPr>
            <a:r>
              <a:rPr lang="en-US" sz="2800" b="1"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2800" b="1" u="sng" dirty="0">
                <a:solidFill>
                  <a:schemeClr val="tx1"/>
                </a:solidFill>
                <a:latin typeface="Arial" panose="020B0604020202020204" pitchFamily="34" charset="0"/>
                <a:cs typeface="Arial" panose="020B0604020202020204" pitchFamily="34" charset="0"/>
                <a:sym typeface="Wingdings" panose="05000000000000000000" pitchFamily="2" charset="2"/>
              </a:rPr>
              <a:t>Questions</a:t>
            </a:r>
          </a:p>
          <a:p>
            <a:pPr marL="457200" indent="-457200">
              <a:buNone/>
            </a:pPr>
            <a:r>
              <a:rPr lang="en-US" sz="2800" dirty="0">
                <a:solidFill>
                  <a:schemeClr val="tx1"/>
                </a:solidFill>
                <a:latin typeface="Arial" panose="020B0604020202020204" pitchFamily="34" charset="0"/>
                <a:cs typeface="Arial" panose="020B0604020202020204" pitchFamily="34" charset="0"/>
                <a:sym typeface="Wingdings" panose="05000000000000000000" pitchFamily="2" charset="2"/>
              </a:rPr>
              <a:t>      All questions regarding plans and specifications must be received by the CS, via email, minimum 7 calendar days prior to bid opening (</a:t>
            </a:r>
            <a:r>
              <a:rPr lang="en-US" sz="2800" b="1" dirty="0">
                <a:solidFill>
                  <a:schemeClr val="tx1"/>
                </a:solidFill>
                <a:latin typeface="Arial" panose="020B0604020202020204" pitchFamily="34" charset="0"/>
                <a:cs typeface="Arial" panose="020B0604020202020204" pitchFamily="34" charset="0"/>
                <a:sym typeface="Wingdings" panose="05000000000000000000" pitchFamily="2" charset="2"/>
              </a:rPr>
              <a:t>By October 22, 2024)</a:t>
            </a:r>
            <a:endParaRPr lang="en-US" sz="2800" dirty="0">
              <a:solidFill>
                <a:schemeClr val="tx1"/>
              </a:solidFill>
              <a:latin typeface="Arial" panose="020B0604020202020204" pitchFamily="34" charset="0"/>
              <a:cs typeface="Arial" panose="020B0604020202020204" pitchFamily="34" charset="0"/>
              <a:sym typeface="Wingdings" panose="05000000000000000000" pitchFamily="2" charset="2"/>
            </a:endParaRPr>
          </a:p>
          <a:p>
            <a:pPr marL="0" indent="0">
              <a:buNone/>
            </a:pPr>
            <a:r>
              <a:rPr lang="en-US" sz="2800" dirty="0">
                <a:solidFill>
                  <a:schemeClr val="tx1"/>
                </a:solidFill>
                <a:latin typeface="Arial" panose="020B0604020202020204" pitchFamily="34" charset="0"/>
                <a:cs typeface="Arial" panose="020B0604020202020204" pitchFamily="34" charset="0"/>
                <a:sym typeface="Wingdings" panose="05000000000000000000" pitchFamily="2" charset="2"/>
              </a:rPr>
              <a:t>     </a:t>
            </a:r>
          </a:p>
          <a:p>
            <a:pPr marL="0" indent="0">
              <a:buNone/>
            </a:pPr>
            <a:r>
              <a:rPr lang="en-US" sz="28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2800" b="1" u="sng" dirty="0">
                <a:solidFill>
                  <a:schemeClr val="tx1"/>
                </a:solidFill>
                <a:latin typeface="Arial" panose="020B0604020202020204" pitchFamily="34" charset="0"/>
                <a:cs typeface="Arial" panose="020B0604020202020204" pitchFamily="34" charset="0"/>
                <a:sym typeface="Wingdings" panose="05000000000000000000" pitchFamily="2" charset="2"/>
              </a:rPr>
              <a:t>Bid Submittal Checklist</a:t>
            </a:r>
            <a:r>
              <a:rPr lang="en-US" sz="2800" b="1" dirty="0">
                <a:solidFill>
                  <a:schemeClr val="tx1"/>
                </a:solidFill>
                <a:latin typeface="Arial" panose="020B0604020202020204" pitchFamily="34" charset="0"/>
                <a:cs typeface="Arial" panose="020B0604020202020204" pitchFamily="34" charset="0"/>
                <a:sym typeface="Wingdings" panose="05000000000000000000" pitchFamily="2" charset="2"/>
              </a:rPr>
              <a:t> </a:t>
            </a:r>
          </a:p>
          <a:p>
            <a:pPr marL="0" indent="0">
              <a:buNone/>
            </a:pPr>
            <a:r>
              <a:rPr lang="en-US" sz="2800" b="1" dirty="0">
                <a:solidFill>
                  <a:schemeClr val="tx1"/>
                </a:solidFill>
                <a:latin typeface="Arial" panose="020B0604020202020204" pitchFamily="34" charset="0"/>
                <a:cs typeface="Arial" panose="020B0604020202020204" pitchFamily="34" charset="0"/>
                <a:sym typeface="Wingdings" panose="05000000000000000000" pitchFamily="2" charset="2"/>
              </a:rPr>
              <a:t>      Items due at time of bid submittal</a:t>
            </a:r>
          </a:p>
          <a:p>
            <a:pPr marL="0" indent="0">
              <a:buNone/>
            </a:pPr>
            <a:endParaRPr lang="en-US" sz="2800" b="1" dirty="0">
              <a:solidFill>
                <a:schemeClr val="tx1"/>
              </a:solidFill>
              <a:latin typeface="Arial" panose="020B0604020202020204" pitchFamily="34" charset="0"/>
              <a:cs typeface="Arial" panose="020B0604020202020204" pitchFamily="34" charset="0"/>
              <a:sym typeface="Wingdings" panose="05000000000000000000" pitchFamily="2" charset="2"/>
            </a:endParaRPr>
          </a:p>
          <a:p>
            <a:pPr marL="0" indent="0">
              <a:buNone/>
            </a:pPr>
            <a:r>
              <a:rPr lang="en-US" sz="2800" b="1"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2800" b="1" u="sng" dirty="0">
                <a:solidFill>
                  <a:schemeClr val="tx1"/>
                </a:solidFill>
                <a:latin typeface="Arial" panose="020B0604020202020204" pitchFamily="34" charset="0"/>
                <a:cs typeface="Arial" panose="020B0604020202020204" pitchFamily="34" charset="0"/>
                <a:sym typeface="Wingdings" panose="05000000000000000000" pitchFamily="2" charset="2"/>
              </a:rPr>
              <a:t>Post-Bid Submittal Checklist (the three lowest bidders)</a:t>
            </a:r>
          </a:p>
          <a:p>
            <a:pPr marL="0" indent="0">
              <a:buNone/>
            </a:pPr>
            <a:r>
              <a:rPr lang="en-US" sz="2800" b="1" dirty="0">
                <a:solidFill>
                  <a:schemeClr val="tx1"/>
                </a:solidFill>
                <a:latin typeface="Arial" panose="020B0604020202020204" pitchFamily="34" charset="0"/>
                <a:cs typeface="Arial" panose="020B0604020202020204" pitchFamily="34" charset="0"/>
                <a:sym typeface="Wingdings" panose="05000000000000000000" pitchFamily="2" charset="2"/>
              </a:rPr>
              <a:t>      Items due within 5 calendar days after bid opening by 4:00 p.m.</a:t>
            </a:r>
          </a:p>
          <a:p>
            <a:pPr marL="0" indent="0">
              <a:buNone/>
            </a:pPr>
            <a:r>
              <a:rPr lang="en-US" sz="2800" b="1"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2800" dirty="0">
                <a:solidFill>
                  <a:schemeClr val="tx1"/>
                </a:solidFill>
                <a:latin typeface="Arial" panose="020B0604020202020204" pitchFamily="34" charset="0"/>
                <a:cs typeface="Arial" panose="020B0604020202020204" pitchFamily="34" charset="0"/>
                <a:sym typeface="Wingdings" panose="05000000000000000000" pitchFamily="2" charset="2"/>
              </a:rPr>
              <a:t>Submit to DCP Drop Box (Lobby of City Hall) OR </a:t>
            </a:r>
          </a:p>
          <a:p>
            <a:pPr marL="0" indent="0">
              <a:buNone/>
            </a:pPr>
            <a:r>
              <a:rPr lang="en-US" sz="2800" dirty="0">
                <a:solidFill>
                  <a:schemeClr val="tx1"/>
                </a:solidFill>
                <a:latin typeface="Arial" panose="020B0604020202020204" pitchFamily="34" charset="0"/>
                <a:cs typeface="Arial" panose="020B0604020202020204" pitchFamily="34" charset="0"/>
                <a:sym typeface="Wingdings" panose="05000000000000000000" pitchFamily="2" charset="2"/>
              </a:rPr>
              <a:t>      E-mail to: </a:t>
            </a:r>
            <a:r>
              <a:rPr lang="en-US" sz="2800" b="1" u="sng" dirty="0">
                <a:solidFill>
                  <a:schemeClr val="tx1"/>
                </a:solidFill>
                <a:latin typeface="Arial" panose="020B0604020202020204" pitchFamily="34" charset="0"/>
                <a:cs typeface="Arial" panose="020B0604020202020204" pitchFamily="34" charset="0"/>
                <a:sym typeface="Wingdings" panose="05000000000000000000" pitchFamily="2" charset="2"/>
              </a:rPr>
              <a:t>kathleen.kennedy@phoenix.gov</a:t>
            </a:r>
            <a:endParaRPr lang="en-US" sz="2800" u="sng" dirty="0">
              <a:solidFill>
                <a:schemeClr val="tx1"/>
              </a:solidFill>
              <a:latin typeface="Arial" panose="020B0604020202020204" pitchFamily="34" charset="0"/>
              <a:cs typeface="Arial" panose="020B0604020202020204" pitchFamily="34" charset="0"/>
              <a:sym typeface="Wingdings" panose="05000000000000000000" pitchFamily="2" charset="2"/>
            </a:endParaRPr>
          </a:p>
          <a:p>
            <a:pPr>
              <a:buFont typeface="Wingdings" panose="05000000000000000000" pitchFamily="2" charset="2"/>
              <a:buChar char="è"/>
            </a:pPr>
            <a:endParaRPr lang="en-US" dirty="0">
              <a:solidFill>
                <a:schemeClr val="bg1"/>
              </a:solidFill>
            </a:endParaRPr>
          </a:p>
        </p:txBody>
      </p:sp>
      <p:pic>
        <p:nvPicPr>
          <p:cNvPr id="4" name="Picture 3">
            <a:extLst>
              <a:ext uri="{FF2B5EF4-FFF2-40B4-BE49-F238E27FC236}">
                <a16:creationId xmlns:a16="http://schemas.microsoft.com/office/drawing/2014/main" id="{A03231B8-0647-12E5-8159-82E97CC1EB5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778" y="525529"/>
            <a:ext cx="641448" cy="632084"/>
          </a:xfrm>
          <a:prstGeom prst="rect">
            <a:avLst/>
          </a:prstGeom>
        </p:spPr>
      </p:pic>
    </p:spTree>
    <p:extLst>
      <p:ext uri="{BB962C8B-B14F-4D97-AF65-F5344CB8AC3E}">
        <p14:creationId xmlns:p14="http://schemas.microsoft.com/office/powerpoint/2010/main" val="4025431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305C343-5786-42FE-AF11-17FCCB83A1DF}"/>
              </a:ext>
            </a:extLst>
          </p:cNvPr>
          <p:cNvSpPr txBox="1">
            <a:spLocks/>
          </p:cNvSpPr>
          <p:nvPr/>
        </p:nvSpPr>
        <p:spPr>
          <a:xfrm>
            <a:off x="2610257" y="555524"/>
            <a:ext cx="7323339" cy="879457"/>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altLang="en-US" b="1" i="1" dirty="0">
                <a:solidFill>
                  <a:schemeClr val="bg1"/>
                </a:solidFill>
                <a:latin typeface="Arial" panose="020B0604020202020204" pitchFamily="34" charset="0"/>
                <a:cs typeface="Arial" panose="020B0604020202020204" pitchFamily="34" charset="0"/>
              </a:rPr>
              <a:t>Submittal Requirements</a:t>
            </a:r>
            <a:endParaRPr lang="en-US" b="1" i="1"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2689330-7C63-474A-897C-9F7DC953BEDA}"/>
              </a:ext>
            </a:extLst>
          </p:cNvPr>
          <p:cNvSpPr/>
          <p:nvPr/>
        </p:nvSpPr>
        <p:spPr>
          <a:xfrm>
            <a:off x="3381102" y="1271917"/>
            <a:ext cx="5429793" cy="765851"/>
          </a:xfrm>
          <a:prstGeom prst="rect">
            <a:avLst/>
          </a:prstGeom>
        </p:spPr>
        <p:txBody>
          <a:bodyPr wrap="square">
            <a:spAutoFit/>
          </a:bodyPr>
          <a:lstStyle/>
          <a:p>
            <a:pPr marL="171450" lvl="0" indent="-171450" algn="ctr" defTabSz="685800" eaLnBrk="1" fontAlgn="auto" hangingPunct="1">
              <a:lnSpc>
                <a:spcPct val="90000"/>
              </a:lnSpc>
              <a:spcBef>
                <a:spcPct val="50000"/>
              </a:spcBef>
              <a:spcAft>
                <a:spcPts val="0"/>
              </a:spcAft>
            </a:pPr>
            <a:r>
              <a:rPr lang="en-US" altLang="en-US" sz="2200" b="1" u="sng" dirty="0">
                <a:solidFill>
                  <a:schemeClr val="bg1"/>
                </a:solidFill>
                <a:cs typeface="Arial" panose="020B0604020202020204" pitchFamily="34" charset="0"/>
              </a:rPr>
              <a:t>Bid Submittal Checklist</a:t>
            </a:r>
          </a:p>
          <a:p>
            <a:pPr marL="171450" lvl="0" indent="-171450" algn="ctr" defTabSz="685800" eaLnBrk="1" fontAlgn="auto" hangingPunct="1">
              <a:lnSpc>
                <a:spcPct val="90000"/>
              </a:lnSpc>
              <a:spcBef>
                <a:spcPts val="450"/>
              </a:spcBef>
              <a:spcAft>
                <a:spcPts val="0"/>
              </a:spcAft>
            </a:pPr>
            <a:r>
              <a:rPr lang="en-US" altLang="en-US" sz="2200" b="1" dirty="0">
                <a:solidFill>
                  <a:schemeClr val="bg1"/>
                </a:solidFill>
                <a:cs typeface="Arial" panose="020B0604020202020204" pitchFamily="34" charset="0"/>
              </a:rPr>
              <a:t>Items due at time of bid submittal</a:t>
            </a:r>
          </a:p>
        </p:txBody>
      </p:sp>
      <p:sp>
        <p:nvSpPr>
          <p:cNvPr id="11" name="Content Placeholder 2">
            <a:extLst>
              <a:ext uri="{FF2B5EF4-FFF2-40B4-BE49-F238E27FC236}">
                <a16:creationId xmlns:a16="http://schemas.microsoft.com/office/drawing/2014/main" id="{3B0F756D-6603-4425-9245-B5300DDD7D11}"/>
              </a:ext>
            </a:extLst>
          </p:cNvPr>
          <p:cNvSpPr>
            <a:spLocks noGrp="1"/>
          </p:cNvSpPr>
          <p:nvPr>
            <p:ph idx="1"/>
          </p:nvPr>
        </p:nvSpPr>
        <p:spPr>
          <a:xfrm>
            <a:off x="321273" y="2754161"/>
            <a:ext cx="9983312" cy="3578310"/>
          </a:xfrm>
        </p:spPr>
        <p:txBody>
          <a:bodyPr anchor="ctr">
            <a:noAutofit/>
          </a:bodyPr>
          <a:lstStyle/>
          <a:p>
            <a:pPr>
              <a:buFont typeface="Wingdings" panose="05000000000000000000" pitchFamily="2" charset="2"/>
              <a:buChar char="v"/>
              <a:defRPr/>
            </a:pPr>
            <a:endParaRPr lang="en-US" altLang="en-US" sz="1600" dirty="0">
              <a:solidFill>
                <a:schemeClr val="tx1"/>
              </a:solidFill>
              <a:latin typeface="Arial" panose="020B0604020202020204" pitchFamily="34" charset="0"/>
              <a:cs typeface="Arial" panose="020B0604020202020204" pitchFamily="34" charset="0"/>
            </a:endParaRPr>
          </a:p>
          <a:p>
            <a:pPr marL="274320" indent="-274320">
              <a:spcAft>
                <a:spcPts val="900"/>
              </a:spcAft>
              <a:buFont typeface="Wingdings" panose="05000000000000000000" pitchFamily="2" charset="2"/>
              <a:buChar char="v"/>
              <a:defRPr/>
            </a:pPr>
            <a:r>
              <a:rPr lang="en-US" altLang="en-US" sz="2000" dirty="0">
                <a:solidFill>
                  <a:schemeClr val="tx1"/>
                </a:solidFill>
                <a:latin typeface="Arial" panose="020B0604020202020204" pitchFamily="34" charset="0"/>
                <a:cs typeface="Arial" panose="020B0604020202020204" pitchFamily="34" charset="0"/>
              </a:rPr>
              <a:t>Acknowledge all Addenda P-1</a:t>
            </a:r>
          </a:p>
          <a:p>
            <a:pPr marL="274320" indent="-274320">
              <a:spcAft>
                <a:spcPts val="900"/>
              </a:spcAft>
              <a:buFont typeface="Wingdings" panose="05000000000000000000" pitchFamily="2" charset="2"/>
              <a:buChar char="v"/>
              <a:defRPr/>
            </a:pPr>
            <a:r>
              <a:rPr lang="en-US" altLang="en-US" sz="2000" dirty="0">
                <a:solidFill>
                  <a:schemeClr val="tx1"/>
                </a:solidFill>
                <a:latin typeface="Arial" panose="020B0604020202020204" pitchFamily="34" charset="0"/>
                <a:cs typeface="Arial" panose="020B0604020202020204" pitchFamily="34" charset="0"/>
              </a:rPr>
              <a:t>Completed Bid </a:t>
            </a:r>
            <a:r>
              <a:rPr lang="en-US" altLang="en-US" sz="2000">
                <a:solidFill>
                  <a:schemeClr val="tx1"/>
                </a:solidFill>
                <a:latin typeface="Arial" panose="020B0604020202020204" pitchFamily="34" charset="0"/>
                <a:cs typeface="Arial" panose="020B0604020202020204" pitchFamily="34" charset="0"/>
              </a:rPr>
              <a:t>Proposal P-2 to -4 </a:t>
            </a:r>
            <a:r>
              <a:rPr lang="en-US" altLang="en-US" sz="2000" dirty="0">
                <a:solidFill>
                  <a:schemeClr val="tx1"/>
                </a:solidFill>
                <a:latin typeface="Arial" panose="020B0604020202020204" pitchFamily="34" charset="0"/>
                <a:cs typeface="Arial" panose="020B0604020202020204" pitchFamily="34" charset="0"/>
              </a:rPr>
              <a:t>&amp; P.S.-1</a:t>
            </a:r>
          </a:p>
          <a:p>
            <a:pPr marL="274320" indent="-274320">
              <a:spcAft>
                <a:spcPts val="900"/>
              </a:spcAft>
              <a:buFont typeface="Wingdings" panose="05000000000000000000" pitchFamily="2" charset="2"/>
              <a:buChar char="v"/>
              <a:defRPr/>
            </a:pPr>
            <a:r>
              <a:rPr lang="en-US" altLang="en-US" sz="2000" dirty="0">
                <a:solidFill>
                  <a:schemeClr val="tx1"/>
                </a:solidFill>
                <a:latin typeface="Arial" panose="020B0604020202020204" pitchFamily="34" charset="0"/>
                <a:cs typeface="Arial" panose="020B0604020202020204" pitchFamily="34" charset="0"/>
              </a:rPr>
              <a:t>Included your Bid Bond or Guarantee Cashier’s Check (S.B.-1)</a:t>
            </a:r>
          </a:p>
          <a:p>
            <a:pPr marL="274320" indent="-274320">
              <a:spcAft>
                <a:spcPts val="900"/>
              </a:spcAft>
              <a:buFont typeface="Wingdings" panose="05000000000000000000" pitchFamily="2" charset="2"/>
              <a:buChar char="v"/>
              <a:defRPr/>
            </a:pPr>
            <a:r>
              <a:rPr lang="en-US" altLang="en-US" sz="2000" dirty="0">
                <a:solidFill>
                  <a:schemeClr val="tx1"/>
                </a:solidFill>
                <a:latin typeface="Arial" panose="020B0604020202020204" pitchFamily="34" charset="0"/>
                <a:cs typeface="Arial" panose="020B0604020202020204" pitchFamily="34" charset="0"/>
              </a:rPr>
              <a:t>Completed ADOT DBE Assurance Form 3102C</a:t>
            </a:r>
          </a:p>
          <a:p>
            <a:pPr marL="274320" indent="-274320">
              <a:spcAft>
                <a:spcPts val="900"/>
              </a:spcAft>
              <a:buFont typeface="Wingdings" panose="05000000000000000000" pitchFamily="2" charset="2"/>
              <a:buChar char="v"/>
              <a:defRPr/>
            </a:pPr>
            <a:r>
              <a:rPr lang="en-US" altLang="en-US" sz="2000" dirty="0">
                <a:solidFill>
                  <a:schemeClr val="tx1"/>
                </a:solidFill>
                <a:latin typeface="Arial" panose="020B0604020202020204" pitchFamily="34" charset="0"/>
                <a:cs typeface="Arial" panose="020B0604020202020204" pitchFamily="34" charset="0"/>
              </a:rPr>
              <a:t>Completed Certification with Regard to Equal Opportunity Clause for Contractor and  Subcontractors (E.O.C.-1) </a:t>
            </a:r>
          </a:p>
          <a:p>
            <a:pPr marL="274320" indent="-274320">
              <a:spcAft>
                <a:spcPts val="900"/>
              </a:spcAft>
              <a:buFont typeface="Wingdings" panose="05000000000000000000" pitchFamily="2" charset="2"/>
              <a:buChar char="v"/>
              <a:defRPr/>
            </a:pPr>
            <a:r>
              <a:rPr lang="en-US" altLang="en-US" sz="2000" dirty="0">
                <a:solidFill>
                  <a:schemeClr val="tx1"/>
                </a:solidFill>
                <a:latin typeface="Arial" panose="020B0604020202020204" pitchFamily="34" charset="0"/>
                <a:cs typeface="Arial" panose="020B0604020202020204" pitchFamily="34" charset="0"/>
              </a:rPr>
              <a:t>Completed List of Major Subcontractors &amp; Suppliers (L.O.S.-1)</a:t>
            </a:r>
          </a:p>
          <a:p>
            <a:pPr marL="274320" indent="-274320">
              <a:spcAft>
                <a:spcPts val="900"/>
              </a:spcAft>
              <a:buFont typeface="Wingdings" panose="05000000000000000000" pitchFamily="2" charset="2"/>
              <a:buChar char="v"/>
              <a:defRPr/>
            </a:pPr>
            <a:r>
              <a:rPr lang="en-US" altLang="en-US" sz="2000" dirty="0">
                <a:solidFill>
                  <a:schemeClr val="tx1"/>
                </a:solidFill>
                <a:latin typeface="Arial" panose="020B0604020202020204" pitchFamily="34" charset="0"/>
                <a:cs typeface="Arial" panose="020B0604020202020204" pitchFamily="34" charset="0"/>
              </a:rPr>
              <a:t>Buy American Certificate (B.A.C.-1)</a:t>
            </a:r>
          </a:p>
          <a:p>
            <a:pPr marL="274320" indent="-274320">
              <a:spcAft>
                <a:spcPts val="900"/>
              </a:spcAft>
              <a:buFont typeface="Wingdings" panose="05000000000000000000" pitchFamily="2" charset="2"/>
              <a:buChar char="v"/>
              <a:defRPr/>
            </a:pPr>
            <a:r>
              <a:rPr lang="en-US" altLang="en-US" sz="2000" dirty="0">
                <a:solidFill>
                  <a:schemeClr val="tx1"/>
                </a:solidFill>
                <a:latin typeface="Arial" panose="020B0604020202020204" pitchFamily="34" charset="0"/>
                <a:cs typeface="Arial" panose="020B0604020202020204" pitchFamily="34" charset="0"/>
              </a:rPr>
              <a:t>Non-Collusion Affidavit (N.C.A.-1)</a:t>
            </a:r>
          </a:p>
          <a:p>
            <a:pPr marL="0" indent="0">
              <a:buNone/>
              <a:defRPr/>
            </a:pPr>
            <a:endParaRPr lang="en-US" altLang="en-US" sz="1600" dirty="0">
              <a:solidFill>
                <a:schemeClr val="tx1"/>
              </a:solidFill>
              <a:latin typeface="Book Antiqua" panose="0204060205030503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CAA354FC-8949-4A66-2812-28E5A6F1C8C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778" y="525529"/>
            <a:ext cx="641448" cy="632084"/>
          </a:xfrm>
          <a:prstGeom prst="rect">
            <a:avLst/>
          </a:prstGeom>
        </p:spPr>
      </p:pic>
      <p:sp>
        <p:nvSpPr>
          <p:cNvPr id="4" name="TextBox 3">
            <a:extLst>
              <a:ext uri="{FF2B5EF4-FFF2-40B4-BE49-F238E27FC236}">
                <a16:creationId xmlns:a16="http://schemas.microsoft.com/office/drawing/2014/main" id="{4FDC4FC0-BFC4-BEA8-3630-EAE6ACFD7C20}"/>
              </a:ext>
            </a:extLst>
          </p:cNvPr>
          <p:cNvSpPr txBox="1"/>
          <p:nvPr/>
        </p:nvSpPr>
        <p:spPr>
          <a:xfrm>
            <a:off x="7695722" y="2290060"/>
            <a:ext cx="4475748" cy="1255728"/>
          </a:xfrm>
          <a:prstGeom prst="rect">
            <a:avLst/>
          </a:prstGeom>
          <a:noFill/>
        </p:spPr>
        <p:txBody>
          <a:bodyPr wrap="square" rtlCol="0">
            <a:spAutoFit/>
          </a:bodyPr>
          <a:lstStyle/>
          <a:p>
            <a:pPr marL="0" indent="0">
              <a:lnSpc>
                <a:spcPct val="120000"/>
              </a:lnSpc>
              <a:spcBef>
                <a:spcPts val="0"/>
              </a:spcBef>
              <a:buNone/>
              <a:defRPr/>
            </a:pPr>
            <a:r>
              <a:rPr lang="en-US" altLang="en-US" sz="1800" b="1" u="sng" dirty="0">
                <a:latin typeface="Arial" panose="020B0604020202020204" pitchFamily="34" charset="0"/>
                <a:cs typeface="Arial" panose="020B0604020202020204" pitchFamily="34" charset="0"/>
              </a:rPr>
              <a:t>Submit in a separate sealed envelope</a:t>
            </a:r>
            <a:r>
              <a:rPr lang="en-US" altLang="en-US" sz="1800" b="1" i="1" dirty="0">
                <a:latin typeface="Arial" panose="020B0604020202020204" pitchFamily="34" charset="0"/>
                <a:cs typeface="Arial" panose="020B0604020202020204" pitchFamily="34" charset="0"/>
              </a:rPr>
              <a:t>:</a:t>
            </a:r>
          </a:p>
          <a:p>
            <a:pPr marL="0" indent="0">
              <a:spcBef>
                <a:spcPts val="0"/>
              </a:spcBef>
              <a:buNone/>
              <a:defRPr/>
            </a:pPr>
            <a:r>
              <a:rPr lang="en-US" altLang="en-US" sz="1800" b="1" dirty="0">
                <a:latin typeface="Arial" panose="020B0604020202020204" pitchFamily="34" charset="0"/>
                <a:cs typeface="Arial" panose="020B0604020202020204" pitchFamily="34" charset="0"/>
              </a:rPr>
              <a:t>Bid Bond – S.B.-1 (rated A- or better)</a:t>
            </a:r>
          </a:p>
          <a:p>
            <a:pPr marL="0" indent="0">
              <a:spcBef>
                <a:spcPts val="0"/>
              </a:spcBef>
              <a:buNone/>
              <a:defRPr/>
            </a:pPr>
            <a:r>
              <a:rPr lang="en-US" altLang="en-US" sz="1800" b="1" dirty="0">
                <a:solidFill>
                  <a:srgbClr val="FF0000"/>
                </a:solidFill>
                <a:latin typeface="Arial" panose="020B0604020202020204" pitchFamily="34" charset="0"/>
                <a:cs typeface="Arial" panose="020B0604020202020204" pitchFamily="34" charset="0"/>
              </a:rPr>
              <a:t>Failure to submit = Non-Responsive</a:t>
            </a:r>
          </a:p>
          <a:p>
            <a:endParaRPr lang="en-US" dirty="0"/>
          </a:p>
        </p:txBody>
      </p:sp>
    </p:spTree>
    <p:extLst>
      <p:ext uri="{BB962C8B-B14F-4D97-AF65-F5344CB8AC3E}">
        <p14:creationId xmlns:p14="http://schemas.microsoft.com/office/powerpoint/2010/main" val="2253837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A4A36-FD58-486B-BD00-5CF67706BB4B}"/>
              </a:ext>
            </a:extLst>
          </p:cNvPr>
          <p:cNvSpPr>
            <a:spLocks noGrp="1"/>
          </p:cNvSpPr>
          <p:nvPr>
            <p:ph type="title"/>
          </p:nvPr>
        </p:nvSpPr>
        <p:spPr>
          <a:xfrm>
            <a:off x="1933302" y="195057"/>
            <a:ext cx="9216979" cy="1293028"/>
          </a:xfrm>
        </p:spPr>
        <p:txBody>
          <a:bodyPr>
            <a:normAutofit/>
          </a:bodyPr>
          <a:lstStyle/>
          <a:p>
            <a:r>
              <a:rPr lang="en-US" sz="3600" b="1" i="1" dirty="0">
                <a:solidFill>
                  <a:schemeClr val="bg1"/>
                </a:solidFill>
                <a:latin typeface="Arial" panose="020B0604020202020204" pitchFamily="34" charset="0"/>
                <a:cs typeface="Arial" panose="020B0604020202020204" pitchFamily="34" charset="0"/>
              </a:rPr>
              <a:t>POST-BID SUBMITTAL CHECKLIST</a:t>
            </a:r>
          </a:p>
        </p:txBody>
      </p:sp>
      <p:sp>
        <p:nvSpPr>
          <p:cNvPr id="3" name="Content Placeholder 2">
            <a:extLst>
              <a:ext uri="{FF2B5EF4-FFF2-40B4-BE49-F238E27FC236}">
                <a16:creationId xmlns:a16="http://schemas.microsoft.com/office/drawing/2014/main" id="{8FCF32B7-37F9-47C4-9B59-491980CB13AF}"/>
              </a:ext>
            </a:extLst>
          </p:cNvPr>
          <p:cNvSpPr>
            <a:spLocks noGrp="1"/>
          </p:cNvSpPr>
          <p:nvPr>
            <p:ph idx="1"/>
          </p:nvPr>
        </p:nvSpPr>
        <p:spPr>
          <a:xfrm>
            <a:off x="1470704" y="2490708"/>
            <a:ext cx="9679577" cy="4172235"/>
          </a:xfrm>
        </p:spPr>
        <p:txBody>
          <a:bodyPr>
            <a:normAutofit/>
          </a:bodyPr>
          <a:lstStyle/>
          <a:p>
            <a:pPr marL="0" indent="0">
              <a:buNone/>
            </a:pPr>
            <a:r>
              <a:rPr lang="en-US" dirty="0">
                <a:solidFill>
                  <a:schemeClr val="tx1"/>
                </a:solidFill>
                <a:latin typeface="Arial" panose="020B0604020202020204" pitchFamily="34" charset="0"/>
                <a:cs typeface="Arial" panose="020B0604020202020204" pitchFamily="34" charset="0"/>
                <a:sym typeface="Wingdings" panose="05000000000000000000" pitchFamily="2" charset="2"/>
              </a:rPr>
              <a:t>		ADOT DBE Intended Participation Affidavit: Individual Form 3105C</a:t>
            </a:r>
          </a:p>
          <a:p>
            <a:pPr marL="0" indent="0">
              <a:buNone/>
            </a:pPr>
            <a:r>
              <a:rPr lang="en-US" dirty="0">
                <a:solidFill>
                  <a:schemeClr val="tx1"/>
                </a:solidFill>
                <a:latin typeface="Arial" panose="020B0604020202020204" pitchFamily="34" charset="0"/>
                <a:cs typeface="Arial" panose="020B0604020202020204" pitchFamily="34" charset="0"/>
                <a:sym typeface="Wingdings" panose="05000000000000000000" pitchFamily="2" charset="2"/>
              </a:rPr>
              <a:t>		ADOT DBE Intended Participation Affidavit Summary for Prime Form 3106C</a:t>
            </a:r>
          </a:p>
          <a:p>
            <a:pPr marL="0" indent="0">
              <a:buNone/>
            </a:pPr>
            <a:r>
              <a:rPr lang="en-US" dirty="0">
                <a:solidFill>
                  <a:schemeClr val="tx1"/>
                </a:solidFill>
                <a:latin typeface="Arial" panose="020B0604020202020204" pitchFamily="34" charset="0"/>
                <a:cs typeface="Arial" panose="020B0604020202020204" pitchFamily="34" charset="0"/>
                <a:sym typeface="Wingdings" panose="05000000000000000000" pitchFamily="2" charset="2"/>
              </a:rPr>
              <a:t>	  	ADOT Online Bidder’s List confirmation email from ADOT</a:t>
            </a:r>
          </a:p>
          <a:p>
            <a:pPr marL="0" indent="0">
              <a:buNone/>
            </a:pPr>
            <a:r>
              <a:rPr lang="en-US" dirty="0">
                <a:solidFill>
                  <a:schemeClr val="tx1"/>
                </a:solidFill>
                <a:latin typeface="Arial" panose="020B0604020202020204" pitchFamily="34" charset="0"/>
                <a:cs typeface="Arial" panose="020B0604020202020204" pitchFamily="34" charset="0"/>
                <a:sym typeface="Wingdings" panose="05000000000000000000" pitchFamily="2" charset="2"/>
              </a:rPr>
              <a:t>		List of All Subcontractors and Suppliers Form (L.O.S.-2)</a:t>
            </a:r>
          </a:p>
          <a:p>
            <a:pPr marL="0" indent="0">
              <a:buNone/>
            </a:pPr>
            <a:r>
              <a:rPr lang="en-US" dirty="0">
                <a:solidFill>
                  <a:schemeClr val="tx1"/>
                </a:solidFill>
                <a:latin typeface="Arial" panose="020B0604020202020204" pitchFamily="34" charset="0"/>
                <a:cs typeface="Arial" panose="020B0604020202020204" pitchFamily="34" charset="0"/>
                <a:sym typeface="Wingdings" panose="05000000000000000000" pitchFamily="2" charset="2"/>
              </a:rPr>
              <a:t>	   	Bidders Disclosure Statement  (B.D.S.-1 to 4)</a:t>
            </a:r>
          </a:p>
          <a:p>
            <a:pPr marL="0" indent="0">
              <a:buNone/>
            </a:pPr>
            <a:r>
              <a:rPr lang="en-US" dirty="0">
                <a:solidFill>
                  <a:schemeClr val="tx1"/>
                </a:solidFill>
                <a:latin typeface="Arial" panose="020B0604020202020204" pitchFamily="34" charset="0"/>
                <a:cs typeface="Arial" panose="020B0604020202020204" pitchFamily="34" charset="0"/>
                <a:sym typeface="Wingdings" panose="05000000000000000000" pitchFamily="2" charset="2"/>
              </a:rPr>
              <a:t>	   	Affidavit of Identity (if a sole proprietor) (A.O.I.-1)</a:t>
            </a:r>
            <a:endParaRPr lang="en-US" b="1" dirty="0">
              <a:solidFill>
                <a:srgbClr val="FF0000"/>
              </a:solidFill>
              <a:latin typeface="Arial" panose="020B0604020202020204" pitchFamily="34" charset="0"/>
              <a:cs typeface="Arial" panose="020B0604020202020204" pitchFamily="34" charset="0"/>
              <a:sym typeface="Wingdings" panose="05000000000000000000" pitchFamily="2" charset="2"/>
            </a:endParaRPr>
          </a:p>
          <a:p>
            <a:pPr marL="0" indent="0" algn="ctr">
              <a:buNone/>
            </a:pPr>
            <a:r>
              <a:rPr lang="en-US" sz="2000" b="1" dirty="0">
                <a:solidFill>
                  <a:srgbClr val="FF0000"/>
                </a:solidFill>
                <a:latin typeface="Arial" panose="020B0604020202020204" pitchFamily="34" charset="0"/>
                <a:cs typeface="Arial" panose="020B0604020202020204" pitchFamily="34" charset="0"/>
                <a:sym typeface="Wingdings" panose="05000000000000000000" pitchFamily="2" charset="2"/>
              </a:rPr>
              <a:t>Failure to submit = Non-Responsive</a:t>
            </a:r>
            <a:endParaRPr lang="en-US" sz="2000" u="sng" dirty="0">
              <a:solidFill>
                <a:schemeClr val="bg1"/>
              </a:solidFill>
              <a:latin typeface="Arial" panose="020B0604020202020204" pitchFamily="34" charset="0"/>
              <a:cs typeface="Arial" panose="020B0604020202020204" pitchFamily="34" charset="0"/>
              <a:sym typeface="Wingdings" panose="05000000000000000000" pitchFamily="2" charset="2"/>
            </a:endParaRPr>
          </a:p>
          <a:p>
            <a:pPr marL="0" indent="0">
              <a:buNone/>
            </a:pPr>
            <a:r>
              <a:rPr lang="en-US" u="sng" dirty="0">
                <a:solidFill>
                  <a:schemeClr val="tx1"/>
                </a:solidFill>
                <a:latin typeface="Arial" panose="020B0604020202020204" pitchFamily="34" charset="0"/>
                <a:cs typeface="Arial" panose="020B0604020202020204" pitchFamily="34" charset="0"/>
                <a:sym typeface="Wingdings" panose="05000000000000000000" pitchFamily="2" charset="2"/>
              </a:rPr>
              <a:t>Contract Execution:</a:t>
            </a:r>
            <a:endParaRPr lang="en-US" dirty="0">
              <a:solidFill>
                <a:schemeClr val="tx1"/>
              </a:solidFill>
              <a:latin typeface="Arial" panose="020B0604020202020204" pitchFamily="34" charset="0"/>
              <a:cs typeface="Arial" panose="020B0604020202020204" pitchFamily="34" charset="0"/>
              <a:sym typeface="Wingdings" panose="05000000000000000000" pitchFamily="2" charset="2"/>
            </a:endParaRPr>
          </a:p>
          <a:p>
            <a:pPr marL="0" indent="0">
              <a:buNone/>
            </a:pPr>
            <a:r>
              <a:rPr lang="en-US" b="1"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sym typeface="Wingdings" panose="05000000000000000000" pitchFamily="2" charset="2"/>
              </a:rPr>
              <a:t>   	Contractor must provide proof of license required to perform the work</a:t>
            </a:r>
          </a:p>
          <a:p>
            <a:pPr marL="0" indent="0">
              <a:buNone/>
            </a:pPr>
            <a:r>
              <a:rPr lang="en-US"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sym typeface="Wingdings" panose="05000000000000000000" pitchFamily="2" charset="2"/>
              </a:rPr>
              <a:t>   	Verification of Experience Modification Rate (EMR)</a:t>
            </a:r>
            <a:endParaRPr lang="en-US"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3ADBE41-C844-EBAA-3B51-06508EAB083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12778" y="525529"/>
            <a:ext cx="641448" cy="632084"/>
          </a:xfrm>
          <a:prstGeom prst="rect">
            <a:avLst/>
          </a:prstGeom>
        </p:spPr>
      </p:pic>
      <p:sp>
        <p:nvSpPr>
          <p:cNvPr id="6" name="TextBox 5">
            <a:extLst>
              <a:ext uri="{FF2B5EF4-FFF2-40B4-BE49-F238E27FC236}">
                <a16:creationId xmlns:a16="http://schemas.microsoft.com/office/drawing/2014/main" id="{BD8C5809-C0B5-D077-FD41-46D2C7EAE023}"/>
              </a:ext>
            </a:extLst>
          </p:cNvPr>
          <p:cNvSpPr txBox="1"/>
          <p:nvPr/>
        </p:nvSpPr>
        <p:spPr>
          <a:xfrm>
            <a:off x="1933302" y="1197680"/>
            <a:ext cx="7837758" cy="678134"/>
          </a:xfrm>
          <a:prstGeom prst="rect">
            <a:avLst/>
          </a:prstGeom>
          <a:noFill/>
        </p:spPr>
        <p:txBody>
          <a:bodyPr wrap="square">
            <a:spAutoFit/>
          </a:bodyPr>
          <a:lstStyle/>
          <a:p>
            <a:pPr marL="0" indent="0" algn="ctr">
              <a:lnSpc>
                <a:spcPct val="110000"/>
              </a:lnSpc>
              <a:spcBef>
                <a:spcPts val="0"/>
              </a:spcBef>
              <a:buNone/>
            </a:pPr>
            <a:r>
              <a:rPr lang="en-US" b="1" i="1" u="sng" dirty="0">
                <a:solidFill>
                  <a:schemeClr val="bg1"/>
                </a:solidFill>
                <a:latin typeface="Arial" panose="020B0604020202020204" pitchFamily="34" charset="0"/>
                <a:cs typeface="Arial" panose="020B0604020202020204" pitchFamily="34" charset="0"/>
              </a:rPr>
              <a:t>THE THREE LOWEST BIDDERS MUST PROVIDE WITHIN </a:t>
            </a:r>
          </a:p>
          <a:p>
            <a:pPr marL="0" indent="0" algn="ctr">
              <a:lnSpc>
                <a:spcPct val="110000"/>
              </a:lnSpc>
              <a:spcBef>
                <a:spcPts val="0"/>
              </a:spcBef>
              <a:buNone/>
            </a:pPr>
            <a:r>
              <a:rPr lang="en-US" b="1" i="1" u="sng" dirty="0">
                <a:solidFill>
                  <a:schemeClr val="bg1"/>
                </a:solidFill>
                <a:latin typeface="Arial" panose="020B0604020202020204" pitchFamily="34" charset="0"/>
                <a:cs typeface="Arial" panose="020B0604020202020204" pitchFamily="34" charset="0"/>
              </a:rPr>
              <a:t>FIVE (5) CALENDAR DAYS AFTER BID OPENING DATE BY 4:00 P.M.</a:t>
            </a:r>
          </a:p>
        </p:txBody>
      </p:sp>
    </p:spTree>
    <p:extLst>
      <p:ext uri="{BB962C8B-B14F-4D97-AF65-F5344CB8AC3E}">
        <p14:creationId xmlns:p14="http://schemas.microsoft.com/office/powerpoint/2010/main" val="961964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472101" y="2824555"/>
            <a:ext cx="3713231" cy="2884750"/>
          </a:xfrm>
        </p:spPr>
        <p:txBody>
          <a:bodyPr>
            <a:normAutofit/>
          </a:bodyPr>
          <a:lstStyle/>
          <a:p>
            <a:pPr algn="ctr"/>
            <a:r>
              <a:rPr lang="en-US" altLang="en-US" b="1" dirty="0">
                <a:solidFill>
                  <a:schemeClr val="tx2">
                    <a:lumMod val="75000"/>
                  </a:schemeClr>
                </a:solidFill>
                <a:latin typeface="Arial" panose="020B0604020202020204" pitchFamily="34" charset="0"/>
                <a:cs typeface="Arial" panose="020B0604020202020204" pitchFamily="34" charset="0"/>
              </a:rPr>
              <a:t>Grounds</a:t>
            </a:r>
            <a:br>
              <a:rPr lang="en-US" altLang="en-US" b="1" dirty="0">
                <a:solidFill>
                  <a:schemeClr val="tx2">
                    <a:lumMod val="75000"/>
                  </a:schemeClr>
                </a:solidFill>
                <a:latin typeface="Arial" panose="020B0604020202020204" pitchFamily="34" charset="0"/>
                <a:cs typeface="Arial" panose="020B0604020202020204" pitchFamily="34" charset="0"/>
              </a:rPr>
            </a:br>
            <a:r>
              <a:rPr lang="en-US" altLang="en-US" b="1" dirty="0">
                <a:solidFill>
                  <a:schemeClr val="tx2">
                    <a:lumMod val="75000"/>
                  </a:schemeClr>
                </a:solidFill>
                <a:latin typeface="Arial" panose="020B0604020202020204" pitchFamily="34" charset="0"/>
                <a:cs typeface="Arial" panose="020B0604020202020204" pitchFamily="34" charset="0"/>
              </a:rPr>
              <a:t>for Disqualification</a:t>
            </a:r>
            <a:endParaRPr lang="en-US" b="1" dirty="0">
              <a:solidFill>
                <a:schemeClr val="tx2">
                  <a:lumMod val="75000"/>
                </a:schemeClr>
              </a:solidFill>
              <a:latin typeface="Arial" panose="020B0604020202020204" pitchFamily="34" charset="0"/>
              <a:cs typeface="Arial" panose="020B0604020202020204" pitchFamily="34" charset="0"/>
            </a:endParaRPr>
          </a:p>
        </p:txBody>
      </p:sp>
      <p:graphicFrame>
        <p:nvGraphicFramePr>
          <p:cNvPr id="16" name="Content Placeholder 2">
            <a:extLst>
              <a:ext uri="{FF2B5EF4-FFF2-40B4-BE49-F238E27FC236}">
                <a16:creationId xmlns:a16="http://schemas.microsoft.com/office/drawing/2014/main" id="{04B7C61C-9BBF-A704-1B15-4F72884A39F0}"/>
              </a:ext>
            </a:extLst>
          </p:cNvPr>
          <p:cNvGraphicFramePr>
            <a:graphicFrameLocks noGrp="1"/>
          </p:cNvGraphicFramePr>
          <p:nvPr>
            <p:ph idx="1"/>
            <p:extLst>
              <p:ext uri="{D42A27DB-BD31-4B8C-83A1-F6EECF244321}">
                <p14:modId xmlns:p14="http://schemas.microsoft.com/office/powerpoint/2010/main" val="4266020284"/>
              </p:ext>
            </p:extLst>
          </p:nvPr>
        </p:nvGraphicFramePr>
        <p:xfrm>
          <a:off x="5194300" y="1792776"/>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97BCF714-6237-50FC-DF25-EBDFBC9327D4}"/>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12778" y="525529"/>
            <a:ext cx="641448" cy="632084"/>
          </a:xfrm>
          <a:prstGeom prst="rect">
            <a:avLst/>
          </a:prstGeom>
        </p:spPr>
      </p:pic>
    </p:spTree>
    <p:extLst>
      <p:ext uri="{BB962C8B-B14F-4D97-AF65-F5344CB8AC3E}">
        <p14:creationId xmlns:p14="http://schemas.microsoft.com/office/powerpoint/2010/main" val="2282110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993189" y="575052"/>
            <a:ext cx="6209299" cy="1622322"/>
          </a:xfrm>
        </p:spPr>
        <p:txBody>
          <a:bodyPr>
            <a:normAutofit/>
          </a:bodyPr>
          <a:lstStyle/>
          <a:p>
            <a:r>
              <a:rPr lang="en-US" altLang="en-US" b="1" i="1" dirty="0">
                <a:latin typeface="Arial" panose="020B0604020202020204" pitchFamily="34" charset="0"/>
                <a:cs typeface="Arial" panose="020B0604020202020204" pitchFamily="34" charset="0"/>
              </a:rPr>
              <a:t>SEALED BIDS DUE DATE</a:t>
            </a:r>
            <a:endParaRPr lang="en-US" b="1" i="1" dirty="0">
              <a:latin typeface="Arial" panose="020B0604020202020204" pitchFamily="34" charset="0"/>
              <a:cs typeface="Arial" panose="020B0604020202020204" pitchFamily="34" charset="0"/>
            </a:endParaRPr>
          </a:p>
        </p:txBody>
      </p:sp>
      <p:sp>
        <p:nvSpPr>
          <p:cNvPr id="14" name="Content Placeholder 2"/>
          <p:cNvSpPr>
            <a:spLocks noGrp="1"/>
          </p:cNvSpPr>
          <p:nvPr>
            <p:ph idx="1"/>
          </p:nvPr>
        </p:nvSpPr>
        <p:spPr>
          <a:xfrm>
            <a:off x="648457" y="2415280"/>
            <a:ext cx="6209299" cy="4113217"/>
          </a:xfrm>
        </p:spPr>
        <p:txBody>
          <a:bodyPr anchor="ctr">
            <a:normAutofit/>
          </a:bodyPr>
          <a:lstStyle/>
          <a:p>
            <a:pPr>
              <a:spcBef>
                <a:spcPts val="0"/>
              </a:spcBef>
              <a:spcAft>
                <a:spcPts val="600"/>
              </a:spcAft>
              <a:defRPr/>
            </a:pPr>
            <a:r>
              <a:rPr lang="en-US" sz="2000" dirty="0">
                <a:solidFill>
                  <a:schemeClr val="tx1"/>
                </a:solidFill>
                <a:latin typeface="Arial" panose="020B0604020202020204" pitchFamily="34" charset="0"/>
                <a:cs typeface="Arial" panose="020B0604020202020204" pitchFamily="34" charset="0"/>
              </a:rPr>
              <a:t>Bids Will Be Due:</a:t>
            </a:r>
          </a:p>
          <a:p>
            <a:pPr marL="0" indent="0">
              <a:spcBef>
                <a:spcPts val="0"/>
              </a:spcBef>
              <a:spcAft>
                <a:spcPts val="600"/>
              </a:spcAft>
              <a:buNone/>
              <a:defRPr/>
            </a:pPr>
            <a:r>
              <a:rPr lang="en-US" sz="2000" dirty="0">
                <a:solidFill>
                  <a:schemeClr val="tx1"/>
                </a:solidFill>
                <a:latin typeface="Arial" panose="020B0604020202020204" pitchFamily="34" charset="0"/>
                <a:cs typeface="Arial" panose="020B0604020202020204" pitchFamily="34" charset="0"/>
              </a:rPr>
              <a:t>    </a:t>
            </a:r>
            <a:r>
              <a:rPr lang="en-US" sz="2000" b="1" u="sng" dirty="0">
                <a:solidFill>
                  <a:schemeClr val="tx1"/>
                </a:solidFill>
                <a:latin typeface="Arial" panose="020B0604020202020204" pitchFamily="34" charset="0"/>
                <a:cs typeface="Arial" panose="020B0604020202020204" pitchFamily="34" charset="0"/>
              </a:rPr>
              <a:t>Tuesday, October 29, 2024 at 2:00 P.M.</a:t>
            </a:r>
          </a:p>
          <a:p>
            <a:pPr>
              <a:spcBef>
                <a:spcPts val="0"/>
              </a:spcBef>
              <a:spcAft>
                <a:spcPts val="600"/>
              </a:spcAft>
              <a:defRPr/>
            </a:pPr>
            <a:endParaRPr lang="en-US" sz="2000" dirty="0">
              <a:solidFill>
                <a:schemeClr val="tx1"/>
              </a:solidFill>
              <a:latin typeface="Arial" panose="020B0604020202020204" pitchFamily="34" charset="0"/>
              <a:cs typeface="Arial" panose="020B0604020202020204" pitchFamily="34" charset="0"/>
            </a:endParaRPr>
          </a:p>
          <a:p>
            <a:pPr>
              <a:spcBef>
                <a:spcPts val="0"/>
              </a:spcBef>
              <a:spcAft>
                <a:spcPts val="600"/>
              </a:spcAft>
              <a:defRPr/>
            </a:pPr>
            <a:r>
              <a:rPr lang="en-US" sz="2000" dirty="0">
                <a:solidFill>
                  <a:schemeClr val="tx1"/>
                </a:solidFill>
                <a:latin typeface="Arial" panose="020B0604020202020204" pitchFamily="34" charset="0"/>
                <a:cs typeface="Arial" panose="020B0604020202020204" pitchFamily="34" charset="0"/>
              </a:rPr>
              <a:t>Submitted into the Design and Construction Procurement bid box located on the 1st Floor lobby:</a:t>
            </a:r>
          </a:p>
          <a:p>
            <a:pPr marL="0" indent="0">
              <a:spcBef>
                <a:spcPts val="0"/>
              </a:spcBef>
              <a:buNone/>
              <a:defRPr/>
            </a:pPr>
            <a:r>
              <a:rPr lang="en-US" sz="2000" dirty="0">
                <a:solidFill>
                  <a:schemeClr val="tx1"/>
                </a:solidFill>
                <a:latin typeface="Arial" panose="020B0604020202020204" pitchFamily="34" charset="0"/>
                <a:cs typeface="Arial" panose="020B0604020202020204" pitchFamily="34" charset="0"/>
              </a:rPr>
              <a:t>		Phoenix City Hall Building</a:t>
            </a:r>
          </a:p>
          <a:p>
            <a:pPr marL="0" indent="0">
              <a:spcBef>
                <a:spcPts val="0"/>
              </a:spcBef>
              <a:buNone/>
              <a:defRPr/>
            </a:pPr>
            <a:r>
              <a:rPr lang="en-US" sz="2000" dirty="0">
                <a:solidFill>
                  <a:schemeClr val="tx1"/>
                </a:solidFill>
                <a:latin typeface="Arial" panose="020B0604020202020204" pitchFamily="34" charset="0"/>
                <a:cs typeface="Arial" panose="020B0604020202020204" pitchFamily="34" charset="0"/>
              </a:rPr>
              <a:t>  		200 W. Washington Street</a:t>
            </a:r>
          </a:p>
          <a:p>
            <a:pPr marL="0" indent="0">
              <a:spcBef>
                <a:spcPts val="0"/>
              </a:spcBef>
              <a:buNone/>
              <a:defRPr/>
            </a:pPr>
            <a:r>
              <a:rPr lang="en-US" sz="2000" dirty="0">
                <a:solidFill>
                  <a:schemeClr val="tx1"/>
                </a:solidFill>
                <a:latin typeface="Arial" panose="020B0604020202020204" pitchFamily="34" charset="0"/>
                <a:cs typeface="Arial" panose="020B0604020202020204" pitchFamily="34" charset="0"/>
              </a:rPr>
              <a:t>  		Phoenix, Arizona, 85003</a:t>
            </a:r>
          </a:p>
          <a:p>
            <a:pPr>
              <a:spcBef>
                <a:spcPts val="0"/>
              </a:spcBef>
              <a:spcAft>
                <a:spcPts val="600"/>
              </a:spcAft>
              <a:defRPr/>
            </a:pPr>
            <a:endParaRPr lang="en-US"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71B6FA4-1F88-0302-6099-BCBD2661ED3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778" y="525529"/>
            <a:ext cx="641448" cy="632084"/>
          </a:xfrm>
          <a:prstGeom prst="rect">
            <a:avLst/>
          </a:prstGeom>
        </p:spPr>
      </p:pic>
      <p:pic>
        <p:nvPicPr>
          <p:cNvPr id="5" name="Picture 4" descr="A picture containing text">
            <a:extLst>
              <a:ext uri="{FF2B5EF4-FFF2-40B4-BE49-F238E27FC236}">
                <a16:creationId xmlns:a16="http://schemas.microsoft.com/office/drawing/2014/main" id="{60F0A0EB-7742-2F9A-402B-EE557F3EC41F}"/>
              </a:ext>
            </a:extLst>
          </p:cNvPr>
          <p:cNvPicPr>
            <a:picLocks noChangeAspect="1"/>
          </p:cNvPicPr>
          <p:nvPr/>
        </p:nvPicPr>
        <p:blipFill>
          <a:blip r:embed="rId4"/>
          <a:stretch>
            <a:fillRect/>
          </a:stretch>
        </p:blipFill>
        <p:spPr>
          <a:xfrm rot="5400000">
            <a:off x="6559256" y="1567394"/>
            <a:ext cx="5071951" cy="5143500"/>
          </a:xfrm>
          <a:prstGeom prst="rect">
            <a:avLst/>
          </a:prstGeom>
        </p:spPr>
      </p:pic>
    </p:spTree>
    <p:extLst>
      <p:ext uri="{BB962C8B-B14F-4D97-AF65-F5344CB8AC3E}">
        <p14:creationId xmlns:p14="http://schemas.microsoft.com/office/powerpoint/2010/main" val="1134997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208565" y="1560731"/>
            <a:ext cx="4885949" cy="1028082"/>
          </a:xfrm>
        </p:spPr>
        <p:txBody>
          <a:bodyPr vert="horz" lIns="91440" tIns="45720" rIns="91440" bIns="45720" rtlCol="0" anchor="t">
            <a:normAutofit fontScale="90000"/>
          </a:bodyPr>
          <a:lstStyle/>
          <a:p>
            <a:pPr algn="ctr">
              <a:lnSpc>
                <a:spcPct val="90000"/>
              </a:lnSpc>
            </a:pPr>
            <a:r>
              <a:rPr lang="en-US" altLang="en-US" sz="4000" b="1" i="1" kern="1200" dirty="0">
                <a:solidFill>
                  <a:schemeClr val="bg1"/>
                </a:solidFill>
                <a:latin typeface="Arial" panose="020B0604020202020204" pitchFamily="34" charset="0"/>
                <a:cs typeface="Arial" panose="020B0604020202020204" pitchFamily="34" charset="0"/>
              </a:rPr>
              <a:t>DCP Procurement Webpages</a:t>
            </a:r>
            <a:endParaRPr lang="en-US" sz="4000" b="1" i="1" kern="1200" dirty="0">
              <a:solidFill>
                <a:schemeClr val="bg1"/>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A0949AD-08F1-455F-8685-E35227886012}"/>
              </a:ext>
            </a:extLst>
          </p:cNvPr>
          <p:cNvSpPr>
            <a:spLocks noGrp="1"/>
          </p:cNvSpPr>
          <p:nvPr>
            <p:ph type="body" sz="half" idx="2"/>
          </p:nvPr>
        </p:nvSpPr>
        <p:spPr>
          <a:xfrm>
            <a:off x="573752" y="2827221"/>
            <a:ext cx="4560095" cy="816669"/>
          </a:xfrm>
        </p:spPr>
        <p:txBody>
          <a:bodyPr vert="horz" lIns="91440" tIns="45720" rIns="91440" bIns="45720" rtlCol="0">
            <a:normAutofit/>
          </a:bodyPr>
          <a:lstStyle/>
          <a:p>
            <a:pPr>
              <a:buFont typeface="Wingdings 3" charset="2"/>
              <a:buChar char=""/>
            </a:pPr>
            <a:r>
              <a:rPr lang="en-US" altLang="en-US" sz="1800" dirty="0">
                <a:solidFill>
                  <a:schemeClr val="bg1"/>
                </a:solidFill>
                <a:latin typeface="Arial" panose="020B0604020202020204" pitchFamily="34" charset="0"/>
                <a:cs typeface="Arial" panose="020B0604020202020204" pitchFamily="34" charset="0"/>
                <a:hlinkClick r:id="rId3"/>
              </a:rPr>
              <a:t>https://www.phoenix.gov/streets/procurement-opportunities/</a:t>
            </a:r>
            <a:endParaRPr lang="en-US" sz="1800" dirty="0">
              <a:solidFill>
                <a:schemeClr val="bg1"/>
              </a:solidFill>
              <a:latin typeface="Arial" panose="020B0604020202020204" pitchFamily="34" charset="0"/>
              <a:cs typeface="Arial" panose="020B0604020202020204" pitchFamily="34" charset="0"/>
            </a:endParaRPr>
          </a:p>
          <a:p>
            <a:pPr>
              <a:buFont typeface="Wingdings 3" charset="2"/>
              <a:buChar char=""/>
            </a:pPr>
            <a:endParaRPr lang="en-US" dirty="0"/>
          </a:p>
        </p:txBody>
      </p:sp>
      <p:pic>
        <p:nvPicPr>
          <p:cNvPr id="3" name="Picture 2" descr="A screenshot of a cell phone&#10;&#10;Description generated with very high confidence">
            <a:extLst>
              <a:ext uri="{FF2B5EF4-FFF2-40B4-BE49-F238E27FC236}">
                <a16:creationId xmlns:a16="http://schemas.microsoft.com/office/drawing/2014/main" id="{2DAA160D-0C18-42D3-8325-48BBE2745108}"/>
              </a:ext>
            </a:extLst>
          </p:cNvPr>
          <p:cNvPicPr>
            <a:picLocks noChangeAspect="1"/>
          </p:cNvPicPr>
          <p:nvPr/>
        </p:nvPicPr>
        <p:blipFill rotWithShape="1">
          <a:blip r:embed="rId4"/>
          <a:srcRect r="3715" b="-2"/>
          <a:stretch/>
        </p:blipFill>
        <p:spPr>
          <a:xfrm>
            <a:off x="5287646" y="1166133"/>
            <a:ext cx="6631191" cy="5440875"/>
          </a:xfrm>
          <a:prstGeom prst="rect">
            <a:avLst/>
          </a:prstGeom>
          <a:effectLst>
            <a:outerShdw blurRad="50800" dist="38100" dir="5400000" algn="t" rotWithShape="0">
              <a:prstClr val="black">
                <a:alpha val="43000"/>
              </a:prstClr>
            </a:outerShdw>
          </a:effectLst>
        </p:spPr>
      </p:pic>
      <p:sp>
        <p:nvSpPr>
          <p:cNvPr id="15" name="Arrow: Right 14">
            <a:extLst>
              <a:ext uri="{FF2B5EF4-FFF2-40B4-BE49-F238E27FC236}">
                <a16:creationId xmlns:a16="http://schemas.microsoft.com/office/drawing/2014/main" id="{05169FB6-A1D3-40AE-98B6-CD7499A78B1C}"/>
              </a:ext>
            </a:extLst>
          </p:cNvPr>
          <p:cNvSpPr/>
          <p:nvPr/>
        </p:nvSpPr>
        <p:spPr>
          <a:xfrm rot="20389112">
            <a:off x="3208218" y="4885883"/>
            <a:ext cx="2030131" cy="875098"/>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Aft>
                <a:spcPts val="600"/>
              </a:spcAft>
            </a:pPr>
            <a:r>
              <a:rPr lang="en-US" sz="1300" b="1" dirty="0">
                <a:solidFill>
                  <a:schemeClr val="accent2">
                    <a:lumMod val="75000"/>
                  </a:schemeClr>
                </a:solidFill>
              </a:rPr>
              <a:t>Procurement Newsletter</a:t>
            </a:r>
          </a:p>
        </p:txBody>
      </p:sp>
      <p:sp>
        <p:nvSpPr>
          <p:cNvPr id="16" name="Arrow: Right 15">
            <a:extLst>
              <a:ext uri="{FF2B5EF4-FFF2-40B4-BE49-F238E27FC236}">
                <a16:creationId xmlns:a16="http://schemas.microsoft.com/office/drawing/2014/main" id="{4E041DDC-2B07-47B3-AC15-FB3EF3136039}"/>
              </a:ext>
            </a:extLst>
          </p:cNvPr>
          <p:cNvSpPr/>
          <p:nvPr/>
        </p:nvSpPr>
        <p:spPr>
          <a:xfrm rot="20388017">
            <a:off x="3451863" y="5945283"/>
            <a:ext cx="1763546" cy="73254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spcAft>
                <a:spcPts val="600"/>
              </a:spcAft>
            </a:pPr>
            <a:r>
              <a:rPr lang="en-US" sz="1300" b="1" dirty="0">
                <a:solidFill>
                  <a:schemeClr val="accent2">
                    <a:lumMod val="75000"/>
                  </a:schemeClr>
                </a:solidFill>
              </a:rPr>
              <a:t>Submitter’s Handbook</a:t>
            </a:r>
          </a:p>
        </p:txBody>
      </p:sp>
      <p:sp>
        <p:nvSpPr>
          <p:cNvPr id="18" name="Arrow: Right 17">
            <a:extLst>
              <a:ext uri="{FF2B5EF4-FFF2-40B4-BE49-F238E27FC236}">
                <a16:creationId xmlns:a16="http://schemas.microsoft.com/office/drawing/2014/main" id="{1F447BF0-9043-4C67-A27B-021D38ACDCE7}"/>
              </a:ext>
            </a:extLst>
          </p:cNvPr>
          <p:cNvSpPr/>
          <p:nvPr/>
        </p:nvSpPr>
        <p:spPr>
          <a:xfrm rot="20354397">
            <a:off x="3186012" y="3987052"/>
            <a:ext cx="2074541" cy="754809"/>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spcAft>
                <a:spcPts val="600"/>
              </a:spcAft>
            </a:pPr>
            <a:r>
              <a:rPr lang="en-US" sz="1400" b="1" dirty="0">
                <a:solidFill>
                  <a:schemeClr val="accent2">
                    <a:lumMod val="75000"/>
                  </a:schemeClr>
                </a:solidFill>
              </a:rPr>
              <a:t>Solicitations Website</a:t>
            </a:r>
          </a:p>
        </p:txBody>
      </p:sp>
      <p:sp>
        <p:nvSpPr>
          <p:cNvPr id="2" name="TextBox 1">
            <a:extLst>
              <a:ext uri="{FF2B5EF4-FFF2-40B4-BE49-F238E27FC236}">
                <a16:creationId xmlns:a16="http://schemas.microsoft.com/office/drawing/2014/main" id="{C6D2A42A-ACB5-411B-A67D-DDE0E56BB093}"/>
              </a:ext>
            </a:extLst>
          </p:cNvPr>
          <p:cNvSpPr txBox="1"/>
          <p:nvPr/>
        </p:nvSpPr>
        <p:spPr>
          <a:xfrm>
            <a:off x="506749" y="3882298"/>
            <a:ext cx="3203029" cy="2062103"/>
          </a:xfrm>
          <a:prstGeom prst="rect">
            <a:avLst/>
          </a:prstGeom>
          <a:noFill/>
        </p:spPr>
        <p:txBody>
          <a:bodyPr wrap="square" rtlCol="0">
            <a:spAutoFit/>
          </a:bodyPr>
          <a:lstStyle/>
          <a:p>
            <a:pPr marL="285750" indent="-285750">
              <a:buFont typeface="Wingdings" panose="05000000000000000000" pitchFamily="2" charset="2"/>
              <a:buChar char="v"/>
            </a:pPr>
            <a:r>
              <a:rPr lang="en-US" sz="1600" b="1" dirty="0">
                <a:latin typeface="Arial" panose="020B0604020202020204" pitchFamily="34" charset="0"/>
                <a:cs typeface="Arial" panose="020B0604020202020204" pitchFamily="34" charset="0"/>
              </a:rPr>
              <a:t>Invitation for Bids (IFB) = Specs / Plans / Addenda</a:t>
            </a:r>
          </a:p>
          <a:p>
            <a:pPr marL="285750" indent="-285750">
              <a:buFont typeface="Wingdings" panose="05000000000000000000" pitchFamily="2" charset="2"/>
              <a:buChar char="v"/>
            </a:pPr>
            <a:r>
              <a:rPr lang="en-US" sz="1600" b="1" dirty="0">
                <a:latin typeface="Arial" panose="020B0604020202020204" pitchFamily="34" charset="0"/>
                <a:cs typeface="Arial" panose="020B0604020202020204" pitchFamily="34" charset="0"/>
              </a:rPr>
              <a:t>Pre-Bid Power Point Presentation &amp; Sign-In Sheet</a:t>
            </a:r>
          </a:p>
          <a:p>
            <a:pPr marL="285750" indent="-285750">
              <a:buFont typeface="Wingdings" panose="05000000000000000000" pitchFamily="2" charset="2"/>
              <a:buChar char="v"/>
            </a:pPr>
            <a:r>
              <a:rPr lang="en-US" sz="1600" b="1" dirty="0">
                <a:latin typeface="Arial" panose="020B0604020202020204" pitchFamily="34" charset="0"/>
                <a:cs typeface="Arial" panose="020B0604020202020204" pitchFamily="34" charset="0"/>
              </a:rPr>
              <a:t>Preliminary Bid Results</a:t>
            </a:r>
          </a:p>
          <a:p>
            <a:pPr marL="285750" indent="-285750">
              <a:buFont typeface="Wingdings" panose="05000000000000000000" pitchFamily="2" charset="2"/>
              <a:buChar char="v"/>
            </a:pPr>
            <a:r>
              <a:rPr lang="en-US" sz="1600" b="1" dirty="0">
                <a:latin typeface="Arial" panose="020B0604020202020204" pitchFamily="34" charset="0"/>
                <a:cs typeface="Arial" panose="020B0604020202020204" pitchFamily="34" charset="0"/>
              </a:rPr>
              <a:t>Final Results &amp; Bid Tabulation</a:t>
            </a:r>
          </a:p>
        </p:txBody>
      </p:sp>
      <p:pic>
        <p:nvPicPr>
          <p:cNvPr id="4" name="Picture 3">
            <a:extLst>
              <a:ext uri="{FF2B5EF4-FFF2-40B4-BE49-F238E27FC236}">
                <a16:creationId xmlns:a16="http://schemas.microsoft.com/office/drawing/2014/main" id="{E8668774-3DA1-1848-EFDF-6B173E2F4C3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12778" y="525529"/>
            <a:ext cx="641448" cy="632084"/>
          </a:xfrm>
          <a:prstGeom prst="rect">
            <a:avLst/>
          </a:prstGeom>
        </p:spPr>
      </p:pic>
    </p:spTree>
    <p:extLst>
      <p:ext uri="{BB962C8B-B14F-4D97-AF65-F5344CB8AC3E}">
        <p14:creationId xmlns:p14="http://schemas.microsoft.com/office/powerpoint/2010/main" val="2455523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3841314" y="960348"/>
            <a:ext cx="5039309" cy="795362"/>
          </a:xfrm>
        </p:spPr>
        <p:txBody>
          <a:bodyPr>
            <a:noAutofit/>
          </a:bodyPr>
          <a:lstStyle/>
          <a:p>
            <a:pPr algn="ctr">
              <a:spcBef>
                <a:spcPts val="1200"/>
              </a:spcBef>
              <a:spcAft>
                <a:spcPts val="1200"/>
              </a:spcAft>
            </a:pPr>
            <a:r>
              <a:rPr lang="en-US" altLang="en-US" sz="3600" b="1" i="1" dirty="0">
                <a:solidFill>
                  <a:schemeClr val="bg1"/>
                </a:solidFill>
                <a:latin typeface="Arial" panose="020B0604020202020204" pitchFamily="34" charset="0"/>
                <a:cs typeface="Arial" panose="020B0604020202020204" pitchFamily="34" charset="0"/>
              </a:rPr>
              <a:t>DCP Procurement WEBPAGES</a:t>
            </a:r>
            <a:endParaRPr lang="en-US" sz="3600" b="1" u="sng" dirty="0">
              <a:solidFill>
                <a:srgbClr val="0070C0"/>
              </a:solidFill>
              <a:latin typeface="Arial" panose="020B0604020202020204" pitchFamily="34" charset="0"/>
              <a:cs typeface="Arial" panose="020B0604020202020204" pitchFamily="34" charset="0"/>
            </a:endParaRPr>
          </a:p>
        </p:txBody>
      </p:sp>
      <p:sp>
        <p:nvSpPr>
          <p:cNvPr id="19" name="Content Placeholder 2"/>
          <p:cNvSpPr>
            <a:spLocks noGrp="1"/>
          </p:cNvSpPr>
          <p:nvPr>
            <p:ph idx="1"/>
          </p:nvPr>
        </p:nvSpPr>
        <p:spPr>
          <a:xfrm>
            <a:off x="1241370" y="2806757"/>
            <a:ext cx="10063075" cy="3973716"/>
          </a:xfrm>
        </p:spPr>
        <p:txBody>
          <a:bodyPr>
            <a:normAutofit fontScale="92500" lnSpcReduction="10000"/>
          </a:bodyPr>
          <a:lstStyle/>
          <a:p>
            <a:pPr>
              <a:defRPr/>
            </a:pPr>
            <a:r>
              <a:rPr lang="en-US" altLang="en-US" sz="2400" b="1" dirty="0">
                <a:solidFill>
                  <a:schemeClr val="tx1"/>
                </a:solidFill>
                <a:latin typeface="Arial" panose="020B0604020202020204" pitchFamily="34" charset="0"/>
                <a:cs typeface="Arial" panose="020B0604020202020204" pitchFamily="34" charset="0"/>
              </a:rPr>
              <a:t>Current Opportunities:</a:t>
            </a:r>
          </a:p>
          <a:p>
            <a:pPr lvl="1" algn="ctr">
              <a:defRPr/>
            </a:pPr>
            <a:r>
              <a:rPr lang="en-US" altLang="en-US" sz="2400" i="1" dirty="0">
                <a:solidFill>
                  <a:schemeClr val="tx1"/>
                </a:solidFill>
                <a:latin typeface="Arial" panose="020B0604020202020204" pitchFamily="34" charset="0"/>
                <a:cs typeface="Arial" panose="020B0604020202020204" pitchFamily="34" charset="0"/>
              </a:rPr>
              <a:t>Project-specific RFQs, Addendas, Sign-in Sheets, Presentations</a:t>
            </a:r>
          </a:p>
          <a:p>
            <a:pPr marL="457200" lvl="1" indent="0" algn="ctr">
              <a:buNone/>
              <a:defRPr/>
            </a:pPr>
            <a:r>
              <a:rPr lang="en-US" sz="2400" u="sng" dirty="0">
                <a:solidFill>
                  <a:srgbClr val="0000FF"/>
                </a:solidFill>
                <a:latin typeface="Arial" panose="020B0604020202020204" pitchFamily="34" charset="0"/>
                <a:cs typeface="Arial" panose="020B0604020202020204" pitchFamily="34" charset="0"/>
              </a:rPr>
              <a:t>https://solicitations.phoenix.gov</a:t>
            </a:r>
          </a:p>
          <a:p>
            <a:pPr marL="128016" lvl="1" indent="0" algn="ctr">
              <a:buNone/>
              <a:defRPr/>
            </a:pPr>
            <a:endParaRPr lang="en-US" sz="2400" b="1" i="1" u="sng" dirty="0">
              <a:solidFill>
                <a:schemeClr val="tx1"/>
              </a:solidFill>
              <a:latin typeface="Arial" panose="020B0604020202020204" pitchFamily="34" charset="0"/>
              <a:cs typeface="Arial" panose="020B0604020202020204" pitchFamily="34" charset="0"/>
            </a:endParaRPr>
          </a:p>
          <a:p>
            <a:pPr>
              <a:defRPr/>
            </a:pPr>
            <a:r>
              <a:rPr lang="en-US" altLang="en-US" sz="2400" b="1" dirty="0">
                <a:solidFill>
                  <a:schemeClr val="tx1"/>
                </a:solidFill>
                <a:latin typeface="Arial" panose="020B0604020202020204" pitchFamily="34" charset="0"/>
                <a:cs typeface="Arial" panose="020B0604020202020204" pitchFamily="34" charset="0"/>
              </a:rPr>
              <a:t>Project Interviews, Bid Results, and Project Selections:</a:t>
            </a:r>
          </a:p>
          <a:p>
            <a:pPr marL="457200" lvl="1" indent="0" algn="ctr">
              <a:buNone/>
              <a:defRPr/>
            </a:pPr>
            <a:r>
              <a:rPr lang="en-US" sz="2400" u="sng" dirty="0">
                <a:solidFill>
                  <a:srgbClr val="0000FF"/>
                </a:solidFill>
                <a:latin typeface="Arial" panose="020B0604020202020204" pitchFamily="34" charset="0"/>
                <a:cs typeface="Arial" panose="020B0604020202020204" pitchFamily="34" charset="0"/>
              </a:rPr>
              <a:t>https://solicitations.phoenix.gov/awards</a:t>
            </a:r>
          </a:p>
          <a:p>
            <a:pPr>
              <a:defRPr/>
            </a:pPr>
            <a:endParaRPr lang="en-US" altLang="en-US" sz="2400" b="1" dirty="0">
              <a:solidFill>
                <a:schemeClr val="tx1"/>
              </a:solidFill>
              <a:latin typeface="Arial" panose="020B0604020202020204" pitchFamily="34" charset="0"/>
              <a:cs typeface="Arial" panose="020B0604020202020204" pitchFamily="34" charset="0"/>
            </a:endParaRPr>
          </a:p>
          <a:p>
            <a:pPr>
              <a:defRPr/>
            </a:pPr>
            <a:r>
              <a:rPr lang="en-US" altLang="en-US" sz="2400" b="1" dirty="0">
                <a:solidFill>
                  <a:schemeClr val="tx1"/>
                </a:solidFill>
                <a:latin typeface="Arial" panose="020B0604020202020204" pitchFamily="34" charset="0"/>
                <a:cs typeface="Arial" panose="020B0604020202020204" pitchFamily="34" charset="0"/>
              </a:rPr>
              <a:t>The ProcurePHX online portal will be used for </a:t>
            </a:r>
            <a:r>
              <a:rPr lang="en-US" altLang="en-US" sz="2400" b="1" u="sng" dirty="0">
                <a:solidFill>
                  <a:schemeClr val="tx1"/>
                </a:solidFill>
                <a:latin typeface="Arial" panose="020B0604020202020204" pitchFamily="34" charset="0"/>
                <a:cs typeface="Arial" panose="020B0604020202020204" pitchFamily="34" charset="0"/>
              </a:rPr>
              <a:t>Solicitations</a:t>
            </a:r>
            <a:r>
              <a:rPr lang="en-US" altLang="en-US" sz="2400" b="1" dirty="0">
                <a:solidFill>
                  <a:schemeClr val="tx1"/>
                </a:solidFill>
                <a:latin typeface="Arial" panose="020B0604020202020204" pitchFamily="34" charset="0"/>
                <a:cs typeface="Arial" panose="020B0604020202020204" pitchFamily="34" charset="0"/>
              </a:rPr>
              <a:t> only </a:t>
            </a:r>
          </a:p>
          <a:p>
            <a:pPr marL="0" indent="0" algn="ctr">
              <a:buNone/>
              <a:defRPr/>
            </a:pPr>
            <a:r>
              <a:rPr lang="en-US" altLang="en-US" sz="2400" u="sng" dirty="0">
                <a:solidFill>
                  <a:srgbClr val="0000FF"/>
                </a:solidFill>
                <a:latin typeface="Arial" panose="020B0604020202020204" pitchFamily="34" charset="0"/>
                <a:cs typeface="Arial" panose="020B0604020202020204" pitchFamily="34" charset="0"/>
              </a:rPr>
              <a:t>https://eprocurement.phoenix.gov/irj/portal </a:t>
            </a:r>
          </a:p>
          <a:p>
            <a:pPr marL="0" indent="0">
              <a:spcBef>
                <a:spcPts val="1200"/>
              </a:spcBef>
              <a:buClr>
                <a:srgbClr val="9CBEBD"/>
              </a:buClr>
              <a:buSzPct val="100000"/>
              <a:buNone/>
              <a:defRPr/>
            </a:pPr>
            <a:endParaRPr lang="en-US" sz="1500" dirty="0">
              <a:solidFill>
                <a:srgbClr val="FFFFFF"/>
              </a:solidFill>
              <a:latin typeface="Book Antiqua" panose="02040602050305030304" pitchFamily="18" charset="0"/>
            </a:endParaRPr>
          </a:p>
        </p:txBody>
      </p:sp>
      <p:sp>
        <p:nvSpPr>
          <p:cNvPr id="9" name="Title 1">
            <a:extLst>
              <a:ext uri="{FF2B5EF4-FFF2-40B4-BE49-F238E27FC236}">
                <a16:creationId xmlns:a16="http://schemas.microsoft.com/office/drawing/2014/main" id="{F6795987-3344-4894-8503-40502B0B1864}"/>
              </a:ext>
            </a:extLst>
          </p:cNvPr>
          <p:cNvSpPr txBox="1">
            <a:spLocks/>
          </p:cNvSpPr>
          <p:nvPr/>
        </p:nvSpPr>
        <p:spPr>
          <a:xfrm>
            <a:off x="1254226" y="2022137"/>
            <a:ext cx="10465384" cy="1011501"/>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spcBef>
                <a:spcPts val="1200"/>
              </a:spcBef>
              <a:spcAft>
                <a:spcPts val="1200"/>
              </a:spcAft>
            </a:pPr>
            <a:r>
              <a:rPr lang="en-US" altLang="en-US" sz="2200" b="1" u="sng" dirty="0">
                <a:solidFill>
                  <a:srgbClr val="0000FF"/>
                </a:solidFill>
                <a:latin typeface="Arial" panose="020B0604020202020204" pitchFamily="34" charset="0"/>
                <a:cs typeface="Arial" panose="020B0604020202020204" pitchFamily="34" charset="0"/>
              </a:rPr>
              <a:t>https://www.phoenix.gov/streets/procurementopportunities</a:t>
            </a:r>
            <a:endParaRPr lang="en-US" sz="2200" b="1" u="sng" dirty="0">
              <a:solidFill>
                <a:srgbClr val="0000FF"/>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77AC459-FE41-0DDD-12C0-6E825FAAC61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778" y="525529"/>
            <a:ext cx="641448" cy="632084"/>
          </a:xfrm>
          <a:prstGeom prst="rect">
            <a:avLst/>
          </a:prstGeom>
        </p:spPr>
      </p:pic>
    </p:spTree>
    <p:extLst>
      <p:ext uri="{BB962C8B-B14F-4D97-AF65-F5344CB8AC3E}">
        <p14:creationId xmlns:p14="http://schemas.microsoft.com/office/powerpoint/2010/main" val="1325348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3119625" y="606122"/>
            <a:ext cx="5952750" cy="1293028"/>
          </a:xfrm>
        </p:spPr>
        <p:txBody>
          <a:bodyPr>
            <a:normAutofit/>
          </a:bodyPr>
          <a:lstStyle/>
          <a:p>
            <a:pPr algn="ctr"/>
            <a:r>
              <a:rPr lang="en-US" sz="3600" b="1" i="1" dirty="0">
                <a:solidFill>
                  <a:schemeClr val="bg1"/>
                </a:solidFill>
                <a:latin typeface="Arial" panose="020B0604020202020204" pitchFamily="34" charset="0"/>
                <a:cs typeface="Arial" panose="020B0604020202020204" pitchFamily="34" charset="0"/>
              </a:rPr>
              <a:t>City of Phoenix Solicitations Website</a:t>
            </a:r>
          </a:p>
        </p:txBody>
      </p:sp>
      <p:sp>
        <p:nvSpPr>
          <p:cNvPr id="19" name="Content Placeholder 2"/>
          <p:cNvSpPr>
            <a:spLocks noGrp="1"/>
          </p:cNvSpPr>
          <p:nvPr>
            <p:ph idx="4294967295"/>
          </p:nvPr>
        </p:nvSpPr>
        <p:spPr>
          <a:xfrm>
            <a:off x="0" y="2513013"/>
            <a:ext cx="3736975" cy="3663950"/>
          </a:xfrm>
        </p:spPr>
        <p:txBody>
          <a:bodyPr anchor="ctr">
            <a:normAutofit/>
          </a:bodyPr>
          <a:lstStyle/>
          <a:p>
            <a:pPr marL="0" indent="0">
              <a:buNone/>
              <a:defRPr/>
            </a:pPr>
            <a:r>
              <a:rPr lang="en-US" altLang="en-US" sz="2200" b="1" i="1" dirty="0">
                <a:solidFill>
                  <a:schemeClr val="tx1"/>
                </a:solidFill>
                <a:latin typeface="Arial" panose="020B0604020202020204" pitchFamily="34" charset="0"/>
                <a:cs typeface="Arial" panose="020B0604020202020204" pitchFamily="34" charset="0"/>
              </a:rPr>
              <a:t>1.	Project-specific IFBs,  	Addendas, Sign-in 	Sheets, PowerPoint 	Presentations</a:t>
            </a:r>
          </a:p>
          <a:p>
            <a:pPr marL="0" indent="0">
              <a:buNone/>
              <a:defRPr/>
            </a:pPr>
            <a:r>
              <a:rPr lang="en-US" altLang="en-US" sz="2200" b="1" i="1" dirty="0">
                <a:solidFill>
                  <a:schemeClr val="tx1"/>
                </a:solidFill>
                <a:latin typeface="Arial" panose="020B0604020202020204" pitchFamily="34" charset="0"/>
                <a:cs typeface="Arial" panose="020B0604020202020204" pitchFamily="34" charset="0"/>
              </a:rPr>
              <a:t>2.	Link to “Tabulations, 	Awards and 	Recommendations” 	web page</a:t>
            </a:r>
          </a:p>
          <a:p>
            <a:pPr marL="0" indent="0">
              <a:buNone/>
              <a:defRPr/>
            </a:pPr>
            <a:r>
              <a:rPr lang="en-US" altLang="en-US" sz="1800" b="1"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https://solicitations.phoenix.gov</a:t>
            </a:r>
            <a:endParaRPr lang="en-US" altLang="en-US" sz="1800" dirty="0">
              <a:solidFill>
                <a:srgbClr val="0000FF"/>
              </a:solidFill>
              <a:cs typeface="Arial" panose="020B0604020202020204" pitchFamily="34" charset="0"/>
            </a:endParaRPr>
          </a:p>
        </p:txBody>
      </p:sp>
      <p:pic>
        <p:nvPicPr>
          <p:cNvPr id="2" name="Picture 1">
            <a:extLst>
              <a:ext uri="{FF2B5EF4-FFF2-40B4-BE49-F238E27FC236}">
                <a16:creationId xmlns:a16="http://schemas.microsoft.com/office/drawing/2014/main" id="{65BB680C-967F-468D-8E4F-5A62B3049D65}"/>
              </a:ext>
            </a:extLst>
          </p:cNvPr>
          <p:cNvPicPr>
            <a:picLocks noChangeAspect="1"/>
          </p:cNvPicPr>
          <p:nvPr/>
        </p:nvPicPr>
        <p:blipFill>
          <a:blip r:embed="rId4"/>
          <a:stretch>
            <a:fillRect/>
          </a:stretch>
        </p:blipFill>
        <p:spPr>
          <a:xfrm>
            <a:off x="3994484" y="2273301"/>
            <a:ext cx="7902282" cy="4117090"/>
          </a:xfrm>
          <a:prstGeom prst="rect">
            <a:avLst/>
          </a:prstGeom>
        </p:spPr>
      </p:pic>
      <p:sp>
        <p:nvSpPr>
          <p:cNvPr id="3" name="Arrow: Down 2">
            <a:extLst>
              <a:ext uri="{FF2B5EF4-FFF2-40B4-BE49-F238E27FC236}">
                <a16:creationId xmlns:a16="http://schemas.microsoft.com/office/drawing/2014/main" id="{ED236298-3C74-4211-8078-D2916F21553A}"/>
              </a:ext>
            </a:extLst>
          </p:cNvPr>
          <p:cNvSpPr/>
          <p:nvPr/>
        </p:nvSpPr>
        <p:spPr>
          <a:xfrm rot="20695235">
            <a:off x="5372179" y="1898413"/>
            <a:ext cx="457200" cy="56484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schemeClr val="bg1"/>
                </a:solidFill>
              </a:rPr>
              <a:t>1</a:t>
            </a:r>
          </a:p>
        </p:txBody>
      </p:sp>
      <p:sp>
        <p:nvSpPr>
          <p:cNvPr id="23" name="Arrow: Down 22">
            <a:extLst>
              <a:ext uri="{FF2B5EF4-FFF2-40B4-BE49-F238E27FC236}">
                <a16:creationId xmlns:a16="http://schemas.microsoft.com/office/drawing/2014/main" id="{C792E1EA-60E3-406C-B0BB-399B0CF48631}"/>
              </a:ext>
            </a:extLst>
          </p:cNvPr>
          <p:cNvSpPr/>
          <p:nvPr/>
        </p:nvSpPr>
        <p:spPr>
          <a:xfrm rot="955225">
            <a:off x="6997700" y="1896287"/>
            <a:ext cx="457200" cy="564842"/>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2</a:t>
            </a:r>
          </a:p>
        </p:txBody>
      </p:sp>
      <p:pic>
        <p:nvPicPr>
          <p:cNvPr id="4" name="Picture 3">
            <a:extLst>
              <a:ext uri="{FF2B5EF4-FFF2-40B4-BE49-F238E27FC236}">
                <a16:creationId xmlns:a16="http://schemas.microsoft.com/office/drawing/2014/main" id="{15CB7BE3-E435-F46D-0D29-FA59D26997D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12778" y="525529"/>
            <a:ext cx="641448" cy="632084"/>
          </a:xfrm>
          <a:prstGeom prst="rect">
            <a:avLst/>
          </a:prstGeom>
        </p:spPr>
      </p:pic>
    </p:spTree>
    <p:extLst>
      <p:ext uri="{BB962C8B-B14F-4D97-AF65-F5344CB8AC3E}">
        <p14:creationId xmlns:p14="http://schemas.microsoft.com/office/powerpoint/2010/main" val="503369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93C1-73D9-4EF2-8A3E-7CDB8278C850}"/>
              </a:ext>
            </a:extLst>
          </p:cNvPr>
          <p:cNvSpPr>
            <a:spLocks noGrp="1"/>
          </p:cNvSpPr>
          <p:nvPr>
            <p:ph type="title"/>
          </p:nvPr>
        </p:nvSpPr>
        <p:spPr>
          <a:xfrm>
            <a:off x="1481526" y="848712"/>
            <a:ext cx="8761413" cy="728480"/>
          </a:xfrm>
        </p:spPr>
        <p:txBody>
          <a:bodyPr>
            <a:noAutofit/>
          </a:bodyPr>
          <a:lstStyle/>
          <a:p>
            <a:r>
              <a:rPr lang="en-US" sz="4400" b="1" i="1" dirty="0">
                <a:latin typeface="Arial" panose="020B0604020202020204" pitchFamily="34" charset="0"/>
                <a:cs typeface="Arial" panose="020B0604020202020204" pitchFamily="34" charset="0"/>
              </a:rPr>
              <a:t>Vendor Registration</a:t>
            </a:r>
          </a:p>
        </p:txBody>
      </p:sp>
      <p:sp>
        <p:nvSpPr>
          <p:cNvPr id="3" name="Content Placeholder 2">
            <a:extLst>
              <a:ext uri="{FF2B5EF4-FFF2-40B4-BE49-F238E27FC236}">
                <a16:creationId xmlns:a16="http://schemas.microsoft.com/office/drawing/2014/main" id="{C6493197-B7A8-4516-AEB0-D0D6AEF59DB5}"/>
              </a:ext>
            </a:extLst>
          </p:cNvPr>
          <p:cNvSpPr>
            <a:spLocks noGrp="1"/>
          </p:cNvSpPr>
          <p:nvPr>
            <p:ph idx="1"/>
          </p:nvPr>
        </p:nvSpPr>
        <p:spPr>
          <a:xfrm>
            <a:off x="353289" y="2277822"/>
            <a:ext cx="7754604" cy="4198133"/>
          </a:xfrm>
        </p:spPr>
        <p:txBody>
          <a:bodyPr anchor="ctr">
            <a:noAutofit/>
          </a:bodyPr>
          <a:lstStyle/>
          <a:p>
            <a:pPr>
              <a:spcBef>
                <a:spcPts val="0"/>
              </a:spcBef>
              <a:spcAft>
                <a:spcPts val="1200"/>
              </a:spcAft>
            </a:pPr>
            <a:r>
              <a:rPr lang="en-US" sz="1600" b="1" dirty="0">
                <a:latin typeface="Arial" panose="020B0604020202020204" pitchFamily="34" charset="0"/>
                <a:cs typeface="Arial" panose="020B0604020202020204" pitchFamily="34" charset="0"/>
              </a:rPr>
              <a:t>All Firms MUST </a:t>
            </a:r>
            <a:r>
              <a:rPr lang="en-US" sz="1600" dirty="0">
                <a:latin typeface="Arial" panose="020B0604020202020204" pitchFamily="34" charset="0"/>
                <a:cs typeface="Arial" panose="020B0604020202020204" pitchFamily="34" charset="0"/>
              </a:rPr>
              <a:t>be registered in the Vendor Management System PRIOR TO SUBMITTING A BID</a:t>
            </a:r>
          </a:p>
          <a:p>
            <a:pPr>
              <a:spcBef>
                <a:spcPts val="0"/>
              </a:spcBef>
            </a:pPr>
            <a:r>
              <a:rPr lang="en-US" sz="1600" dirty="0">
                <a:latin typeface="Arial" panose="020B0604020202020204" pitchFamily="34" charset="0"/>
                <a:cs typeface="Arial" panose="020B0604020202020204" pitchFamily="34" charset="0"/>
              </a:rPr>
              <a:t>Information on how to register with the City is available at:</a:t>
            </a:r>
          </a:p>
          <a:p>
            <a:pPr marL="0" indent="0">
              <a:spcBef>
                <a:spcPts val="0"/>
              </a:spcBef>
              <a:spcAft>
                <a:spcPts val="1200"/>
              </a:spcAft>
              <a:buNone/>
            </a:pPr>
            <a:r>
              <a:rPr lang="en-US" sz="16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6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https://www.phoenix.gov/finance/vendorsreg</a:t>
            </a:r>
            <a:endParaRPr lang="en-US" sz="1600" dirty="0">
              <a:solidFill>
                <a:srgbClr val="0000FF"/>
              </a:solidFill>
              <a:latin typeface="Arial" panose="020B0604020202020204" pitchFamily="34" charset="0"/>
              <a:cs typeface="Arial" panose="020B0604020202020204" pitchFamily="34" charset="0"/>
            </a:endParaRPr>
          </a:p>
          <a:p>
            <a:pPr>
              <a:spcBef>
                <a:spcPts val="0"/>
              </a:spcBef>
              <a:spcAft>
                <a:spcPts val="1200"/>
              </a:spcAft>
            </a:pPr>
            <a:r>
              <a:rPr lang="en-US" sz="1600" b="1" dirty="0">
                <a:latin typeface="Arial" panose="020B0604020202020204" pitchFamily="34" charset="0"/>
                <a:cs typeface="Arial" panose="020B0604020202020204" pitchFamily="34" charset="0"/>
              </a:rPr>
              <a:t>New Firms</a:t>
            </a:r>
            <a:r>
              <a:rPr lang="en-US" sz="1600" dirty="0">
                <a:latin typeface="Arial" panose="020B0604020202020204" pitchFamily="34" charset="0"/>
                <a:cs typeface="Arial" panose="020B0604020202020204" pitchFamily="34" charset="0"/>
              </a:rPr>
              <a:t> – After Registering, the City will send an e-mail with a vendor number in approx. 2 days</a:t>
            </a:r>
          </a:p>
          <a:p>
            <a:pPr>
              <a:spcBef>
                <a:spcPts val="0"/>
              </a:spcBef>
            </a:pPr>
            <a:r>
              <a:rPr lang="en-US" sz="1600" dirty="0">
                <a:latin typeface="Arial" panose="020B0604020202020204" pitchFamily="34" charset="0"/>
                <a:cs typeface="Arial" panose="020B0604020202020204" pitchFamily="34" charset="0"/>
              </a:rPr>
              <a:t>If your firm is already registered with the City of Phoenix’s ProcurePHX system, login and access the electronic solicitation at:</a:t>
            </a:r>
          </a:p>
          <a:p>
            <a:pPr marL="0" indent="0">
              <a:spcBef>
                <a:spcPts val="0"/>
              </a:spcBef>
              <a:spcAft>
                <a:spcPts val="1200"/>
              </a:spcAft>
              <a:buNone/>
            </a:pPr>
            <a:r>
              <a:rPr lang="en-US" sz="16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US" sz="16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https://eprocurement.phoenix.gov/irj/portal</a:t>
            </a:r>
            <a:endParaRPr lang="en-US" sz="1600" dirty="0">
              <a:solidFill>
                <a:srgbClr val="0000FF"/>
              </a:solidFill>
              <a:latin typeface="Arial" panose="020B0604020202020204" pitchFamily="34" charset="0"/>
              <a:cs typeface="Arial" panose="020B0604020202020204" pitchFamily="34" charset="0"/>
            </a:endParaRPr>
          </a:p>
          <a:p>
            <a:pPr>
              <a:spcBef>
                <a:spcPts val="0"/>
              </a:spcBef>
              <a:spcAft>
                <a:spcPts val="1200"/>
              </a:spcAft>
            </a:pPr>
            <a:r>
              <a:rPr lang="en-US" sz="1600" dirty="0">
                <a:latin typeface="Arial" panose="020B0604020202020204" pitchFamily="34" charset="0"/>
                <a:cs typeface="Arial" panose="020B0604020202020204" pitchFamily="34" charset="0"/>
              </a:rPr>
              <a:t>Product Category Code is: 912000000 </a:t>
            </a:r>
          </a:p>
          <a:p>
            <a:pPr>
              <a:spcBef>
                <a:spcPts val="0"/>
              </a:spcBef>
              <a:spcAft>
                <a:spcPts val="1200"/>
              </a:spcAft>
            </a:pPr>
            <a:r>
              <a:rPr lang="en-US" sz="1600" dirty="0">
                <a:latin typeface="Arial" panose="020B0604020202020204" pitchFamily="34" charset="0"/>
                <a:cs typeface="Arial" panose="020B0604020202020204" pitchFamily="34" charset="0"/>
              </a:rPr>
              <a:t>RFx Number is: 6000001679</a:t>
            </a:r>
          </a:p>
          <a:p>
            <a:pPr>
              <a:spcBef>
                <a:spcPts val="0"/>
              </a:spcBef>
              <a:spcAft>
                <a:spcPts val="1200"/>
              </a:spcAft>
            </a:pPr>
            <a:r>
              <a:rPr lang="en-US" sz="1600" dirty="0">
                <a:latin typeface="Arial" panose="020B0604020202020204" pitchFamily="34" charset="0"/>
                <a:cs typeface="Arial" panose="020B0604020202020204" pitchFamily="34" charset="0"/>
              </a:rPr>
              <a:t>The VENDOR NUMBER is to be included in the Bid Proposal Sheet.</a:t>
            </a:r>
          </a:p>
        </p:txBody>
      </p:sp>
      <p:pic>
        <p:nvPicPr>
          <p:cNvPr id="4" name="Picture 3">
            <a:extLst>
              <a:ext uri="{FF2B5EF4-FFF2-40B4-BE49-F238E27FC236}">
                <a16:creationId xmlns:a16="http://schemas.microsoft.com/office/drawing/2014/main" id="{E9EDC0FB-EF4F-4FA4-A556-23477E7A61CC}"/>
              </a:ext>
            </a:extLst>
          </p:cNvPr>
          <p:cNvPicPr>
            <a:picLocks noChangeAspect="1"/>
          </p:cNvPicPr>
          <p:nvPr/>
        </p:nvPicPr>
        <p:blipFill>
          <a:blip r:embed="rId4"/>
          <a:stretch>
            <a:fillRect/>
          </a:stretch>
        </p:blipFill>
        <p:spPr>
          <a:xfrm>
            <a:off x="8107893" y="1418411"/>
            <a:ext cx="3616948" cy="1443079"/>
          </a:xfrm>
          <a:prstGeom prst="roundRect">
            <a:avLst>
              <a:gd name="adj" fmla="val 1858"/>
            </a:avLst>
          </a:prstGeom>
          <a:effectLst/>
        </p:spPr>
      </p:pic>
      <p:pic>
        <p:nvPicPr>
          <p:cNvPr id="5" name="Picture 4">
            <a:extLst>
              <a:ext uri="{FF2B5EF4-FFF2-40B4-BE49-F238E27FC236}">
                <a16:creationId xmlns:a16="http://schemas.microsoft.com/office/drawing/2014/main" id="{D2BF5C9B-36B6-46F7-8EEC-1D223BE8BCC7}"/>
              </a:ext>
            </a:extLst>
          </p:cNvPr>
          <p:cNvPicPr>
            <a:picLocks noChangeAspect="1"/>
          </p:cNvPicPr>
          <p:nvPr/>
        </p:nvPicPr>
        <p:blipFill>
          <a:blip r:embed="rId5"/>
          <a:stretch>
            <a:fillRect/>
          </a:stretch>
        </p:blipFill>
        <p:spPr>
          <a:xfrm>
            <a:off x="8447545" y="3066949"/>
            <a:ext cx="3179797" cy="3261331"/>
          </a:xfrm>
          <a:prstGeom prst="roundRect">
            <a:avLst>
              <a:gd name="adj" fmla="val 1858"/>
            </a:avLst>
          </a:prstGeom>
          <a:effectLst/>
        </p:spPr>
      </p:pic>
      <p:pic>
        <p:nvPicPr>
          <p:cNvPr id="7" name="Picture 6">
            <a:extLst>
              <a:ext uri="{FF2B5EF4-FFF2-40B4-BE49-F238E27FC236}">
                <a16:creationId xmlns:a16="http://schemas.microsoft.com/office/drawing/2014/main" id="{33572108-D8E4-5AD4-DDAF-D51479BA1867}"/>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12778" y="525529"/>
            <a:ext cx="641448" cy="632084"/>
          </a:xfrm>
          <a:prstGeom prst="rect">
            <a:avLst/>
          </a:prstGeom>
        </p:spPr>
      </p:pic>
    </p:spTree>
    <p:extLst>
      <p:ext uri="{BB962C8B-B14F-4D97-AF65-F5344CB8AC3E}">
        <p14:creationId xmlns:p14="http://schemas.microsoft.com/office/powerpoint/2010/main" val="3076189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grpSp>
        <p:nvGrpSpPr>
          <p:cNvPr id="43" name="Group 9">
            <a:extLst>
              <a:ext uri="{FF2B5EF4-FFF2-40B4-BE49-F238E27FC236}">
                <a16:creationId xmlns:a16="http://schemas.microsoft.com/office/drawing/2014/main" id="{A750EF4C-990E-4D92-A821-6F742977C0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CCE1B593-017D-4CAA-9E64-92F5EF85F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02770E66-D79F-4ACD-BC33-0E7F0AA14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156AA266-8E32-41F2-9919-33D4310057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6F4A4880-A86F-4398-AFEB-CC4A694A2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BF1390FC-32F5-4255-B81D-CF5B0962D2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D7578884-2B62-4724-BFB5-9D1C15EC5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CA946BFE-691A-42A2-BB69-AC4A8BF450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B9A446F7-DA1A-4333-A02F-32835A2DF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a:extLst>
                <a:ext uri="{FF2B5EF4-FFF2-40B4-BE49-F238E27FC236}">
                  <a16:creationId xmlns:a16="http://schemas.microsoft.com/office/drawing/2014/main" id="{E66E302E-B50B-46D6-9540-94BCF70B3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EDA34A87-5D28-4516-B280-4F078A3923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44" name="Rectangle 21">
            <a:extLst>
              <a:ext uri="{FF2B5EF4-FFF2-40B4-BE49-F238E27FC236}">
                <a16:creationId xmlns:a16="http://schemas.microsoft.com/office/drawing/2014/main" id="{A02B72A2-60A1-41E3-AD56-D2EE44156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45" name="Rectangle 23">
            <a:extLst>
              <a:ext uri="{FF2B5EF4-FFF2-40B4-BE49-F238E27FC236}">
                <a16:creationId xmlns:a16="http://schemas.microsoft.com/office/drawing/2014/main" id="{01109B5D-BC35-4376-98A2-F53B03E4E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6" name="Freeform 5">
            <a:extLst>
              <a:ext uri="{FF2B5EF4-FFF2-40B4-BE49-F238E27FC236}">
                <a16:creationId xmlns:a16="http://schemas.microsoft.com/office/drawing/2014/main" id="{94D90C11-98A3-40E3-B04C-A3025D645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A0FD5B51-0A34-9A48-531D-69CAC1EA3D3D}"/>
              </a:ext>
            </a:extLst>
          </p:cNvPr>
          <p:cNvSpPr>
            <a:spLocks noGrp="1"/>
          </p:cNvSpPr>
          <p:nvPr>
            <p:ph type="title"/>
          </p:nvPr>
        </p:nvSpPr>
        <p:spPr>
          <a:xfrm>
            <a:off x="967791" y="1449324"/>
            <a:ext cx="2621734" cy="4391640"/>
          </a:xfrm>
        </p:spPr>
        <p:txBody>
          <a:bodyPr vert="horz" lIns="91440" tIns="45720" rIns="91440" bIns="45720" rtlCol="0" anchor="t">
            <a:normAutofit/>
          </a:bodyPr>
          <a:lstStyle/>
          <a:p>
            <a:r>
              <a:rPr kumimoji="0" lang="en-US" u="none" strike="noStrike" cap="all" spc="0" normalizeH="0" baseline="0" noProof="0" dirty="0">
                <a:ln>
                  <a:noFill/>
                </a:ln>
                <a:solidFill>
                  <a:schemeClr val="tx1"/>
                </a:solidFill>
                <a:effectLst/>
                <a:uLnTx/>
                <a:uFillTx/>
              </a:rPr>
              <a:t>Welcome and</a:t>
            </a:r>
            <a:br>
              <a:rPr kumimoji="0" lang="en-US" u="none" strike="noStrike" cap="all" spc="0" normalizeH="0" baseline="0" noProof="0" dirty="0">
                <a:ln>
                  <a:noFill/>
                </a:ln>
                <a:solidFill>
                  <a:schemeClr val="tx1"/>
                </a:solidFill>
                <a:effectLst/>
                <a:uLnTx/>
                <a:uFillTx/>
              </a:rPr>
            </a:br>
            <a:r>
              <a:rPr kumimoji="0" lang="en-US" u="none" strike="noStrike" cap="all" spc="0" normalizeH="0" baseline="0" noProof="0" dirty="0">
                <a:ln>
                  <a:noFill/>
                </a:ln>
                <a:solidFill>
                  <a:schemeClr val="tx1"/>
                </a:solidFill>
                <a:effectLst/>
                <a:uLnTx/>
                <a:uFillTx/>
              </a:rPr>
              <a:t>Introductions</a:t>
            </a:r>
            <a:br>
              <a:rPr lang="en-US" dirty="0">
                <a:solidFill>
                  <a:schemeClr val="tx1"/>
                </a:solidFill>
              </a:rPr>
            </a:br>
            <a:endParaRPr lang="en-US" dirty="0">
              <a:solidFill>
                <a:schemeClr val="tx1"/>
              </a:solidFill>
            </a:endParaRPr>
          </a:p>
        </p:txBody>
      </p:sp>
      <p:sp>
        <p:nvSpPr>
          <p:cNvPr id="47" name="Rectangle 27">
            <a:extLst>
              <a:ext uri="{FF2B5EF4-FFF2-40B4-BE49-F238E27FC236}">
                <a16:creationId xmlns:a16="http://schemas.microsoft.com/office/drawing/2014/main" id="{A3B28FB1-97C9-4A9E-A45B-356508C2C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B7C0C57-318C-8EE9-2EDC-40CCAC2F1731}"/>
              </a:ext>
            </a:extLst>
          </p:cNvPr>
          <p:cNvSpPr>
            <a:spLocks noGrp="1"/>
          </p:cNvSpPr>
          <p:nvPr>
            <p:ph idx="1"/>
          </p:nvPr>
        </p:nvSpPr>
        <p:spPr>
          <a:xfrm>
            <a:off x="3616769" y="748404"/>
            <a:ext cx="7473816" cy="5436402"/>
          </a:xfrm>
        </p:spPr>
        <p:txBody>
          <a:bodyPr vert="horz" lIns="91440" tIns="45720" rIns="91440" bIns="45720" rtlCol="0">
            <a:normAutofit/>
          </a:bodyPr>
          <a:lstStyle/>
          <a:p>
            <a:pPr marL="0" indent="0">
              <a:lnSpc>
                <a:spcPct val="120000"/>
              </a:lnSpc>
              <a:spcBef>
                <a:spcPts val="0"/>
              </a:spcBef>
              <a:buNone/>
              <a:defRPr/>
            </a:pPr>
            <a:r>
              <a:rPr lang="en-US" u="sng" dirty="0">
                <a:solidFill>
                  <a:schemeClr val="tx1"/>
                </a:solidFill>
                <a:latin typeface="Arial" panose="020B0604020202020204" pitchFamily="34" charset="0"/>
                <a:cs typeface="Arial" panose="020B0604020202020204" pitchFamily="34" charset="0"/>
              </a:rPr>
              <a:t>City of Phoenix Representatives</a:t>
            </a:r>
          </a:p>
          <a:p>
            <a:pPr marL="0" indent="0">
              <a:lnSpc>
                <a:spcPct val="120000"/>
              </a:lnSpc>
              <a:spcBef>
                <a:spcPts val="0"/>
              </a:spcBef>
              <a:defRPr/>
            </a:pPr>
            <a:endParaRPr lang="en-US" u="sng" dirty="0">
              <a:solidFill>
                <a:schemeClr val="tx1"/>
              </a:solidFill>
              <a:latin typeface="Arial" panose="020B0604020202020204" pitchFamily="34" charset="0"/>
              <a:cs typeface="Arial" panose="020B0604020202020204" pitchFamily="34" charset="0"/>
            </a:endParaRPr>
          </a:p>
          <a:p>
            <a:pPr marL="0" indent="0">
              <a:spcBef>
                <a:spcPts val="0"/>
              </a:spcBef>
              <a:buNone/>
              <a:defRPr/>
            </a:pPr>
            <a:r>
              <a:rPr lang="en-US" sz="1600" dirty="0">
                <a:solidFill>
                  <a:schemeClr val="tx1"/>
                </a:solidFill>
                <a:latin typeface="Arial" panose="020B0604020202020204" pitchFamily="34" charset="0"/>
                <a:cs typeface="Arial" panose="020B0604020202020204" pitchFamily="34" charset="0"/>
              </a:rPr>
              <a:t>Kathleen Kennedy, Contracts Specialist II</a:t>
            </a:r>
          </a:p>
          <a:p>
            <a:pPr marL="0" indent="0">
              <a:spcBef>
                <a:spcPts val="0"/>
              </a:spcBef>
              <a:buNone/>
              <a:defRPr/>
            </a:pPr>
            <a:r>
              <a:rPr lang="en-US" sz="1600" i="1" dirty="0">
                <a:solidFill>
                  <a:schemeClr val="tx1"/>
                </a:solidFill>
                <a:latin typeface="Arial" panose="020B0604020202020204" pitchFamily="34" charset="0"/>
                <a:cs typeface="Arial" panose="020B0604020202020204" pitchFamily="34" charset="0"/>
              </a:rPr>
              <a:t>Point of Contact for Submittals and Bid Questions</a:t>
            </a:r>
          </a:p>
          <a:p>
            <a:pPr marL="0" indent="0">
              <a:spcBef>
                <a:spcPts val="0"/>
              </a:spcBef>
              <a:buNone/>
              <a:defRPr/>
            </a:pPr>
            <a:r>
              <a:rPr lang="en-US" sz="1600" dirty="0">
                <a:solidFill>
                  <a:schemeClr val="tx1"/>
                </a:solidFill>
                <a:latin typeface="Arial" panose="020B0604020202020204" pitchFamily="34" charset="0"/>
                <a:cs typeface="Arial" panose="020B0604020202020204" pitchFamily="34" charset="0"/>
              </a:rPr>
              <a:t>Office of the City Engineer</a:t>
            </a:r>
          </a:p>
          <a:p>
            <a:pPr marL="0" indent="0">
              <a:spcBef>
                <a:spcPts val="0"/>
              </a:spcBef>
              <a:buNone/>
              <a:defRPr/>
            </a:pPr>
            <a:r>
              <a:rPr lang="en-US" sz="16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kathleen.kennedy@phoenix.gov</a:t>
            </a:r>
            <a:r>
              <a:rPr lang="en-US" sz="1600" dirty="0">
                <a:solidFill>
                  <a:srgbClr val="0000FF"/>
                </a:solidFill>
                <a:latin typeface="Arial" panose="020B0604020202020204" pitchFamily="34" charset="0"/>
                <a:cs typeface="Arial" panose="020B0604020202020204" pitchFamily="34" charset="0"/>
              </a:rPr>
              <a:t>  </a:t>
            </a:r>
          </a:p>
          <a:p>
            <a:pPr marL="0" indent="0">
              <a:spcBef>
                <a:spcPts val="0"/>
              </a:spcBef>
              <a:buNone/>
              <a:defRPr/>
            </a:pPr>
            <a:r>
              <a:rPr lang="en-US" sz="1600" dirty="0">
                <a:solidFill>
                  <a:schemeClr val="tx1"/>
                </a:solidFill>
                <a:latin typeface="Arial" panose="020B0604020202020204" pitchFamily="34" charset="0"/>
                <a:cs typeface="Arial" panose="020B0604020202020204" pitchFamily="34" charset="0"/>
              </a:rPr>
              <a:t>(602) 534-5789 </a:t>
            </a:r>
          </a:p>
          <a:p>
            <a:pPr marL="0" indent="0">
              <a:spcBef>
                <a:spcPts val="0"/>
              </a:spcBef>
              <a:defRPr/>
            </a:pPr>
            <a:endParaRPr lang="en-US" sz="1600" dirty="0">
              <a:solidFill>
                <a:schemeClr val="tx1"/>
              </a:solidFill>
              <a:latin typeface="Arial" panose="020B0604020202020204" pitchFamily="34" charset="0"/>
              <a:cs typeface="Arial" panose="020B0604020202020204" pitchFamily="34" charset="0"/>
            </a:endParaRPr>
          </a:p>
          <a:p>
            <a:pPr marL="0" indent="0">
              <a:spcBef>
                <a:spcPts val="0"/>
              </a:spcBef>
              <a:buNone/>
              <a:defRPr/>
            </a:pPr>
            <a:r>
              <a:rPr lang="en-US" sz="1600" dirty="0">
                <a:solidFill>
                  <a:schemeClr val="tx1"/>
                </a:solidFill>
                <a:latin typeface="Arial" panose="020B0604020202020204" pitchFamily="34" charset="0"/>
                <a:cs typeface="Arial" panose="020B0604020202020204" pitchFamily="34" charset="0"/>
              </a:rPr>
              <a:t>Krystina Aragon, PE, Project Manager</a:t>
            </a:r>
          </a:p>
          <a:p>
            <a:pPr marL="0" indent="0">
              <a:spcBef>
                <a:spcPts val="0"/>
              </a:spcBef>
              <a:buNone/>
              <a:defRPr/>
            </a:pPr>
            <a:r>
              <a:rPr lang="en-US" sz="1600" dirty="0">
                <a:solidFill>
                  <a:schemeClr val="tx1"/>
                </a:solidFill>
                <a:latin typeface="Arial" panose="020B0604020202020204" pitchFamily="34" charset="0"/>
                <a:cs typeface="Arial" panose="020B0604020202020204" pitchFamily="34" charset="0"/>
              </a:rPr>
              <a:t>Street Transportation Department</a:t>
            </a:r>
          </a:p>
          <a:p>
            <a:pPr marL="0" indent="0">
              <a:spcBef>
                <a:spcPts val="0"/>
              </a:spcBef>
              <a:defRPr/>
            </a:pPr>
            <a:endParaRPr lang="en-US" sz="1600" dirty="0">
              <a:solidFill>
                <a:schemeClr val="tx1"/>
              </a:solidFill>
              <a:latin typeface="Arial" panose="020B0604020202020204" pitchFamily="34" charset="0"/>
              <a:cs typeface="Arial" panose="020B0604020202020204" pitchFamily="34" charset="0"/>
            </a:endParaRPr>
          </a:p>
          <a:p>
            <a:pPr marL="0" marR="0" lvl="0" indent="0" fontAlgn="auto">
              <a:spcBef>
                <a:spcPts val="0"/>
              </a:spcBef>
              <a:buNone/>
              <a:tabLst/>
              <a:defRPr/>
            </a:pPr>
            <a:r>
              <a:rPr lang="en-US" sz="1600" dirty="0">
                <a:solidFill>
                  <a:schemeClr val="tx1"/>
                </a:solidFill>
                <a:latin typeface="Arial" panose="020B0604020202020204" pitchFamily="34" charset="0"/>
                <a:cs typeface="Arial" panose="020B0604020202020204" pitchFamily="34" charset="0"/>
              </a:rPr>
              <a:t>Martha Perches</a:t>
            </a:r>
            <a:r>
              <a:rPr kumimoji="0" lang="en-US" sz="1600" u="none" strike="noStrike"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Equal Opportunity Programs Assistant</a:t>
            </a:r>
          </a:p>
          <a:p>
            <a:pPr marL="0" marR="0" lvl="0" indent="0" fontAlgn="auto">
              <a:spcBef>
                <a:spcPts val="0"/>
              </a:spcBef>
              <a:buNone/>
              <a:tabLst/>
              <a:defRPr/>
            </a:pPr>
            <a:r>
              <a:rPr kumimoji="0" lang="en-US" sz="1600" i="1" u="none" strike="noStrike"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Point of Contact for DBE Requirements</a:t>
            </a:r>
          </a:p>
          <a:p>
            <a:pPr marL="0" marR="0" lvl="0" indent="0" fontAlgn="auto">
              <a:spcBef>
                <a:spcPts val="0"/>
              </a:spcBef>
              <a:buNone/>
              <a:tabLst/>
              <a:defRPr/>
            </a:pPr>
            <a:r>
              <a:rPr kumimoji="0" lang="en-US" sz="1600" u="none" strike="noStrike"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Equal Opportunity Department  </a:t>
            </a:r>
          </a:p>
          <a:p>
            <a:pPr marL="0" marR="0" lvl="0" indent="0" fontAlgn="auto">
              <a:spcBef>
                <a:spcPts val="0"/>
              </a:spcBef>
              <a:buNone/>
              <a:tabLst/>
              <a:defRPr/>
            </a:pPr>
            <a:r>
              <a:rPr lang="en-US" sz="1600" dirty="0" err="1">
                <a:solidFill>
                  <a:srgbClr val="0000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martha.perches</a:t>
            </a:r>
            <a:r>
              <a:rPr kumimoji="0" lang="en-US" sz="1600" u="none" strike="noStrike" cap="none" spc="0" normalizeH="0" baseline="0" noProof="0" dirty="0">
                <a:ln>
                  <a:noFill/>
                </a:ln>
                <a:solidFill>
                  <a:srgbClr val="0000FF"/>
                </a:solidFill>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@phoenix.gov</a:t>
            </a:r>
            <a:endParaRPr lang="en-US" sz="1600" dirty="0">
              <a:solidFill>
                <a:srgbClr val="0000FF"/>
              </a:solidFill>
              <a:latin typeface="Arial" panose="020B0604020202020204" pitchFamily="34" charset="0"/>
              <a:cs typeface="Arial" panose="020B0604020202020204" pitchFamily="34" charset="0"/>
            </a:endParaRPr>
          </a:p>
          <a:p>
            <a:pPr marL="0" indent="0">
              <a:spcBef>
                <a:spcPts val="0"/>
              </a:spcBef>
              <a:buNone/>
              <a:defRPr/>
            </a:pPr>
            <a:r>
              <a:rPr lang="en-US" sz="1600" dirty="0">
                <a:solidFill>
                  <a:schemeClr val="tx1"/>
                </a:solidFill>
                <a:latin typeface="Arial" panose="020B0604020202020204" pitchFamily="34" charset="0"/>
                <a:cs typeface="Arial" panose="020B0604020202020204" pitchFamily="34" charset="0"/>
              </a:rPr>
              <a:t>(602) 495-5259</a:t>
            </a:r>
          </a:p>
          <a:p>
            <a:pPr marL="0" indent="0">
              <a:lnSpc>
                <a:spcPct val="120000"/>
              </a:lnSpc>
              <a:spcBef>
                <a:spcPts val="0"/>
              </a:spcBef>
              <a:buNone/>
              <a:defRPr/>
            </a:pPr>
            <a:endParaRPr lang="en-US" sz="900" dirty="0">
              <a:solidFill>
                <a:schemeClr val="tx1"/>
              </a:solidFill>
            </a:endParaRPr>
          </a:p>
          <a:p>
            <a:pPr>
              <a:lnSpc>
                <a:spcPct val="120000"/>
              </a:lnSpc>
              <a:spcBef>
                <a:spcPts val="0"/>
              </a:spcBef>
            </a:pPr>
            <a:endParaRPr lang="en-US" sz="900" dirty="0">
              <a:solidFill>
                <a:schemeClr val="tx1"/>
              </a:solidFill>
            </a:endParaRPr>
          </a:p>
        </p:txBody>
      </p:sp>
      <p:pic>
        <p:nvPicPr>
          <p:cNvPr id="5" name="Picture 4">
            <a:extLst>
              <a:ext uri="{FF2B5EF4-FFF2-40B4-BE49-F238E27FC236}">
                <a16:creationId xmlns:a16="http://schemas.microsoft.com/office/drawing/2014/main" id="{B5BBD8A7-1401-6227-EBFD-E47619F978C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12778" y="525529"/>
            <a:ext cx="641448" cy="632084"/>
          </a:xfrm>
          <a:prstGeom prst="rect">
            <a:avLst/>
          </a:prstGeom>
        </p:spPr>
      </p:pic>
    </p:spTree>
    <p:extLst>
      <p:ext uri="{BB962C8B-B14F-4D97-AF65-F5344CB8AC3E}">
        <p14:creationId xmlns:p14="http://schemas.microsoft.com/office/powerpoint/2010/main" val="3843559256"/>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ontent Placeholder 2">
            <a:extLst>
              <a:ext uri="{FF2B5EF4-FFF2-40B4-BE49-F238E27FC236}">
                <a16:creationId xmlns:a16="http://schemas.microsoft.com/office/drawing/2014/main" id="{52434170-DEDC-48BD-91D1-522F251B2F48}"/>
              </a:ext>
            </a:extLst>
          </p:cNvPr>
          <p:cNvGraphicFramePr>
            <a:graphicFrameLocks noGrp="1"/>
          </p:cNvGraphicFramePr>
          <p:nvPr>
            <p:ph idx="1"/>
            <p:extLst>
              <p:ext uri="{D42A27DB-BD31-4B8C-83A1-F6EECF244321}">
                <p14:modId xmlns:p14="http://schemas.microsoft.com/office/powerpoint/2010/main" val="1941305889"/>
              </p:ext>
            </p:extLst>
          </p:nvPr>
        </p:nvGraphicFramePr>
        <p:xfrm>
          <a:off x="4748214" y="1048042"/>
          <a:ext cx="7094055" cy="6013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88892C24-3BA7-4A4B-8E45-8457313AA49E}"/>
              </a:ext>
            </a:extLst>
          </p:cNvPr>
          <p:cNvSpPr txBox="1">
            <a:spLocks/>
          </p:cNvSpPr>
          <p:nvPr/>
        </p:nvSpPr>
        <p:spPr>
          <a:xfrm>
            <a:off x="349731" y="2242158"/>
            <a:ext cx="4088274" cy="4484872"/>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3600" b="1" i="1" dirty="0">
                <a:latin typeface="Arial" panose="020B0604020202020204" pitchFamily="34" charset="0"/>
                <a:cs typeface="Arial" panose="020B0604020202020204" pitchFamily="34" charset="0"/>
              </a:rPr>
              <a:t>Questions AFTER TODAY?</a:t>
            </a:r>
          </a:p>
          <a:p>
            <a:pPr algn="ctr"/>
            <a:endParaRPr kumimoji="0" lang="en-US" altLang="en-US" sz="3600" b="1" i="1" u="none" strike="noStrike" kern="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a:p>
            <a:pPr algn="ctr"/>
            <a:r>
              <a:rPr kumimoji="0" lang="en-US" altLang="en-US" sz="3600" b="1" i="1" u="none" strike="noStrike" kern="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Stay for ProcurePHX Overview otherwise,</a:t>
            </a:r>
            <a:br>
              <a:rPr kumimoji="0" lang="en-US" altLang="en-US" sz="3600" b="1" i="1" u="none" strike="noStrike" kern="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br>
            <a:br>
              <a:rPr kumimoji="0" lang="en-US" altLang="en-US" sz="3600" b="1" i="1" u="none" strike="noStrike" kern="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br>
            <a:r>
              <a:rPr lang="en-US" altLang="en-US" sz="3600" b="1" i="1" kern="0" dirty="0">
                <a:latin typeface="Arial" panose="020B0604020202020204" pitchFamily="34" charset="0"/>
                <a:cs typeface="Arial" panose="020B0604020202020204" pitchFamily="34" charset="0"/>
              </a:rPr>
              <a:t>Thank You for Attending!!!</a:t>
            </a:r>
            <a:br>
              <a:rPr kumimoji="0" 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br>
            <a:endParaRPr lang="en-US" sz="3600" b="1" i="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2B4DA7C-DEB3-3A71-DD7B-86C5C310CA74}"/>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12778" y="525529"/>
            <a:ext cx="641448" cy="632084"/>
          </a:xfrm>
          <a:prstGeom prst="rect">
            <a:avLst/>
          </a:prstGeom>
        </p:spPr>
      </p:pic>
    </p:spTree>
    <p:extLst>
      <p:ext uri="{BB962C8B-B14F-4D97-AF65-F5344CB8AC3E}">
        <p14:creationId xmlns:p14="http://schemas.microsoft.com/office/powerpoint/2010/main" val="295170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8A6A5-D2BE-404E-BE6A-784851B9EB0C}"/>
              </a:ext>
            </a:extLst>
          </p:cNvPr>
          <p:cNvSpPr>
            <a:spLocks noGrp="1"/>
          </p:cNvSpPr>
          <p:nvPr>
            <p:ph type="title"/>
          </p:nvPr>
        </p:nvSpPr>
        <p:spPr>
          <a:xfrm>
            <a:off x="2150904" y="969732"/>
            <a:ext cx="8761413" cy="728480"/>
          </a:xfrm>
        </p:spPr>
        <p:txBody>
          <a:bodyPr>
            <a:normAutofit/>
          </a:bodyPr>
          <a:lstStyle/>
          <a:p>
            <a:r>
              <a:rPr lang="en-US" b="1" i="1" dirty="0">
                <a:solidFill>
                  <a:srgbClr val="FFFFFF"/>
                </a:solidFill>
                <a:latin typeface="Arial" panose="020B0604020202020204" pitchFamily="34" charset="0"/>
                <a:cs typeface="Arial" panose="020B0604020202020204" pitchFamily="34" charset="0"/>
              </a:rPr>
              <a:t>ProcurePHX and RFx Overview</a:t>
            </a:r>
          </a:p>
        </p:txBody>
      </p:sp>
      <p:graphicFrame>
        <p:nvGraphicFramePr>
          <p:cNvPr id="5" name="Content Placeholder 2">
            <a:extLst>
              <a:ext uri="{FF2B5EF4-FFF2-40B4-BE49-F238E27FC236}">
                <a16:creationId xmlns:a16="http://schemas.microsoft.com/office/drawing/2014/main" id="{3279B2FD-5C81-41FE-A192-659E036B7083}"/>
              </a:ext>
            </a:extLst>
          </p:cNvPr>
          <p:cNvGraphicFramePr>
            <a:graphicFrameLocks noGrp="1"/>
          </p:cNvGraphicFramePr>
          <p:nvPr>
            <p:ph idx="1"/>
            <p:extLst>
              <p:ext uri="{D42A27DB-BD31-4B8C-83A1-F6EECF244321}">
                <p14:modId xmlns:p14="http://schemas.microsoft.com/office/powerpoint/2010/main" val="1086065338"/>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3CB134EE-1E57-11EA-F3AB-AE645917D819}"/>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12778" y="525529"/>
            <a:ext cx="641448" cy="632084"/>
          </a:xfrm>
          <a:prstGeom prst="rect">
            <a:avLst/>
          </a:prstGeom>
        </p:spPr>
      </p:pic>
    </p:spTree>
    <p:extLst>
      <p:ext uri="{BB962C8B-B14F-4D97-AF65-F5344CB8AC3E}">
        <p14:creationId xmlns:p14="http://schemas.microsoft.com/office/powerpoint/2010/main" val="140987991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526971" y="636445"/>
            <a:ext cx="7628709" cy="861421"/>
          </a:xfrm>
        </p:spPr>
        <p:txBody>
          <a:bodyPr>
            <a:normAutofit/>
          </a:bodyPr>
          <a:lstStyle/>
          <a:p>
            <a:r>
              <a:rPr lang="en-US" altLang="en-US" sz="3600" b="1" i="1" dirty="0">
                <a:solidFill>
                  <a:schemeClr val="bg1"/>
                </a:solidFill>
                <a:latin typeface="Arial" panose="020B0604020202020204" pitchFamily="34" charset="0"/>
                <a:cs typeface="Arial" panose="020B0604020202020204" pitchFamily="34" charset="0"/>
              </a:rPr>
              <a:t>Login to ProcurePHX</a:t>
            </a:r>
            <a:endParaRPr lang="en-US" sz="3600" b="1" i="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type="subTitle" idx="1"/>
          </p:nvPr>
        </p:nvSpPr>
        <p:spPr>
          <a:xfrm>
            <a:off x="763070" y="1901962"/>
            <a:ext cx="10930196" cy="861420"/>
          </a:xfrm>
        </p:spPr>
        <p:txBody>
          <a:bodyPr>
            <a:noAutofit/>
          </a:bodyPr>
          <a:lstStyle/>
          <a:p>
            <a:pPr marL="45720" indent="0">
              <a:spcBef>
                <a:spcPts val="0"/>
              </a:spcBef>
              <a:buClr>
                <a:schemeClr val="bg2">
                  <a:lumMod val="60000"/>
                  <a:lumOff val="40000"/>
                </a:schemeClr>
              </a:buClr>
              <a:buNone/>
              <a:defRPr/>
            </a:pPr>
            <a:r>
              <a:rPr lang="en-US" dirty="0">
                <a:solidFill>
                  <a:schemeClr val="tx1"/>
                </a:solidFill>
                <a:latin typeface="Arial" panose="020B0604020202020204" pitchFamily="34" charset="0"/>
                <a:cs typeface="Arial" panose="020B0604020202020204" pitchFamily="34" charset="0"/>
              </a:rPr>
              <a:t>If your firm is already registered with the City of Phoenix’s ProcurePHX system, visit </a:t>
            </a:r>
            <a:r>
              <a:rPr lang="en-US" b="1" u="sng" dirty="0">
                <a:solidFill>
                  <a:srgbClr val="0000FF"/>
                </a:solidFill>
                <a:latin typeface="Arial" panose="020B0604020202020204" pitchFamily="34" charset="0"/>
                <a:cs typeface="Arial" panose="020B0604020202020204" pitchFamily="34" charset="0"/>
              </a:rPr>
              <a:t>https://eprocurement.phoenix.gov/irj/portal</a:t>
            </a:r>
            <a:r>
              <a:rPr lang="en-US" b="1" dirty="0">
                <a:solidFill>
                  <a:srgbClr val="0000FF"/>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to login and access the electronic solicitation</a:t>
            </a:r>
          </a:p>
          <a:p>
            <a:pPr marL="45720" indent="0">
              <a:spcBef>
                <a:spcPts val="0"/>
              </a:spcBef>
              <a:buClr>
                <a:schemeClr val="bg2">
                  <a:lumMod val="60000"/>
                  <a:lumOff val="40000"/>
                </a:schemeClr>
              </a:buClr>
              <a:buNone/>
              <a:defRPr/>
            </a:pPr>
            <a:endParaRPr lang="en-US" sz="2000" dirty="0">
              <a:solidFill>
                <a:schemeClr val="tx1"/>
              </a:solidFill>
              <a:latin typeface="Arial" panose="020B0604020202020204" pitchFamily="34" charset="0"/>
              <a:cs typeface="Arial" panose="020B0604020202020204" pitchFamily="34" charset="0"/>
            </a:endParaRPr>
          </a:p>
          <a:p>
            <a:pPr marL="45720" indent="0">
              <a:spcBef>
                <a:spcPts val="0"/>
              </a:spcBef>
              <a:buClr>
                <a:schemeClr val="bg2">
                  <a:lumMod val="60000"/>
                  <a:lumOff val="40000"/>
                </a:schemeClr>
              </a:buClr>
              <a:buNone/>
              <a:defRPr/>
            </a:pPr>
            <a:endParaRPr lang="en-US" sz="2000" dirty="0">
              <a:solidFill>
                <a:schemeClr val="tx1"/>
              </a:solidFill>
              <a:latin typeface="Arial" panose="020B0604020202020204" pitchFamily="34" charset="0"/>
              <a:cs typeface="Arial" panose="020B0604020202020204" pitchFamily="34" charset="0"/>
            </a:endParaRPr>
          </a:p>
          <a:p>
            <a:pPr marL="45720" indent="0">
              <a:spcBef>
                <a:spcPts val="0"/>
              </a:spcBef>
              <a:buClr>
                <a:schemeClr val="bg2">
                  <a:lumMod val="60000"/>
                  <a:lumOff val="40000"/>
                </a:schemeClr>
              </a:buClr>
              <a:buNone/>
              <a:defRPr/>
            </a:pPr>
            <a:endParaRPr lang="en-US" sz="2400" dirty="0">
              <a:solidFill>
                <a:schemeClr val="tx1"/>
              </a:solidFill>
              <a:latin typeface="Arial" panose="020B0604020202020204" pitchFamily="34" charset="0"/>
              <a:cs typeface="Arial" panose="020B0604020202020204" pitchFamily="34" charset="0"/>
            </a:endParaRPr>
          </a:p>
          <a:p>
            <a:pPr marL="45720" indent="0">
              <a:spcBef>
                <a:spcPts val="0"/>
              </a:spcBef>
              <a:buClr>
                <a:schemeClr val="bg2">
                  <a:lumMod val="60000"/>
                  <a:lumOff val="40000"/>
                </a:schemeClr>
              </a:buClr>
              <a:buNone/>
              <a:defRPr/>
            </a:pPr>
            <a:endParaRPr lang="en-US" sz="2400" dirty="0">
              <a:solidFill>
                <a:schemeClr val="tx1"/>
              </a:solidFill>
              <a:latin typeface="Arial" panose="020B0604020202020204" pitchFamily="34" charset="0"/>
              <a:cs typeface="Arial" panose="020B0604020202020204" pitchFamily="34" charset="0"/>
            </a:endParaRPr>
          </a:p>
          <a:p>
            <a:pPr marL="45720" indent="0">
              <a:spcBef>
                <a:spcPts val="0"/>
              </a:spcBef>
              <a:buClr>
                <a:schemeClr val="bg2">
                  <a:lumMod val="60000"/>
                  <a:lumOff val="40000"/>
                </a:schemeClr>
              </a:buClr>
              <a:buNone/>
              <a:defRPr/>
            </a:pPr>
            <a:endParaRPr lang="en-US" sz="2400" dirty="0">
              <a:solidFill>
                <a:schemeClr val="tx1"/>
              </a:solidFill>
              <a:latin typeface="Arial" panose="020B0604020202020204" pitchFamily="34" charset="0"/>
              <a:cs typeface="Arial" panose="020B0604020202020204" pitchFamily="34" charset="0"/>
            </a:endParaRPr>
          </a:p>
          <a:p>
            <a:pPr marL="45720" indent="0">
              <a:spcBef>
                <a:spcPts val="0"/>
              </a:spcBef>
              <a:buClr>
                <a:schemeClr val="bg2">
                  <a:lumMod val="60000"/>
                  <a:lumOff val="40000"/>
                </a:schemeClr>
              </a:buClr>
              <a:buNone/>
              <a:defRPr/>
            </a:pPr>
            <a:endParaRPr lang="en-US" sz="24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A34704B-3A53-4227-B81F-B683D007E1D2}"/>
              </a:ext>
            </a:extLst>
          </p:cNvPr>
          <p:cNvPicPr>
            <a:picLocks noChangeAspect="1"/>
          </p:cNvPicPr>
          <p:nvPr/>
        </p:nvPicPr>
        <p:blipFill>
          <a:blip r:embed="rId3"/>
          <a:stretch>
            <a:fillRect/>
          </a:stretch>
        </p:blipFill>
        <p:spPr>
          <a:xfrm>
            <a:off x="5509447" y="2763382"/>
            <a:ext cx="5919483" cy="3526157"/>
          </a:xfrm>
          <a:prstGeom prst="rect">
            <a:avLst/>
          </a:prstGeom>
        </p:spPr>
      </p:pic>
      <p:sp>
        <p:nvSpPr>
          <p:cNvPr id="7" name="Content Placeholder 2"/>
          <p:cNvSpPr txBox="1">
            <a:spLocks/>
          </p:cNvSpPr>
          <p:nvPr/>
        </p:nvSpPr>
        <p:spPr>
          <a:xfrm>
            <a:off x="763070" y="2848517"/>
            <a:ext cx="4166509" cy="222985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45720" indent="0">
              <a:lnSpc>
                <a:spcPct val="90000"/>
              </a:lnSpc>
              <a:spcBef>
                <a:spcPts val="0"/>
              </a:spcBef>
              <a:buClr>
                <a:schemeClr val="bg2">
                  <a:lumMod val="60000"/>
                  <a:lumOff val="40000"/>
                </a:schemeClr>
              </a:buClr>
              <a:buFont typeface="Wingdings 3" charset="2"/>
              <a:buNone/>
              <a:defRPr/>
            </a:pPr>
            <a:endParaRPr lang="en-US" sz="1700" i="1" dirty="0">
              <a:latin typeface="Arial" panose="020B0604020202020204" pitchFamily="34" charset="0"/>
              <a:cs typeface="Arial" panose="020B0604020202020204" pitchFamily="34" charset="0"/>
            </a:endParaRPr>
          </a:p>
          <a:p>
            <a:pPr marL="45720" indent="0">
              <a:lnSpc>
                <a:spcPct val="90000"/>
              </a:lnSpc>
              <a:spcBef>
                <a:spcPts val="0"/>
              </a:spcBef>
              <a:buClr>
                <a:schemeClr val="bg2">
                  <a:lumMod val="60000"/>
                  <a:lumOff val="40000"/>
                </a:schemeClr>
              </a:buClr>
              <a:buFont typeface="Wingdings 3" charset="2"/>
              <a:buNone/>
              <a:defRPr/>
            </a:pPr>
            <a:endParaRPr lang="en-US" sz="1700" i="1" dirty="0">
              <a:latin typeface="Arial" panose="020B0604020202020204" pitchFamily="34" charset="0"/>
              <a:cs typeface="Arial" panose="020B0604020202020204" pitchFamily="34" charset="0"/>
            </a:endParaRPr>
          </a:p>
          <a:p>
            <a:pPr marL="45720" indent="0">
              <a:lnSpc>
                <a:spcPct val="90000"/>
              </a:lnSpc>
              <a:spcBef>
                <a:spcPts val="0"/>
              </a:spcBef>
              <a:buClr>
                <a:schemeClr val="bg2">
                  <a:lumMod val="60000"/>
                  <a:lumOff val="40000"/>
                </a:schemeClr>
              </a:buClr>
              <a:buFont typeface="Wingdings 3" charset="2"/>
              <a:buNone/>
              <a:defRPr/>
            </a:pPr>
            <a:r>
              <a:rPr lang="en-US" sz="1800" i="1" dirty="0">
                <a:latin typeface="Arial" panose="020B0604020202020204" pitchFamily="34" charset="0"/>
                <a:cs typeface="Arial" panose="020B0604020202020204" pitchFamily="34" charset="0"/>
              </a:rPr>
              <a:t>Product Category Code is: </a:t>
            </a:r>
            <a:r>
              <a:rPr lang="en-US" sz="1800" b="1" i="1" dirty="0">
                <a:latin typeface="Arial" panose="020B0604020202020204" pitchFamily="34" charset="0"/>
                <a:cs typeface="Arial" panose="020B0604020202020204" pitchFamily="34" charset="0"/>
              </a:rPr>
              <a:t>912000000</a:t>
            </a:r>
            <a:r>
              <a:rPr lang="en-US" sz="1800" i="1" dirty="0">
                <a:latin typeface="Arial" panose="020B0604020202020204" pitchFamily="34" charset="0"/>
                <a:cs typeface="Arial" panose="020B0604020202020204" pitchFamily="34" charset="0"/>
              </a:rPr>
              <a:t> </a:t>
            </a:r>
          </a:p>
          <a:p>
            <a:pPr marL="45720" indent="0">
              <a:lnSpc>
                <a:spcPct val="90000"/>
              </a:lnSpc>
              <a:spcBef>
                <a:spcPts val="0"/>
              </a:spcBef>
              <a:buClr>
                <a:schemeClr val="bg2">
                  <a:lumMod val="60000"/>
                  <a:lumOff val="40000"/>
                </a:schemeClr>
              </a:buClr>
              <a:buFont typeface="Wingdings 3" charset="2"/>
              <a:buNone/>
              <a:defRPr/>
            </a:pPr>
            <a:r>
              <a:rPr lang="en-US" sz="1800" i="1" dirty="0">
                <a:latin typeface="Arial" panose="020B0604020202020204" pitchFamily="34" charset="0"/>
                <a:cs typeface="Arial" panose="020B0604020202020204" pitchFamily="34" charset="0"/>
              </a:rPr>
              <a:t>RFx (Event) Number is: </a:t>
            </a:r>
            <a:r>
              <a:rPr lang="en-US" sz="1800" b="1" i="1" dirty="0">
                <a:latin typeface="Arial" panose="020B0604020202020204" pitchFamily="34" charset="0"/>
                <a:cs typeface="Arial" panose="020B0604020202020204" pitchFamily="34" charset="0"/>
              </a:rPr>
              <a:t>6000001679</a:t>
            </a:r>
          </a:p>
          <a:p>
            <a:pPr marL="45720" indent="0">
              <a:lnSpc>
                <a:spcPct val="90000"/>
              </a:lnSpc>
              <a:spcBef>
                <a:spcPts val="0"/>
              </a:spcBef>
              <a:buClr>
                <a:schemeClr val="bg2">
                  <a:lumMod val="60000"/>
                  <a:lumOff val="40000"/>
                </a:schemeClr>
              </a:buClr>
              <a:buFont typeface="Wingdings 3" charset="2"/>
              <a:buNone/>
              <a:defRPr/>
            </a:pPr>
            <a:endParaRPr lang="en-US" sz="1800" i="1" dirty="0">
              <a:latin typeface="Arial" panose="020B0604020202020204" pitchFamily="34" charset="0"/>
              <a:cs typeface="Arial" panose="020B0604020202020204" pitchFamily="34" charset="0"/>
            </a:endParaRPr>
          </a:p>
          <a:p>
            <a:pPr marL="45720" indent="0">
              <a:lnSpc>
                <a:spcPct val="90000"/>
              </a:lnSpc>
              <a:spcBef>
                <a:spcPts val="0"/>
              </a:spcBef>
              <a:buClr>
                <a:schemeClr val="bg2">
                  <a:lumMod val="60000"/>
                  <a:lumOff val="40000"/>
                </a:schemeClr>
              </a:buClr>
              <a:buFont typeface="Wingdings 3" charset="2"/>
              <a:buNone/>
              <a:defRPr/>
            </a:pPr>
            <a:r>
              <a:rPr lang="en-US" sz="1800" i="1" dirty="0">
                <a:latin typeface="Arial" panose="020B0604020202020204" pitchFamily="34" charset="0"/>
                <a:cs typeface="Arial" panose="020B0604020202020204" pitchFamily="34" charset="0"/>
              </a:rPr>
              <a:t>Note: The </a:t>
            </a:r>
            <a:r>
              <a:rPr lang="en-US" sz="1800" b="1" i="1" dirty="0">
                <a:latin typeface="Arial" panose="020B0604020202020204" pitchFamily="34" charset="0"/>
                <a:cs typeface="Arial" panose="020B0604020202020204" pitchFamily="34" charset="0"/>
              </a:rPr>
              <a:t>VENDOR NUMBER </a:t>
            </a:r>
            <a:r>
              <a:rPr lang="en-US" sz="1800" i="1" dirty="0">
                <a:latin typeface="Arial" panose="020B0604020202020204" pitchFamily="34" charset="0"/>
                <a:cs typeface="Arial" panose="020B0604020202020204" pitchFamily="34" charset="0"/>
              </a:rPr>
              <a:t>is to be included on the cover of the Bid Proposal</a:t>
            </a:r>
          </a:p>
          <a:p>
            <a:pPr>
              <a:lnSpc>
                <a:spcPct val="90000"/>
              </a:lnSpc>
            </a:pPr>
            <a:endParaRPr lang="en-US" sz="1700" dirty="0">
              <a:solidFill>
                <a:srgbClr val="EBEBEB"/>
              </a:solidFill>
              <a:cs typeface="Times New Roman" panose="02020603050405020304" pitchFamily="18" charset="0"/>
            </a:endParaRPr>
          </a:p>
        </p:txBody>
      </p:sp>
      <p:pic>
        <p:nvPicPr>
          <p:cNvPr id="2" name="Picture 1">
            <a:extLst>
              <a:ext uri="{FF2B5EF4-FFF2-40B4-BE49-F238E27FC236}">
                <a16:creationId xmlns:a16="http://schemas.microsoft.com/office/drawing/2014/main" id="{38D5DB60-1908-9339-9CCB-E293EB8F0CA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2778" y="525529"/>
            <a:ext cx="641448" cy="632084"/>
          </a:xfrm>
          <a:prstGeom prst="rect">
            <a:avLst/>
          </a:prstGeom>
        </p:spPr>
      </p:pic>
    </p:spTree>
    <p:extLst>
      <p:ext uri="{BB962C8B-B14F-4D97-AF65-F5344CB8AC3E}">
        <p14:creationId xmlns:p14="http://schemas.microsoft.com/office/powerpoint/2010/main" val="444086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B3C4FF-D90B-43F2-914E-E2C149FFA93A}"/>
              </a:ext>
            </a:extLst>
          </p:cNvPr>
          <p:cNvSpPr>
            <a:spLocks noGrp="1"/>
          </p:cNvSpPr>
          <p:nvPr>
            <p:ph type="title"/>
          </p:nvPr>
        </p:nvSpPr>
        <p:spPr>
          <a:xfrm>
            <a:off x="4962867" y="788155"/>
            <a:ext cx="8761413" cy="728480"/>
          </a:xfrm>
        </p:spPr>
        <p:txBody>
          <a:bodyPr vert="horz" lIns="91440" tIns="45720" rIns="91440" bIns="45720" rtlCol="0" anchor="t">
            <a:normAutofit/>
          </a:bodyPr>
          <a:lstStyle/>
          <a:p>
            <a:r>
              <a:rPr lang="en-US" sz="3600" b="1" i="1" kern="1200" dirty="0">
                <a:solidFill>
                  <a:schemeClr val="bg1"/>
                </a:solidFill>
                <a:latin typeface="Arial" panose="020B0604020202020204" pitchFamily="34" charset="0"/>
                <a:cs typeface="Arial" panose="020B0604020202020204" pitchFamily="34" charset="0"/>
              </a:rPr>
              <a:t>RFx Tips</a:t>
            </a:r>
          </a:p>
        </p:txBody>
      </p:sp>
      <p:sp>
        <p:nvSpPr>
          <p:cNvPr id="7" name="Subtitle 6">
            <a:extLst>
              <a:ext uri="{FF2B5EF4-FFF2-40B4-BE49-F238E27FC236}">
                <a16:creationId xmlns:a16="http://schemas.microsoft.com/office/drawing/2014/main" id="{E8F815C7-A4BA-4B62-899A-C5274B101465}"/>
              </a:ext>
            </a:extLst>
          </p:cNvPr>
          <p:cNvSpPr>
            <a:spLocks noGrp="1"/>
          </p:cNvSpPr>
          <p:nvPr>
            <p:ph type="body" sz="half" idx="4294967295"/>
          </p:nvPr>
        </p:nvSpPr>
        <p:spPr>
          <a:xfrm>
            <a:off x="2786307" y="1471006"/>
            <a:ext cx="7383462" cy="579437"/>
          </a:xfrm>
        </p:spPr>
        <p:txBody>
          <a:bodyPr vert="horz" lIns="91440" tIns="45720" rIns="91440" bIns="45720" rtlCol="0">
            <a:normAutofit/>
          </a:bodyPr>
          <a:lstStyle/>
          <a:p>
            <a:pPr>
              <a:buFont typeface="Wingdings 3" charset="2"/>
              <a:buChar char=""/>
            </a:pPr>
            <a:r>
              <a:rPr lang="en-US" sz="2000" dirty="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Brief overview for online submissions</a:t>
            </a:r>
          </a:p>
          <a:p>
            <a:pPr>
              <a:buFont typeface="Wingdings 3" charset="2"/>
              <a:buChar char=""/>
            </a:pPr>
            <a:endParaRPr lang="en-US" dirty="0"/>
          </a:p>
        </p:txBody>
      </p:sp>
      <p:sp>
        <p:nvSpPr>
          <p:cNvPr id="6" name="TextBox 5">
            <a:extLst>
              <a:ext uri="{FF2B5EF4-FFF2-40B4-BE49-F238E27FC236}">
                <a16:creationId xmlns:a16="http://schemas.microsoft.com/office/drawing/2014/main" id="{9B7CB2CD-9A3A-4E8F-8FD0-8EBDEB79AFE3}"/>
              </a:ext>
            </a:extLst>
          </p:cNvPr>
          <p:cNvSpPr txBox="1"/>
          <p:nvPr/>
        </p:nvSpPr>
        <p:spPr>
          <a:xfrm>
            <a:off x="523445" y="2584252"/>
            <a:ext cx="11145109" cy="4273748"/>
          </a:xfrm>
          <a:prstGeom prst="rect">
            <a:avLst/>
          </a:prstGeom>
        </p:spPr>
        <p:txBody>
          <a:bodyPr vert="horz" lIns="45720" tIns="45720" rIns="45720" bIns="45720" rtlCol="0">
            <a:normAutofit/>
          </a:bodyPr>
          <a:lstStyle/>
          <a:p>
            <a:pPr marL="285750" indent="-285750" defTabSz="914400">
              <a:lnSpc>
                <a:spcPct val="90000"/>
              </a:lnSpc>
              <a:spcAft>
                <a:spcPts val="600"/>
              </a:spcAft>
              <a:buClr>
                <a:schemeClr val="accent2"/>
              </a:buClr>
              <a:buFont typeface="Arial" panose="020B0604020202020204" pitchFamily="34" charset="0"/>
              <a:buChar char="•"/>
            </a:pPr>
            <a:r>
              <a:rPr lang="en-US" sz="2600" dirty="0">
                <a:latin typeface="Arial" panose="020B0604020202020204" pitchFamily="34" charset="0"/>
                <a:cs typeface="Arial" panose="020B0604020202020204" pitchFamily="34" charset="0"/>
              </a:rPr>
              <a:t>Click “</a:t>
            </a:r>
            <a:r>
              <a:rPr lang="en-US" sz="2600" b="1" dirty="0">
                <a:latin typeface="Arial" panose="020B0604020202020204" pitchFamily="34" charset="0"/>
                <a:cs typeface="Arial" panose="020B0604020202020204" pitchFamily="34" charset="0"/>
              </a:rPr>
              <a:t>Refresh</a:t>
            </a:r>
            <a:r>
              <a:rPr lang="en-US" sz="2600" dirty="0">
                <a:latin typeface="Arial" panose="020B0604020202020204" pitchFamily="34" charset="0"/>
                <a:cs typeface="Arial" panose="020B0604020202020204" pitchFamily="34" charset="0"/>
              </a:rPr>
              <a:t>” often</a:t>
            </a:r>
          </a:p>
          <a:p>
            <a:pPr marL="285750" indent="-285750" defTabSz="914400">
              <a:lnSpc>
                <a:spcPct val="90000"/>
              </a:lnSpc>
              <a:spcAft>
                <a:spcPts val="600"/>
              </a:spcAft>
              <a:buClr>
                <a:schemeClr val="accent2"/>
              </a:buClr>
              <a:buFont typeface="Arial" panose="020B0604020202020204" pitchFamily="34" charset="0"/>
              <a:buChar char="•"/>
            </a:pPr>
            <a:r>
              <a:rPr lang="en-US" sz="2600" dirty="0">
                <a:latin typeface="Arial" panose="020B0604020202020204" pitchFamily="34" charset="0"/>
                <a:cs typeface="Arial" panose="020B0604020202020204" pitchFamily="34" charset="0"/>
              </a:rPr>
              <a:t>Make sure your Pop-Up blocker is turned </a:t>
            </a:r>
            <a:r>
              <a:rPr lang="en-US" sz="2600" b="1" dirty="0">
                <a:latin typeface="Arial" panose="020B0604020202020204" pitchFamily="34" charset="0"/>
                <a:cs typeface="Arial" panose="020B0604020202020204" pitchFamily="34" charset="0"/>
              </a:rPr>
              <a:t>OFF</a:t>
            </a:r>
          </a:p>
          <a:p>
            <a:pPr marL="285750" indent="-285750" defTabSz="914400">
              <a:lnSpc>
                <a:spcPct val="90000"/>
              </a:lnSpc>
              <a:spcAft>
                <a:spcPts val="600"/>
              </a:spcAft>
              <a:buClr>
                <a:schemeClr val="accent2"/>
              </a:buClr>
              <a:buFont typeface="Arial" panose="020B0604020202020204" pitchFamily="34" charset="0"/>
              <a:buChar char="•"/>
            </a:pPr>
            <a:r>
              <a:rPr lang="en-US" sz="2600" dirty="0">
                <a:latin typeface="Arial" panose="020B0604020202020204" pitchFamily="34" charset="0"/>
                <a:cs typeface="Arial" panose="020B0604020202020204" pitchFamily="34" charset="0"/>
              </a:rPr>
              <a:t>Application is accessible with </a:t>
            </a:r>
            <a:r>
              <a:rPr lang="en-US" sz="2600" b="1" dirty="0">
                <a:latin typeface="Arial" panose="020B0604020202020204" pitchFamily="34" charset="0"/>
                <a:cs typeface="Arial" panose="020B0604020202020204" pitchFamily="34" charset="0"/>
              </a:rPr>
              <a:t>MS Edge (NOT Internet Explorer)</a:t>
            </a:r>
          </a:p>
          <a:p>
            <a:pPr marL="285750" indent="-285750" defTabSz="914400">
              <a:lnSpc>
                <a:spcPct val="90000"/>
              </a:lnSpc>
              <a:spcAft>
                <a:spcPts val="600"/>
              </a:spcAft>
              <a:buClr>
                <a:schemeClr val="accent2"/>
              </a:buClr>
              <a:buFont typeface="Arial" panose="020B0604020202020204" pitchFamily="34" charset="0"/>
              <a:buChar char="•"/>
            </a:pPr>
            <a:r>
              <a:rPr lang="en-US" sz="2600" dirty="0">
                <a:latin typeface="Arial" panose="020B0604020202020204" pitchFamily="34" charset="0"/>
                <a:cs typeface="Arial" panose="020B0604020202020204" pitchFamily="34" charset="0"/>
              </a:rPr>
              <a:t>When in the application, check for Notifications and other uploads by scrolling to the far right until you see a vertical ribbon. Then scroll down on the ribbon.</a:t>
            </a:r>
          </a:p>
          <a:p>
            <a:pPr marL="285750" indent="-285750" defTabSz="914400">
              <a:lnSpc>
                <a:spcPct val="90000"/>
              </a:lnSpc>
              <a:spcAft>
                <a:spcPts val="600"/>
              </a:spcAft>
              <a:buClr>
                <a:schemeClr val="accent2"/>
              </a:buClr>
              <a:buFont typeface="Arial" panose="020B0604020202020204" pitchFamily="34" charset="0"/>
              <a:buChar char="•"/>
            </a:pPr>
            <a:r>
              <a:rPr lang="en-US" sz="2600" dirty="0">
                <a:latin typeface="Arial" panose="020B0604020202020204" pitchFamily="34" charset="0"/>
                <a:cs typeface="Arial" panose="020B0604020202020204" pitchFamily="34" charset="0"/>
              </a:rPr>
              <a:t>When finished, always click “</a:t>
            </a:r>
            <a:r>
              <a:rPr lang="en-US" sz="2600" b="1" dirty="0">
                <a:latin typeface="Arial" panose="020B0604020202020204" pitchFamily="34" charset="0"/>
                <a:cs typeface="Arial" panose="020B0604020202020204" pitchFamily="34" charset="0"/>
              </a:rPr>
              <a:t>Close</a:t>
            </a:r>
            <a:r>
              <a:rPr lang="en-US" sz="2600" dirty="0">
                <a:latin typeface="Arial" panose="020B0604020202020204" pitchFamily="34" charset="0"/>
                <a:cs typeface="Arial" panose="020B0604020202020204" pitchFamily="34" charset="0"/>
              </a:rPr>
              <a:t>” on current screen, then click “</a:t>
            </a:r>
            <a:r>
              <a:rPr lang="en-US" sz="2600" b="1" dirty="0">
                <a:latin typeface="Arial" panose="020B0604020202020204" pitchFamily="34" charset="0"/>
                <a:cs typeface="Arial" panose="020B0604020202020204" pitchFamily="34" charset="0"/>
              </a:rPr>
              <a:t>Log Out</a:t>
            </a:r>
            <a:r>
              <a:rPr lang="en-US" sz="2600" dirty="0">
                <a:latin typeface="Arial" panose="020B0604020202020204" pitchFamily="34" charset="0"/>
                <a:cs typeface="Arial" panose="020B0604020202020204" pitchFamily="34" charset="0"/>
              </a:rPr>
              <a:t>” on upper right corner, following you can click the “</a:t>
            </a:r>
            <a:r>
              <a:rPr lang="en-US" sz="2600" b="1" dirty="0">
                <a:latin typeface="Arial" panose="020B0604020202020204" pitchFamily="34" charset="0"/>
                <a:cs typeface="Arial" panose="020B0604020202020204" pitchFamily="34" charset="0"/>
              </a:rPr>
              <a:t>X</a:t>
            </a:r>
            <a:r>
              <a:rPr lang="en-US" sz="2600" dirty="0">
                <a:latin typeface="Arial" panose="020B0604020202020204" pitchFamily="34" charset="0"/>
                <a:cs typeface="Arial" panose="020B0604020202020204" pitchFamily="34" charset="0"/>
              </a:rPr>
              <a:t>” in the upper right corner of the internet application.</a:t>
            </a:r>
          </a:p>
        </p:txBody>
      </p:sp>
      <p:pic>
        <p:nvPicPr>
          <p:cNvPr id="2" name="Picture 1">
            <a:extLst>
              <a:ext uri="{FF2B5EF4-FFF2-40B4-BE49-F238E27FC236}">
                <a16:creationId xmlns:a16="http://schemas.microsoft.com/office/drawing/2014/main" id="{FE397884-25B4-B5A2-B10F-571AA51671C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778" y="525529"/>
            <a:ext cx="641448" cy="632084"/>
          </a:xfrm>
          <a:prstGeom prst="rect">
            <a:avLst/>
          </a:prstGeom>
        </p:spPr>
      </p:pic>
    </p:spTree>
    <p:extLst>
      <p:ext uri="{BB962C8B-B14F-4D97-AF65-F5344CB8AC3E}">
        <p14:creationId xmlns:p14="http://schemas.microsoft.com/office/powerpoint/2010/main" val="3718442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lum bright="-19000" contrast="29000"/>
          </a:blip>
          <a:srcRect l="258" t="1598" r="79396" b="60088"/>
          <a:stretch/>
        </p:blipFill>
        <p:spPr>
          <a:xfrm>
            <a:off x="4470542" y="1595153"/>
            <a:ext cx="7447568" cy="5067073"/>
          </a:xfrm>
          <a:prstGeom prst="rect">
            <a:avLst/>
          </a:prstGeom>
          <a:ln w="19050">
            <a:solidFill>
              <a:schemeClr val="accent1"/>
            </a:solidFill>
          </a:ln>
        </p:spPr>
      </p:pic>
      <p:sp>
        <p:nvSpPr>
          <p:cNvPr id="20" name="Title 1"/>
          <p:cNvSpPr>
            <a:spLocks noGrp="1"/>
          </p:cNvSpPr>
          <p:nvPr>
            <p:ph type="title"/>
          </p:nvPr>
        </p:nvSpPr>
        <p:spPr>
          <a:xfrm>
            <a:off x="3890356" y="452359"/>
            <a:ext cx="8301644" cy="839788"/>
          </a:xfrm>
        </p:spPr>
        <p:txBody>
          <a:bodyPr>
            <a:normAutofit/>
          </a:bodyPr>
          <a:lstStyle/>
          <a:p>
            <a:pPr algn="ctr"/>
            <a:r>
              <a:rPr lang="en-US" altLang="en-US" sz="3600" b="1" i="1" dirty="0">
                <a:solidFill>
                  <a:schemeClr val="bg1"/>
                </a:solidFill>
                <a:latin typeface="Arial" panose="020B0604020202020204" pitchFamily="34" charset="0"/>
                <a:cs typeface="Arial" panose="020B0604020202020204" pitchFamily="34" charset="0"/>
              </a:rPr>
              <a:t>RFx Home screen - Login</a:t>
            </a:r>
            <a:endParaRPr lang="en-US" sz="3600" b="1" i="1" dirty="0">
              <a:solidFill>
                <a:schemeClr val="bg1"/>
              </a:solidFill>
              <a:latin typeface="Arial" panose="020B0604020202020204" pitchFamily="34" charset="0"/>
              <a:cs typeface="Arial" panose="020B0604020202020204" pitchFamily="34" charset="0"/>
            </a:endParaRPr>
          </a:p>
        </p:txBody>
      </p:sp>
      <p:sp>
        <p:nvSpPr>
          <p:cNvPr id="22" name="Content Placeholder 2"/>
          <p:cNvSpPr>
            <a:spLocks noGrp="1"/>
          </p:cNvSpPr>
          <p:nvPr>
            <p:ph idx="1"/>
          </p:nvPr>
        </p:nvSpPr>
        <p:spPr>
          <a:xfrm>
            <a:off x="273890" y="2201941"/>
            <a:ext cx="4196652" cy="4203700"/>
          </a:xfrm>
        </p:spPr>
        <p:txBody>
          <a:bodyPr>
            <a:normAutofit fontScale="92500" lnSpcReduction="10000"/>
          </a:bodyPr>
          <a:lstStyle/>
          <a:p>
            <a:pPr marL="0" indent="0">
              <a:buNone/>
              <a:defRPr/>
            </a:pPr>
            <a:r>
              <a:rPr lang="en-US" altLang="en-US" sz="2400" dirty="0">
                <a:solidFill>
                  <a:schemeClr val="tx1"/>
                </a:solidFill>
                <a:latin typeface="Arial" panose="020B0604020202020204" pitchFamily="34" charset="0"/>
                <a:cs typeface="Arial" panose="020B0604020202020204" pitchFamily="34" charset="0"/>
              </a:rPr>
              <a:t>Once you are logged in to ProcurePHX portal:</a:t>
            </a:r>
          </a:p>
          <a:p>
            <a:pPr marL="0" indent="0">
              <a:buNone/>
              <a:defRPr/>
            </a:pPr>
            <a:r>
              <a:rPr lang="en-US" altLang="en-US" sz="2400" dirty="0">
                <a:solidFill>
                  <a:schemeClr val="tx1"/>
                </a:solidFill>
                <a:latin typeface="Arial" panose="020B0604020202020204" pitchFamily="34" charset="0"/>
                <a:cs typeface="Arial" panose="020B0604020202020204" pitchFamily="34" charset="0"/>
              </a:rPr>
              <a:t> </a:t>
            </a:r>
            <a:r>
              <a:rPr lang="en-US" sz="2400" b="1" u="sng" dirty="0">
                <a:solidFill>
                  <a:schemeClr val="tx1"/>
                </a:solidFill>
                <a:latin typeface="Arial" panose="020B0604020202020204" pitchFamily="34" charset="0"/>
                <a:cs typeface="Arial" panose="020B0604020202020204" pitchFamily="34" charset="0"/>
              </a:rPr>
              <a:t>https://eprocurement.phoenix.gov/irj/portal</a:t>
            </a:r>
            <a:r>
              <a:rPr lang="en-US" sz="2400" b="1" dirty="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a:p>
            <a:pPr marL="0" indent="0">
              <a:buNone/>
              <a:defRPr/>
            </a:pPr>
            <a:endParaRPr lang="en-US" altLang="en-US" sz="2400" dirty="0">
              <a:solidFill>
                <a:schemeClr val="tx1"/>
              </a:solidFill>
              <a:latin typeface="Arial" panose="020B0604020202020204" pitchFamily="34" charset="0"/>
              <a:cs typeface="Arial" panose="020B0604020202020204" pitchFamily="34" charset="0"/>
            </a:endParaRPr>
          </a:p>
          <a:p>
            <a:pPr marL="0" indent="0">
              <a:buNone/>
              <a:defRPr/>
            </a:pPr>
            <a:r>
              <a:rPr lang="en-US" altLang="en-US" sz="2400" dirty="0">
                <a:solidFill>
                  <a:schemeClr val="tx1"/>
                </a:solidFill>
                <a:latin typeface="Arial" panose="020B0604020202020204" pitchFamily="34" charset="0"/>
                <a:cs typeface="Arial" panose="020B0604020202020204" pitchFamily="34" charset="0"/>
              </a:rPr>
              <a:t>Select RFx and Auctions tab on the Ribbon</a:t>
            </a:r>
          </a:p>
          <a:p>
            <a:pPr marL="0" indent="0">
              <a:buNone/>
              <a:defRPr/>
            </a:pPr>
            <a:endParaRPr lang="en-US" altLang="en-US" sz="2400" dirty="0">
              <a:solidFill>
                <a:schemeClr val="tx1"/>
              </a:solidFill>
              <a:latin typeface="Arial" panose="020B0604020202020204" pitchFamily="34" charset="0"/>
              <a:cs typeface="Arial" panose="020B0604020202020204" pitchFamily="34" charset="0"/>
            </a:endParaRPr>
          </a:p>
          <a:p>
            <a:pPr marL="0" lvl="0" indent="0">
              <a:buNone/>
              <a:defRPr/>
            </a:pPr>
            <a:r>
              <a:rPr lang="en-US" altLang="en-US" sz="2400" i="1" dirty="0">
                <a:solidFill>
                  <a:schemeClr val="tx1"/>
                </a:solidFill>
                <a:latin typeface="Book Antiqua" panose="02040602050305030304" pitchFamily="18" charset="0"/>
                <a:cs typeface="Times New Roman" panose="02020603050405020304" pitchFamily="18" charset="0"/>
              </a:rPr>
              <a:t>You will be taken to the RFx Overview </a:t>
            </a:r>
            <a:r>
              <a:rPr lang="en-US" altLang="en-US" sz="2000" i="1" dirty="0">
                <a:solidFill>
                  <a:schemeClr val="tx1"/>
                </a:solidFill>
                <a:latin typeface="Book Antiqua" panose="02040602050305030304" pitchFamily="18" charset="0"/>
                <a:cs typeface="Times New Roman" panose="02020603050405020304" pitchFamily="18" charset="0"/>
              </a:rPr>
              <a:t>(Event)</a:t>
            </a:r>
            <a:r>
              <a:rPr lang="en-US" altLang="en-US" sz="2400" i="1" dirty="0">
                <a:solidFill>
                  <a:schemeClr val="tx1"/>
                </a:solidFill>
                <a:latin typeface="Book Antiqua" panose="02040602050305030304" pitchFamily="18" charset="0"/>
                <a:cs typeface="Times New Roman" panose="02020603050405020304" pitchFamily="18" charset="0"/>
              </a:rPr>
              <a:t> Page</a:t>
            </a:r>
            <a:endParaRPr lang="en-US" altLang="en-US" sz="2400" i="1" dirty="0">
              <a:solidFill>
                <a:schemeClr val="tx1"/>
              </a:solidFill>
              <a:latin typeface="Book Antiqua" panose="02040602050305030304" pitchFamily="18" charset="0"/>
              <a:cs typeface="Arial" panose="020B0604020202020204" pitchFamily="34" charset="0"/>
            </a:endParaRPr>
          </a:p>
          <a:p>
            <a:pPr marL="0" indent="0">
              <a:buNone/>
              <a:defRPr/>
            </a:pPr>
            <a:endParaRPr lang="en-US" altLang="en-US" sz="2400"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431482C-9736-DDDD-F8F3-D0AF3B6AA76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2778" y="525529"/>
            <a:ext cx="641448" cy="632084"/>
          </a:xfrm>
          <a:prstGeom prst="rect">
            <a:avLst/>
          </a:prstGeom>
        </p:spPr>
      </p:pic>
    </p:spTree>
    <p:extLst>
      <p:ext uri="{BB962C8B-B14F-4D97-AF65-F5344CB8AC3E}">
        <p14:creationId xmlns:p14="http://schemas.microsoft.com/office/powerpoint/2010/main" val="824205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84981" y="517179"/>
            <a:ext cx="8046720" cy="839788"/>
          </a:xfrm>
        </p:spPr>
        <p:txBody>
          <a:bodyPr>
            <a:normAutofit/>
          </a:bodyPr>
          <a:lstStyle/>
          <a:p>
            <a:pPr algn="ctr"/>
            <a:r>
              <a:rPr lang="en-US" altLang="en-US" sz="3600" b="1" i="1" dirty="0">
                <a:solidFill>
                  <a:schemeClr val="bg1"/>
                </a:solidFill>
                <a:latin typeface="Arial" panose="020B0604020202020204" pitchFamily="34" charset="0"/>
                <a:cs typeface="Arial" panose="020B0604020202020204" pitchFamily="34" charset="0"/>
              </a:rPr>
              <a:t>FINDING SOLICITATIONS</a:t>
            </a:r>
            <a:endParaRPr lang="en-US" sz="3600" b="1" i="1" dirty="0">
              <a:solidFill>
                <a:schemeClr val="bg1"/>
              </a:solidFill>
              <a:latin typeface="Arial" panose="020B0604020202020204" pitchFamily="34" charset="0"/>
              <a:cs typeface="Arial" panose="020B0604020202020204" pitchFamily="34" charset="0"/>
            </a:endParaRPr>
          </a:p>
        </p:txBody>
      </p:sp>
      <p:sp>
        <p:nvSpPr>
          <p:cNvPr id="22" name="Content Placeholder 2"/>
          <p:cNvSpPr>
            <a:spLocks noGrp="1"/>
          </p:cNvSpPr>
          <p:nvPr>
            <p:ph idx="1"/>
          </p:nvPr>
        </p:nvSpPr>
        <p:spPr>
          <a:xfrm>
            <a:off x="317326" y="2204581"/>
            <a:ext cx="3826842" cy="5353454"/>
          </a:xfrm>
        </p:spPr>
        <p:txBody>
          <a:bodyPr>
            <a:normAutofit/>
          </a:bodyPr>
          <a:lstStyle/>
          <a:p>
            <a:pPr marL="0" indent="0">
              <a:spcBef>
                <a:spcPts val="1200"/>
              </a:spcBef>
              <a:spcAft>
                <a:spcPts val="1200"/>
              </a:spcAft>
              <a:buNone/>
              <a:defRPr/>
            </a:pPr>
            <a:r>
              <a:rPr lang="en-US" altLang="en-US" sz="2400" dirty="0">
                <a:solidFill>
                  <a:schemeClr val="tx1"/>
                </a:solidFill>
                <a:latin typeface="Arial" panose="020B0604020202020204" pitchFamily="34" charset="0"/>
                <a:cs typeface="Arial" panose="020B0604020202020204" pitchFamily="34" charset="0"/>
              </a:rPr>
              <a:t>Click </a:t>
            </a:r>
            <a:r>
              <a:rPr lang="en-US" altLang="en-US" sz="2400" b="1" dirty="0">
                <a:solidFill>
                  <a:schemeClr val="tx1"/>
                </a:solidFill>
                <a:latin typeface="Arial" panose="020B0604020202020204" pitchFamily="34" charset="0"/>
                <a:cs typeface="Arial" panose="020B0604020202020204" pitchFamily="34" charset="0"/>
              </a:rPr>
              <a:t>Refresh</a:t>
            </a:r>
            <a:r>
              <a:rPr lang="en-US" altLang="en-US" sz="2400" dirty="0">
                <a:solidFill>
                  <a:schemeClr val="tx1"/>
                </a:solidFill>
                <a:latin typeface="Arial" panose="020B0604020202020204" pitchFamily="34" charset="0"/>
                <a:cs typeface="Arial" panose="020B0604020202020204" pitchFamily="34" charset="0"/>
              </a:rPr>
              <a:t> Button on the RFx Overview (Event) Page to see the most current information.</a:t>
            </a:r>
          </a:p>
          <a:p>
            <a:pPr marL="0" indent="0">
              <a:spcBef>
                <a:spcPts val="1200"/>
              </a:spcBef>
              <a:spcAft>
                <a:spcPts val="1200"/>
              </a:spcAft>
              <a:buNone/>
              <a:defRPr/>
            </a:pPr>
            <a:r>
              <a:rPr lang="en-US" altLang="en-US" sz="2400" dirty="0">
                <a:solidFill>
                  <a:schemeClr val="tx1"/>
                </a:solidFill>
                <a:latin typeface="Arial" panose="020B0604020202020204" pitchFamily="34" charset="0"/>
                <a:cs typeface="Arial" panose="020B0604020202020204" pitchFamily="34" charset="0"/>
              </a:rPr>
              <a:t>Find the solicitation you’d like to view from the list, by RFx (Event) Number. </a:t>
            </a:r>
          </a:p>
          <a:p>
            <a:pPr marL="0" indent="0">
              <a:spcBef>
                <a:spcPts val="1200"/>
              </a:spcBef>
              <a:spcAft>
                <a:spcPts val="1200"/>
              </a:spcAft>
              <a:buNone/>
              <a:defRPr/>
            </a:pPr>
            <a:r>
              <a:rPr lang="en-US" altLang="en-US" sz="2400" dirty="0">
                <a:solidFill>
                  <a:schemeClr val="tx1"/>
                </a:solidFill>
                <a:latin typeface="Arial" panose="020B0604020202020204" pitchFamily="34" charset="0"/>
                <a:cs typeface="Arial" panose="020B0604020202020204" pitchFamily="34" charset="0"/>
              </a:rPr>
              <a:t>For this solicitation, your RFx (Event) Number is: </a:t>
            </a:r>
            <a:r>
              <a:rPr lang="en-US" altLang="en-US" sz="2400" b="1" dirty="0">
                <a:solidFill>
                  <a:schemeClr val="tx2">
                    <a:lumMod val="75000"/>
                  </a:schemeClr>
                </a:solidFill>
                <a:latin typeface="Arial" panose="020B0604020202020204" pitchFamily="34" charset="0"/>
                <a:cs typeface="Arial" panose="020B0604020202020204" pitchFamily="34" charset="0"/>
              </a:rPr>
              <a:t>6000001679</a:t>
            </a:r>
          </a:p>
          <a:p>
            <a:pPr marL="0" indent="0">
              <a:buNone/>
              <a:defRPr/>
            </a:pPr>
            <a:endParaRPr lang="en-US" altLang="en-US" sz="2600" b="1" dirty="0">
              <a:latin typeface="Book Antiqua" panose="02040602050305030304" pitchFamily="18" charset="0"/>
              <a:cs typeface="Times New Roman" panose="02020603050405020304" pitchFamily="18" charset="0"/>
            </a:endParaRPr>
          </a:p>
        </p:txBody>
      </p:sp>
      <p:pic>
        <p:nvPicPr>
          <p:cNvPr id="14" name="Picture 13"/>
          <p:cNvPicPr/>
          <p:nvPr/>
        </p:nvPicPr>
        <p:blipFill rotWithShape="1">
          <a:blip r:embed="rId3">
            <a:lum bright="-27000" contrast="45000"/>
            <a:extLst>
              <a:ext uri="{28A0092B-C50C-407E-A947-70E740481C1C}">
                <a14:useLocalDpi xmlns:a14="http://schemas.microsoft.com/office/drawing/2010/main" val="0"/>
              </a:ext>
            </a:extLst>
          </a:blip>
          <a:srcRect l="696" t="10300" r="63356" b="36925"/>
          <a:stretch/>
        </p:blipFill>
        <p:spPr bwMode="auto">
          <a:xfrm>
            <a:off x="4443900" y="1357947"/>
            <a:ext cx="7430774" cy="4692123"/>
          </a:xfrm>
          <a:prstGeom prst="rect">
            <a:avLst/>
          </a:prstGeom>
          <a:noFill/>
          <a:ln w="19050">
            <a:solidFill>
              <a:schemeClr val="accent1"/>
            </a:solid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4231D38A-6835-8A7B-7B1F-6776DC8FFBC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2778" y="525529"/>
            <a:ext cx="641448" cy="632084"/>
          </a:xfrm>
          <a:prstGeom prst="rect">
            <a:avLst/>
          </a:prstGeom>
        </p:spPr>
      </p:pic>
    </p:spTree>
    <p:extLst>
      <p:ext uri="{BB962C8B-B14F-4D97-AF65-F5344CB8AC3E}">
        <p14:creationId xmlns:p14="http://schemas.microsoft.com/office/powerpoint/2010/main" val="850802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2954655" y="649418"/>
            <a:ext cx="8092439" cy="703262"/>
          </a:xfrm>
        </p:spPr>
        <p:txBody>
          <a:bodyPr>
            <a:noAutofit/>
          </a:bodyPr>
          <a:lstStyle/>
          <a:p>
            <a:r>
              <a:rPr lang="en-US" altLang="en-US" sz="3600" b="1" i="1" dirty="0">
                <a:solidFill>
                  <a:schemeClr val="bg1"/>
                </a:solidFill>
                <a:latin typeface="Arial" panose="020B0604020202020204" pitchFamily="34" charset="0"/>
                <a:cs typeface="Arial" panose="020B0604020202020204" pitchFamily="34" charset="0"/>
              </a:rPr>
              <a:t>View selected solicitation</a:t>
            </a:r>
            <a:endParaRPr lang="en-US" sz="3600" b="1" i="1" dirty="0">
              <a:solidFill>
                <a:schemeClr val="bg1"/>
              </a:solidFill>
              <a:latin typeface="Arial" panose="020B0604020202020204" pitchFamily="34" charset="0"/>
              <a:cs typeface="Arial" panose="020B0604020202020204" pitchFamily="34" charset="0"/>
            </a:endParaRPr>
          </a:p>
        </p:txBody>
      </p:sp>
      <p:sp>
        <p:nvSpPr>
          <p:cNvPr id="22" name="Content Placeholder 2"/>
          <p:cNvSpPr>
            <a:spLocks noGrp="1"/>
          </p:cNvSpPr>
          <p:nvPr>
            <p:ph idx="1"/>
          </p:nvPr>
        </p:nvSpPr>
        <p:spPr>
          <a:xfrm>
            <a:off x="7885610" y="2418739"/>
            <a:ext cx="4226197" cy="3429209"/>
          </a:xfrm>
        </p:spPr>
        <p:txBody>
          <a:bodyPr>
            <a:normAutofit lnSpcReduction="10000"/>
          </a:bodyPr>
          <a:lstStyle/>
          <a:p>
            <a:pPr marL="0" indent="0">
              <a:spcBef>
                <a:spcPts val="1200"/>
              </a:spcBef>
              <a:spcAft>
                <a:spcPts val="1200"/>
              </a:spcAft>
              <a:buNone/>
              <a:defRPr/>
            </a:pPr>
            <a:r>
              <a:rPr lang="en-US" altLang="en-US" sz="2000" dirty="0">
                <a:solidFill>
                  <a:schemeClr val="tx1"/>
                </a:solidFill>
                <a:latin typeface="Arial" panose="020B0604020202020204" pitchFamily="34" charset="0"/>
                <a:cs typeface="Arial" panose="020B0604020202020204" pitchFamily="34" charset="0"/>
              </a:rPr>
              <a:t>1.	Click the gray box next to the RFx (Event) Number you’d like to view. Then,</a:t>
            </a:r>
          </a:p>
          <a:p>
            <a:pPr marL="0" indent="0">
              <a:spcBef>
                <a:spcPts val="1200"/>
              </a:spcBef>
              <a:spcAft>
                <a:spcPts val="1200"/>
              </a:spcAft>
              <a:buNone/>
              <a:defRPr/>
            </a:pPr>
            <a:r>
              <a:rPr lang="en-US" altLang="en-US" sz="2000" dirty="0">
                <a:solidFill>
                  <a:schemeClr val="tx1"/>
                </a:solidFill>
                <a:latin typeface="Arial" panose="020B0604020202020204" pitchFamily="34" charset="0"/>
                <a:cs typeface="Arial" panose="020B0604020202020204" pitchFamily="34" charset="0"/>
              </a:rPr>
              <a:t>2.	Click </a:t>
            </a:r>
            <a:r>
              <a:rPr lang="en-US" altLang="en-US" sz="2000" b="1" dirty="0">
                <a:solidFill>
                  <a:schemeClr val="tx1"/>
                </a:solidFill>
                <a:latin typeface="Arial" panose="020B0604020202020204" pitchFamily="34" charset="0"/>
                <a:cs typeface="Arial" panose="020B0604020202020204" pitchFamily="34" charset="0"/>
              </a:rPr>
              <a:t>Display Event</a:t>
            </a:r>
          </a:p>
          <a:p>
            <a:pPr marL="0" indent="0">
              <a:spcBef>
                <a:spcPts val="1200"/>
              </a:spcBef>
              <a:spcAft>
                <a:spcPts val="1200"/>
              </a:spcAft>
              <a:buNone/>
              <a:defRPr/>
            </a:pPr>
            <a:r>
              <a:rPr lang="en-US" altLang="en-US" sz="2000" dirty="0">
                <a:solidFill>
                  <a:schemeClr val="tx1"/>
                </a:solidFill>
                <a:latin typeface="Arial" panose="020B0604020202020204" pitchFamily="34" charset="0"/>
                <a:cs typeface="Arial" panose="020B0604020202020204" pitchFamily="34" charset="0"/>
              </a:rPr>
              <a:t>This will open a new window to view the selected RFx</a:t>
            </a:r>
          </a:p>
          <a:p>
            <a:pPr marL="0" indent="0">
              <a:buNone/>
              <a:defRPr/>
            </a:pPr>
            <a:r>
              <a:rPr lang="en-US" altLang="en-US" sz="2000" i="1" dirty="0">
                <a:solidFill>
                  <a:schemeClr val="tx1"/>
                </a:solidFill>
                <a:latin typeface="Arial" panose="020B0604020202020204" pitchFamily="34" charset="0"/>
                <a:cs typeface="Arial" panose="020B0604020202020204" pitchFamily="34" charset="0"/>
              </a:rPr>
              <a:t>If you don’t see the new window, check your </a:t>
            </a:r>
            <a:r>
              <a:rPr lang="en-US" altLang="en-US" sz="2000" b="1" i="1" dirty="0">
                <a:solidFill>
                  <a:srgbClr val="C00000"/>
                </a:solidFill>
                <a:latin typeface="Arial" panose="020B0604020202020204" pitchFamily="34" charset="0"/>
                <a:cs typeface="Arial" panose="020B0604020202020204" pitchFamily="34" charset="0"/>
              </a:rPr>
              <a:t>POP-UP BLOCKER</a:t>
            </a:r>
            <a:r>
              <a:rPr lang="en-US" altLang="en-US" sz="2200" i="1" dirty="0">
                <a:solidFill>
                  <a:srgbClr val="C00000"/>
                </a:solidFill>
                <a:latin typeface="Book Antiqua" panose="02040602050305030304" pitchFamily="18" charset="0"/>
                <a:cs typeface="Times New Roman" panose="02020603050405020304" pitchFamily="18" charset="0"/>
              </a:rPr>
              <a:t>.</a:t>
            </a:r>
          </a:p>
          <a:p>
            <a:pPr marL="0" indent="0">
              <a:buNone/>
              <a:defRPr/>
            </a:pPr>
            <a:endParaRPr lang="en-US" altLang="en-US" sz="2600" b="1" dirty="0">
              <a:latin typeface="Book Antiqua" panose="02040602050305030304" pitchFamily="18" charset="0"/>
              <a:cs typeface="Times New Roman" panose="02020603050405020304" pitchFamily="18" charset="0"/>
            </a:endParaRPr>
          </a:p>
        </p:txBody>
      </p:sp>
      <p:pic>
        <p:nvPicPr>
          <p:cNvPr id="16" name="Picture 15"/>
          <p:cNvPicPr/>
          <p:nvPr/>
        </p:nvPicPr>
        <p:blipFill rotWithShape="1">
          <a:blip r:embed="rId3">
            <a:lum bright="-23000" contrast="39000"/>
            <a:extLst>
              <a:ext uri="{28A0092B-C50C-407E-A947-70E740481C1C}">
                <a14:useLocalDpi xmlns:a14="http://schemas.microsoft.com/office/drawing/2010/main" val="0"/>
              </a:ext>
            </a:extLst>
          </a:blip>
          <a:srcRect l="784" t="9761" r="74304" b="34410"/>
          <a:stretch/>
        </p:blipFill>
        <p:spPr bwMode="auto">
          <a:xfrm>
            <a:off x="407409" y="1603671"/>
            <a:ext cx="7478201" cy="4716717"/>
          </a:xfrm>
          <a:prstGeom prst="rect">
            <a:avLst/>
          </a:prstGeom>
          <a:noFill/>
          <a:ln w="19050">
            <a:solidFill>
              <a:schemeClr val="accent1"/>
            </a:solidFill>
          </a:ln>
          <a:extLst>
            <a:ext uri="{53640926-AAD7-44D8-BBD7-CCE9431645EC}">
              <a14:shadowObscured xmlns:a14="http://schemas.microsoft.com/office/drawing/2010/main"/>
            </a:ext>
          </a:extLst>
        </p:spPr>
      </p:pic>
      <p:sp>
        <p:nvSpPr>
          <p:cNvPr id="2" name="Arrow: Right 1">
            <a:extLst>
              <a:ext uri="{FF2B5EF4-FFF2-40B4-BE49-F238E27FC236}">
                <a16:creationId xmlns:a16="http://schemas.microsoft.com/office/drawing/2014/main" id="{2C792180-2A60-4706-A51F-B90E22179E13}"/>
              </a:ext>
            </a:extLst>
          </p:cNvPr>
          <p:cNvSpPr/>
          <p:nvPr/>
        </p:nvSpPr>
        <p:spPr>
          <a:xfrm>
            <a:off x="86685" y="5847948"/>
            <a:ext cx="862474" cy="497027"/>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solidFill>
                  <a:schemeClr val="bg1"/>
                </a:solidFill>
              </a:rPr>
              <a:t>1</a:t>
            </a:r>
          </a:p>
        </p:txBody>
      </p:sp>
      <p:sp>
        <p:nvSpPr>
          <p:cNvPr id="3" name="Arrow: Down 2">
            <a:extLst>
              <a:ext uri="{FF2B5EF4-FFF2-40B4-BE49-F238E27FC236}">
                <a16:creationId xmlns:a16="http://schemas.microsoft.com/office/drawing/2014/main" id="{2564E8D0-8E9A-4068-A168-2452B4BF092C}"/>
              </a:ext>
            </a:extLst>
          </p:cNvPr>
          <p:cNvSpPr/>
          <p:nvPr/>
        </p:nvSpPr>
        <p:spPr>
          <a:xfrm>
            <a:off x="5582518" y="4555082"/>
            <a:ext cx="473336" cy="6992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pic>
        <p:nvPicPr>
          <p:cNvPr id="4" name="Picture 3">
            <a:extLst>
              <a:ext uri="{FF2B5EF4-FFF2-40B4-BE49-F238E27FC236}">
                <a16:creationId xmlns:a16="http://schemas.microsoft.com/office/drawing/2014/main" id="{10C17FF7-AD82-4AF0-D98A-FFBEA849CC4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2778" y="525529"/>
            <a:ext cx="641448" cy="632084"/>
          </a:xfrm>
          <a:prstGeom prst="rect">
            <a:avLst/>
          </a:prstGeom>
        </p:spPr>
      </p:pic>
    </p:spTree>
    <p:extLst>
      <p:ext uri="{BB962C8B-B14F-4D97-AF65-F5344CB8AC3E}">
        <p14:creationId xmlns:p14="http://schemas.microsoft.com/office/powerpoint/2010/main" val="1579202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1824661" y="737719"/>
            <a:ext cx="7354886" cy="839788"/>
          </a:xfrm>
        </p:spPr>
        <p:txBody>
          <a:bodyPr>
            <a:noAutofit/>
          </a:bodyPr>
          <a:lstStyle/>
          <a:p>
            <a:pPr algn="ctr"/>
            <a:r>
              <a:rPr lang="en-US" altLang="en-US" sz="3600" b="1" i="1" dirty="0">
                <a:solidFill>
                  <a:schemeClr val="bg1"/>
                </a:solidFill>
                <a:latin typeface="Arial" panose="020B0604020202020204" pitchFamily="34" charset="0"/>
                <a:cs typeface="Arial" panose="020B0604020202020204" pitchFamily="34" charset="0"/>
              </a:rPr>
              <a:t>Would you like updates on </a:t>
            </a:r>
            <a:br>
              <a:rPr lang="en-US" altLang="en-US" sz="3600" b="1" i="1" dirty="0">
                <a:solidFill>
                  <a:schemeClr val="bg1"/>
                </a:solidFill>
                <a:latin typeface="Arial" panose="020B0604020202020204" pitchFamily="34" charset="0"/>
                <a:cs typeface="Arial" panose="020B0604020202020204" pitchFamily="34" charset="0"/>
              </a:rPr>
            </a:br>
            <a:r>
              <a:rPr lang="en-US" altLang="en-US" sz="3600" b="1" i="1" dirty="0">
                <a:solidFill>
                  <a:schemeClr val="bg1"/>
                </a:solidFill>
                <a:latin typeface="Arial" panose="020B0604020202020204" pitchFamily="34" charset="0"/>
                <a:cs typeface="Arial" panose="020B0604020202020204" pitchFamily="34" charset="0"/>
              </a:rPr>
              <a:t>this solicitation?</a:t>
            </a:r>
            <a:endParaRPr lang="en-US" sz="3600" b="1" i="1" dirty="0">
              <a:solidFill>
                <a:schemeClr val="bg1"/>
              </a:solidFill>
              <a:latin typeface="Arial" panose="020B0604020202020204" pitchFamily="34" charset="0"/>
              <a:cs typeface="Arial" panose="020B0604020202020204" pitchFamily="34" charset="0"/>
            </a:endParaRPr>
          </a:p>
        </p:txBody>
      </p:sp>
      <p:sp>
        <p:nvSpPr>
          <p:cNvPr id="22" name="Content Placeholder 2"/>
          <p:cNvSpPr>
            <a:spLocks noGrp="1"/>
          </p:cNvSpPr>
          <p:nvPr>
            <p:ph idx="1"/>
          </p:nvPr>
        </p:nvSpPr>
        <p:spPr>
          <a:xfrm>
            <a:off x="8024676" y="2361766"/>
            <a:ext cx="4167324" cy="4301423"/>
          </a:xfrm>
        </p:spPr>
        <p:txBody>
          <a:bodyPr>
            <a:noAutofit/>
          </a:bodyPr>
          <a:lstStyle/>
          <a:p>
            <a:pPr marL="0" indent="0">
              <a:spcBef>
                <a:spcPts val="1200"/>
              </a:spcBef>
              <a:spcAft>
                <a:spcPts val="1200"/>
              </a:spcAft>
              <a:buNone/>
              <a:defRPr/>
            </a:pPr>
            <a:r>
              <a:rPr lang="en-US" altLang="en-US" sz="2000" dirty="0">
                <a:solidFill>
                  <a:schemeClr val="tx1"/>
                </a:solidFill>
                <a:latin typeface="Arial" panose="020B0604020202020204" pitchFamily="34" charset="0"/>
                <a:cs typeface="Arial" panose="020B0604020202020204" pitchFamily="34" charset="0"/>
              </a:rPr>
              <a:t>Update your </a:t>
            </a:r>
            <a:r>
              <a:rPr lang="en-US" altLang="en-US" sz="2000" b="1" dirty="0">
                <a:solidFill>
                  <a:schemeClr val="tx1"/>
                </a:solidFill>
                <a:latin typeface="Arial" panose="020B0604020202020204" pitchFamily="34" charset="0"/>
                <a:cs typeface="Arial" panose="020B0604020202020204" pitchFamily="34" charset="0"/>
              </a:rPr>
              <a:t>Participation Status</a:t>
            </a:r>
            <a:r>
              <a:rPr lang="en-US" altLang="en-US" sz="2000" dirty="0">
                <a:solidFill>
                  <a:schemeClr val="tx1"/>
                </a:solidFill>
                <a:latin typeface="Arial" panose="020B0604020202020204" pitchFamily="34" charset="0"/>
                <a:cs typeface="Arial" panose="020B0604020202020204" pitchFamily="34" charset="0"/>
              </a:rPr>
              <a:t> accordingly</a:t>
            </a:r>
          </a:p>
          <a:p>
            <a:pPr marL="0" indent="0">
              <a:spcBef>
                <a:spcPts val="1200"/>
              </a:spcBef>
              <a:spcAft>
                <a:spcPts val="1200"/>
              </a:spcAft>
              <a:buNone/>
              <a:defRPr/>
            </a:pPr>
            <a:r>
              <a:rPr lang="en-US" altLang="en-US" sz="2000" dirty="0">
                <a:solidFill>
                  <a:schemeClr val="tx1"/>
                </a:solidFill>
                <a:latin typeface="Arial" panose="020B0604020202020204" pitchFamily="34" charset="0"/>
                <a:cs typeface="Arial" panose="020B0604020202020204" pitchFamily="34" charset="0"/>
              </a:rPr>
              <a:t>1.	Click Participate. </a:t>
            </a:r>
            <a:r>
              <a:rPr lang="en-US" altLang="en-US" sz="2000" i="1" dirty="0">
                <a:solidFill>
                  <a:schemeClr val="tx1"/>
                </a:solidFill>
                <a:latin typeface="Arial" panose="020B0604020202020204" pitchFamily="34" charset="0"/>
                <a:cs typeface="Arial" panose="020B0604020202020204" pitchFamily="34" charset="0"/>
              </a:rPr>
              <a:t>This will 	ensure you to get email 	notifications regarding your 	RFx Event, i.e. Addendas, 	New Attachments. </a:t>
            </a:r>
          </a:p>
          <a:p>
            <a:pPr marL="0" indent="0">
              <a:spcBef>
                <a:spcPts val="1200"/>
              </a:spcBef>
              <a:spcAft>
                <a:spcPts val="1200"/>
              </a:spcAft>
              <a:buNone/>
              <a:defRPr/>
            </a:pPr>
            <a:r>
              <a:rPr lang="en-US" sz="2000" dirty="0">
                <a:solidFill>
                  <a:schemeClr val="tx1"/>
                </a:solidFill>
                <a:latin typeface="Arial" panose="020B0604020202020204" pitchFamily="34" charset="0"/>
                <a:cs typeface="Arial" panose="020B0604020202020204" pitchFamily="34" charset="0"/>
              </a:rPr>
              <a:t>2.	Review </a:t>
            </a:r>
            <a:r>
              <a:rPr lang="en-US" sz="2000" b="1" dirty="0">
                <a:solidFill>
                  <a:schemeClr val="tx1"/>
                </a:solidFill>
                <a:latin typeface="Arial" panose="020B0604020202020204" pitchFamily="34" charset="0"/>
                <a:cs typeface="Arial" panose="020B0604020202020204" pitchFamily="34" charset="0"/>
              </a:rPr>
              <a:t>RFx Information 	</a:t>
            </a:r>
            <a:r>
              <a:rPr lang="en-US" sz="2000" dirty="0">
                <a:solidFill>
                  <a:schemeClr val="tx1"/>
                </a:solidFill>
                <a:latin typeface="Arial" panose="020B0604020202020204" pitchFamily="34" charset="0"/>
                <a:cs typeface="Arial" panose="020B0604020202020204" pitchFamily="34" charset="0"/>
              </a:rPr>
              <a:t>Tab for Start/Due dates/ 	Title of Solicitation</a:t>
            </a:r>
          </a:p>
          <a:p>
            <a:pPr marL="0" indent="0">
              <a:buNone/>
              <a:defRPr/>
            </a:pPr>
            <a:endParaRPr lang="en-US" sz="2400" dirty="0">
              <a:latin typeface="Book Antiqua" panose="02040602050305030304" pitchFamily="18" charset="0"/>
            </a:endParaRPr>
          </a:p>
          <a:p>
            <a:pPr marL="0" indent="0">
              <a:buNone/>
              <a:defRPr/>
            </a:pPr>
            <a:endParaRPr lang="en-US" altLang="en-US" sz="2400" b="1" dirty="0">
              <a:latin typeface="Book Antiqua" panose="02040602050305030304" pitchFamily="18" charset="0"/>
              <a:cs typeface="Times New Roman" panose="02020603050405020304" pitchFamily="18" charset="0"/>
            </a:endParaRPr>
          </a:p>
        </p:txBody>
      </p:sp>
      <p:pic>
        <p:nvPicPr>
          <p:cNvPr id="14" name="Picture 13"/>
          <p:cNvPicPr/>
          <p:nvPr/>
        </p:nvPicPr>
        <p:blipFill rotWithShape="1">
          <a:blip r:embed="rId3">
            <a:lum bright="-9000" contrast="31000"/>
            <a:extLst>
              <a:ext uri="{28A0092B-C50C-407E-A947-70E740481C1C}">
                <a14:useLocalDpi xmlns:a14="http://schemas.microsoft.com/office/drawing/2010/main" val="0"/>
              </a:ext>
            </a:extLst>
          </a:blip>
          <a:srcRect l="174" t="6967" r="73112" b="29364"/>
          <a:stretch/>
        </p:blipFill>
        <p:spPr bwMode="auto">
          <a:xfrm>
            <a:off x="541686" y="1962429"/>
            <a:ext cx="7354886" cy="4748376"/>
          </a:xfrm>
          <a:prstGeom prst="rect">
            <a:avLst/>
          </a:prstGeom>
          <a:noFill/>
          <a:ln w="19050">
            <a:solidFill>
              <a:schemeClr val="accent1"/>
            </a:solidFill>
          </a:ln>
          <a:extLst>
            <a:ext uri="{53640926-AAD7-44D8-BBD7-CCE9431645EC}">
              <a14:shadowObscured xmlns:a14="http://schemas.microsoft.com/office/drawing/2010/main"/>
            </a:ext>
          </a:extLst>
        </p:spPr>
      </p:pic>
      <p:sp>
        <p:nvSpPr>
          <p:cNvPr id="2" name="Arrow: Down 1">
            <a:extLst>
              <a:ext uri="{FF2B5EF4-FFF2-40B4-BE49-F238E27FC236}">
                <a16:creationId xmlns:a16="http://schemas.microsoft.com/office/drawing/2014/main" id="{51595339-2BCA-4225-BB4B-406FC4CEEC17}"/>
              </a:ext>
            </a:extLst>
          </p:cNvPr>
          <p:cNvSpPr/>
          <p:nvPr/>
        </p:nvSpPr>
        <p:spPr>
          <a:xfrm>
            <a:off x="3238052" y="1645920"/>
            <a:ext cx="516367" cy="633018"/>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1</a:t>
            </a:r>
          </a:p>
        </p:txBody>
      </p:sp>
      <p:sp>
        <p:nvSpPr>
          <p:cNvPr id="3" name="Arrow: Right 2">
            <a:extLst>
              <a:ext uri="{FF2B5EF4-FFF2-40B4-BE49-F238E27FC236}">
                <a16:creationId xmlns:a16="http://schemas.microsoft.com/office/drawing/2014/main" id="{C9F4EFD5-DFFB-42C6-8336-01DE0F30C0DC}"/>
              </a:ext>
            </a:extLst>
          </p:cNvPr>
          <p:cNvSpPr/>
          <p:nvPr/>
        </p:nvSpPr>
        <p:spPr>
          <a:xfrm rot="2544076">
            <a:off x="384413" y="3213989"/>
            <a:ext cx="796066" cy="6131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4" name="Rectangle 3">
            <a:extLst>
              <a:ext uri="{FF2B5EF4-FFF2-40B4-BE49-F238E27FC236}">
                <a16:creationId xmlns:a16="http://schemas.microsoft.com/office/drawing/2014/main" id="{828EFAA0-F86F-4C30-8FA9-FD5706D5824E}"/>
              </a:ext>
            </a:extLst>
          </p:cNvPr>
          <p:cNvSpPr/>
          <p:nvPr/>
        </p:nvSpPr>
        <p:spPr>
          <a:xfrm>
            <a:off x="669790" y="4490146"/>
            <a:ext cx="7207143" cy="2173044"/>
          </a:xfrm>
          <a:prstGeom prst="rect">
            <a:avLst/>
          </a:prstGeom>
          <a:noFill/>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pic>
        <p:nvPicPr>
          <p:cNvPr id="5" name="Picture 4">
            <a:extLst>
              <a:ext uri="{FF2B5EF4-FFF2-40B4-BE49-F238E27FC236}">
                <a16:creationId xmlns:a16="http://schemas.microsoft.com/office/drawing/2014/main" id="{63A76DAD-F646-FA3E-34A4-2C1CF600A43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2778" y="525529"/>
            <a:ext cx="641448" cy="632084"/>
          </a:xfrm>
          <a:prstGeom prst="rect">
            <a:avLst/>
          </a:prstGeom>
        </p:spPr>
      </p:pic>
    </p:spTree>
    <p:extLst>
      <p:ext uri="{BB962C8B-B14F-4D97-AF65-F5344CB8AC3E}">
        <p14:creationId xmlns:p14="http://schemas.microsoft.com/office/powerpoint/2010/main" val="3382592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C9CF-E0AF-4472-9CD3-9A3E8D4A82B2}"/>
              </a:ext>
            </a:extLst>
          </p:cNvPr>
          <p:cNvSpPr>
            <a:spLocks noGrp="1"/>
          </p:cNvSpPr>
          <p:nvPr>
            <p:ph type="title"/>
          </p:nvPr>
        </p:nvSpPr>
        <p:spPr>
          <a:xfrm>
            <a:off x="4438580" y="666857"/>
            <a:ext cx="3565358" cy="1293028"/>
          </a:xfrm>
        </p:spPr>
        <p:txBody>
          <a:bodyPr>
            <a:normAutofit/>
          </a:bodyPr>
          <a:lstStyle/>
          <a:p>
            <a:pPr algn="ctr"/>
            <a:r>
              <a:rPr lang="en-US" sz="4400" b="1" i="1" dirty="0">
                <a:solidFill>
                  <a:schemeClr val="bg1"/>
                </a:solidFill>
                <a:latin typeface="Arial" panose="020B0604020202020204" pitchFamily="34" charset="0"/>
                <a:cs typeface="Arial" panose="020B0604020202020204" pitchFamily="34" charset="0"/>
              </a:rPr>
              <a:t>QUESTIONS</a:t>
            </a:r>
          </a:p>
        </p:txBody>
      </p:sp>
      <p:pic>
        <p:nvPicPr>
          <p:cNvPr id="14" name="Picture 13" descr="A close up of a piece of paper&#10;&#10;Description generated with high confidence">
            <a:extLst>
              <a:ext uri="{FF2B5EF4-FFF2-40B4-BE49-F238E27FC236}">
                <a16:creationId xmlns:a16="http://schemas.microsoft.com/office/drawing/2014/main" id="{F7696FD3-D667-4E62-8196-66DB9B60D1A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44916" y="2653519"/>
            <a:ext cx="6404937" cy="3616327"/>
          </a:xfrm>
          <a:prstGeom prst="rect">
            <a:avLst/>
          </a:prstGeom>
        </p:spPr>
      </p:pic>
    </p:spTree>
    <p:extLst>
      <p:ext uri="{BB962C8B-B14F-4D97-AF65-F5344CB8AC3E}">
        <p14:creationId xmlns:p14="http://schemas.microsoft.com/office/powerpoint/2010/main" val="3451440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txBox="1">
            <a:spLocks/>
          </p:cNvSpPr>
          <p:nvPr/>
        </p:nvSpPr>
        <p:spPr>
          <a:xfrm>
            <a:off x="4629715" y="1026060"/>
            <a:ext cx="3371441" cy="703262"/>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spcBef>
                <a:spcPct val="0"/>
              </a:spcBef>
              <a:spcAft>
                <a:spcPts val="600"/>
              </a:spcAft>
              <a:buNone/>
            </a:pPr>
            <a:r>
              <a:rPr lang="en-US" sz="4000" b="1" i="1" dirty="0">
                <a:solidFill>
                  <a:schemeClr val="bg1"/>
                </a:solidFill>
                <a:latin typeface="Arial" panose="020B0604020202020204" pitchFamily="34" charset="0"/>
                <a:cs typeface="Arial" panose="020B0604020202020204" pitchFamily="34" charset="0"/>
              </a:rPr>
              <a:t>AGENDA</a:t>
            </a:r>
            <a:endParaRPr lang="en-US" sz="4000" i="1" u="sng" dirty="0">
              <a:solidFill>
                <a:schemeClr val="tx2"/>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4816077" y="2329840"/>
            <a:ext cx="5960780" cy="43975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spcBef>
                <a:spcPts val="0"/>
              </a:spcBef>
              <a:buClr>
                <a:schemeClr val="accent1"/>
              </a:buClr>
              <a:buSzPct val="8000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Meeting Overview</a:t>
            </a:r>
          </a:p>
          <a:p>
            <a:pPr marL="457200" indent="-457200">
              <a:spcBef>
                <a:spcPts val="0"/>
              </a:spcBef>
              <a:buClr>
                <a:schemeClr val="accent1"/>
              </a:buClr>
              <a:buSzPct val="8000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Scope of Work and Project Location</a:t>
            </a:r>
          </a:p>
          <a:p>
            <a:pPr marL="457200" indent="-457200">
              <a:spcBef>
                <a:spcPts val="0"/>
              </a:spcBef>
              <a:buClr>
                <a:schemeClr val="accent1"/>
              </a:buClr>
              <a:buSzPct val="8000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EOD / ADOT DBE Requirements</a:t>
            </a:r>
          </a:p>
          <a:p>
            <a:pPr marL="457200" indent="-457200">
              <a:spcBef>
                <a:spcPts val="0"/>
              </a:spcBef>
              <a:buClr>
                <a:schemeClr val="accent1"/>
              </a:buClr>
              <a:buSzPct val="8000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Labor Compliance and Federal Program Requirements</a:t>
            </a:r>
          </a:p>
          <a:p>
            <a:pPr marL="457200" indent="-457200">
              <a:spcBef>
                <a:spcPts val="0"/>
              </a:spcBef>
              <a:buClr>
                <a:schemeClr val="accent1"/>
              </a:buClr>
              <a:buSzPct val="8000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Submittal Requirements </a:t>
            </a:r>
          </a:p>
          <a:p>
            <a:pPr marL="457200" indent="-457200">
              <a:spcBef>
                <a:spcPts val="0"/>
              </a:spcBef>
              <a:buClr>
                <a:schemeClr val="accent1"/>
              </a:buClr>
              <a:buSzPct val="8000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Grounds for Disqualification</a:t>
            </a:r>
          </a:p>
          <a:p>
            <a:pPr marL="457200" indent="-457200">
              <a:spcBef>
                <a:spcPts val="0"/>
              </a:spcBef>
              <a:buClr>
                <a:schemeClr val="accent1"/>
              </a:buClr>
              <a:buSzPct val="8000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DCP Procurement Webpages</a:t>
            </a:r>
          </a:p>
          <a:p>
            <a:pPr marL="457200" indent="-457200">
              <a:spcBef>
                <a:spcPts val="0"/>
              </a:spcBef>
              <a:buClr>
                <a:schemeClr val="accent1"/>
              </a:buClr>
              <a:buSzPct val="8000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City of Phoenix Solicitation Webpages</a:t>
            </a:r>
          </a:p>
          <a:p>
            <a:pPr marL="457200" indent="-457200">
              <a:spcBef>
                <a:spcPts val="0"/>
              </a:spcBef>
              <a:buClr>
                <a:schemeClr val="accent1"/>
              </a:buClr>
              <a:buSzPct val="8000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ProcurePHX for RFX</a:t>
            </a:r>
          </a:p>
          <a:p>
            <a:pPr marL="914400" marR="0" lvl="1" indent="-457200" algn="l" defTabSz="457200" rtl="0" eaLnBrk="1" fontAlgn="auto" latinLnBrk="0" hangingPunct="1">
              <a:lnSpc>
                <a:spcPct val="100000"/>
              </a:lnSpc>
              <a:spcBef>
                <a:spcPts val="0"/>
              </a:spcBef>
              <a:spcAft>
                <a:spcPts val="0"/>
              </a:spcAft>
              <a:buClr>
                <a:srgbClr val="DF2E28"/>
              </a:buClr>
              <a:buSzPct val="80000"/>
              <a:buFont typeface="Wingdings" panose="05000000000000000000" pitchFamily="2" charset="2"/>
              <a:buChar char="q"/>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Vendor Registration </a:t>
            </a:r>
          </a:p>
          <a:p>
            <a:pPr marL="457200" indent="-457200">
              <a:spcBef>
                <a:spcPts val="0"/>
              </a:spcBef>
              <a:buClr>
                <a:schemeClr val="accent1"/>
              </a:buClr>
              <a:buSzPct val="8000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Questions After Today</a:t>
            </a:r>
          </a:p>
          <a:p>
            <a:pPr marL="914400" lvl="1" indent="-457200">
              <a:buClr>
                <a:schemeClr val="accent1"/>
              </a:buClr>
              <a:buSzPct val="80000"/>
              <a:buFont typeface="Wingdings" panose="05000000000000000000" pitchFamily="2" charset="2"/>
              <a:buChar char="q"/>
            </a:pPr>
            <a:endParaRPr lang="en-US" sz="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270CE08-630F-4364-BFD1-FAEBA384188F}"/>
              </a:ext>
            </a:extLst>
          </p:cNvPr>
          <p:cNvSpPr txBox="1"/>
          <p:nvPr/>
        </p:nvSpPr>
        <p:spPr>
          <a:xfrm>
            <a:off x="412302" y="2481891"/>
            <a:ext cx="3924566" cy="409342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en-US" sz="2000" dirty="0">
              <a:solidFill>
                <a:prstClr val="black"/>
              </a:solidFill>
              <a:latin typeface="Arial" panose="020B0604020202020204" pitchFamily="34" charset="0"/>
              <a:cs typeface="Arial" panose="020B0604020202020204" pitchFamily="34" charset="0"/>
            </a:endParaRPr>
          </a:p>
          <a:p>
            <a:pPr algn="ctr"/>
            <a:r>
              <a:rPr lang="en-US" sz="2000" dirty="0">
                <a:solidFill>
                  <a:prstClr val="black"/>
                </a:solidFill>
                <a:latin typeface="Arial" panose="020B0604020202020204" pitchFamily="34" charset="0"/>
                <a:cs typeface="Arial" panose="020B0604020202020204" pitchFamily="34" charset="0"/>
              </a:rPr>
              <a:t>Mute your microphone and turn off camera</a:t>
            </a:r>
          </a:p>
          <a:p>
            <a:pPr algn="ctr"/>
            <a:endParaRPr lang="en-US" sz="2000" dirty="0">
              <a:solidFill>
                <a:prstClr val="black"/>
              </a:solidFill>
              <a:latin typeface="Arial" panose="020B0604020202020204" pitchFamily="34" charset="0"/>
              <a:cs typeface="Arial" panose="020B0604020202020204" pitchFamily="34" charset="0"/>
            </a:endParaRPr>
          </a:p>
          <a:p>
            <a:pPr algn="ctr"/>
            <a:r>
              <a:rPr lang="en-US" sz="2000" dirty="0">
                <a:solidFill>
                  <a:prstClr val="black"/>
                </a:solidFill>
                <a:latin typeface="Arial" panose="020B0604020202020204" pitchFamily="34" charset="0"/>
                <a:cs typeface="Arial" panose="020B0604020202020204" pitchFamily="34" charset="0"/>
              </a:rPr>
              <a:t>Questions are welcome after each presentation</a:t>
            </a:r>
          </a:p>
          <a:p>
            <a:pPr algn="ctr"/>
            <a:endParaRPr lang="en-US" sz="2000" dirty="0">
              <a:solidFill>
                <a:prstClr val="black"/>
              </a:solidFill>
              <a:latin typeface="Arial" panose="020B0604020202020204" pitchFamily="34" charset="0"/>
              <a:cs typeface="Arial" panose="020B0604020202020204" pitchFamily="34" charset="0"/>
            </a:endParaRPr>
          </a:p>
          <a:p>
            <a:pPr algn="ctr"/>
            <a:r>
              <a:rPr lang="en-US" sz="2000" dirty="0">
                <a:solidFill>
                  <a:prstClr val="black"/>
                </a:solidFill>
                <a:latin typeface="Arial" panose="020B0604020202020204" pitchFamily="34" charset="0"/>
                <a:cs typeface="Arial" panose="020B0604020202020204" pitchFamily="34" charset="0"/>
              </a:rPr>
              <a:t>Unmute, Identify yourself, and Ask Question </a:t>
            </a:r>
          </a:p>
          <a:p>
            <a:pPr algn="ctr"/>
            <a:r>
              <a:rPr lang="en-US" sz="2000" dirty="0">
                <a:solidFill>
                  <a:prstClr val="black"/>
                </a:solidFill>
                <a:latin typeface="Arial" panose="020B0604020202020204" pitchFamily="34" charset="0"/>
                <a:cs typeface="Arial" panose="020B0604020202020204" pitchFamily="34" charset="0"/>
              </a:rPr>
              <a:t>OR</a:t>
            </a:r>
          </a:p>
          <a:p>
            <a:pPr algn="ctr"/>
            <a:r>
              <a:rPr lang="en-US" sz="2000" dirty="0">
                <a:solidFill>
                  <a:prstClr val="black"/>
                </a:solidFill>
                <a:latin typeface="Arial" panose="020B0604020202020204" pitchFamily="34" charset="0"/>
                <a:cs typeface="Arial" panose="020B0604020202020204" pitchFamily="34" charset="0"/>
              </a:rPr>
              <a:t>Enter question/s into the Chat Box and Identify yourself</a:t>
            </a:r>
          </a:p>
          <a:p>
            <a:pPr algn="ctr"/>
            <a:endParaRPr lang="en-US" sz="2000" dirty="0">
              <a:solidFill>
                <a:prstClr val="black"/>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7466F76-6E97-CF6A-AD05-4A629049A02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6805" y="530510"/>
            <a:ext cx="641448" cy="632084"/>
          </a:xfrm>
          <a:prstGeom prst="rect">
            <a:avLst/>
          </a:prstGeom>
        </p:spPr>
      </p:pic>
    </p:spTree>
    <p:extLst>
      <p:ext uri="{BB962C8B-B14F-4D97-AF65-F5344CB8AC3E}">
        <p14:creationId xmlns:p14="http://schemas.microsoft.com/office/powerpoint/2010/main" val="2029162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95036" y="433954"/>
            <a:ext cx="6818923" cy="958234"/>
          </a:xfrm>
        </p:spPr>
        <p:txBody>
          <a:bodyPr>
            <a:normAutofit/>
          </a:bodyPr>
          <a:lstStyle/>
          <a:p>
            <a:pPr algn="ctr"/>
            <a:r>
              <a:rPr lang="en-US" b="1" i="1" dirty="0">
                <a:solidFill>
                  <a:schemeClr val="bg1"/>
                </a:solidFill>
                <a:latin typeface="Arial" panose="020B0604020202020204" pitchFamily="34" charset="0"/>
                <a:cs typeface="Arial" panose="020B0604020202020204" pitchFamily="34" charset="0"/>
              </a:rPr>
              <a:t>Meeting Overview</a:t>
            </a:r>
            <a:endParaRPr lang="en-US" b="1" i="1" u="sng"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4929" y="1411631"/>
            <a:ext cx="11704901" cy="5289793"/>
          </a:xfrm>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p:spPr>
        <p:txBody>
          <a:bodyPr>
            <a:normAutofit fontScale="25000" lnSpcReduction="20000"/>
          </a:bodyPr>
          <a:lstStyle/>
          <a:p>
            <a:pPr marL="0" lvl="2" indent="0" algn="ctr" defTabSz="912813">
              <a:lnSpc>
                <a:spcPct val="120000"/>
              </a:lnSpc>
              <a:spcBef>
                <a:spcPct val="0"/>
              </a:spcBef>
              <a:buNone/>
              <a:tabLst>
                <a:tab pos="463550" algn="l"/>
              </a:tabLst>
              <a:defRPr/>
            </a:pPr>
            <a:r>
              <a:rPr lang="en-US" altLang="en-US" sz="8000" b="1" dirty="0">
                <a:solidFill>
                  <a:schemeClr val="tx1"/>
                </a:solidFill>
                <a:latin typeface="Arial" panose="020B0604020202020204" pitchFamily="34" charset="0"/>
                <a:cs typeface="Arial" panose="020B0604020202020204" pitchFamily="34" charset="0"/>
                <a:sym typeface="Wingdings" panose="05000000000000000000" pitchFamily="2" charset="2"/>
              </a:rPr>
              <a:t>PRE-SUBMITTAL ATTENDANCE SHEET</a:t>
            </a:r>
          </a:p>
          <a:p>
            <a:pPr marL="0" lvl="2" indent="0" algn="ctr" defTabSz="912813">
              <a:lnSpc>
                <a:spcPct val="120000"/>
              </a:lnSpc>
              <a:spcBef>
                <a:spcPct val="0"/>
              </a:spcBef>
              <a:buNone/>
              <a:tabLst>
                <a:tab pos="463550" algn="l"/>
              </a:tabLst>
              <a:defRPr/>
            </a:pPr>
            <a:r>
              <a:rPr lang="en-US" altLang="en-US" sz="8000" b="1" dirty="0">
                <a:solidFill>
                  <a:schemeClr val="tx1"/>
                </a:solidFill>
                <a:latin typeface="Arial" panose="020B0604020202020204" pitchFamily="34" charset="0"/>
                <a:cs typeface="Arial" panose="020B0604020202020204" pitchFamily="34" charset="0"/>
                <a:sym typeface="Wingdings" panose="05000000000000000000" pitchFamily="2" charset="2"/>
              </a:rPr>
              <a:t>PLEASE SIGN YOUR NAME, FIRM NAME, PHONE NO. AND EMAIL ADDRESS</a:t>
            </a:r>
          </a:p>
          <a:p>
            <a:pPr marL="0" lvl="2" indent="0" algn="ctr" defTabSz="912813">
              <a:lnSpc>
                <a:spcPct val="120000"/>
              </a:lnSpc>
              <a:spcBef>
                <a:spcPct val="0"/>
              </a:spcBef>
              <a:buNone/>
              <a:tabLst>
                <a:tab pos="463550" algn="l"/>
              </a:tabLst>
              <a:defRPr/>
            </a:pPr>
            <a:endParaRPr lang="en-US" altLang="en-US" sz="8000" dirty="0">
              <a:solidFill>
                <a:schemeClr val="tx1"/>
              </a:solidFill>
              <a:latin typeface="Arial" panose="020B0604020202020204" pitchFamily="34" charset="0"/>
              <a:cs typeface="Arial" panose="020B0604020202020204" pitchFamily="34" charset="0"/>
              <a:sym typeface="Wingdings" panose="05000000000000000000" pitchFamily="2" charset="2"/>
            </a:endParaRPr>
          </a:p>
          <a:p>
            <a:pPr marL="463550" indent="-463550" algn="ctr">
              <a:lnSpc>
                <a:spcPct val="120000"/>
              </a:lnSpc>
              <a:spcBef>
                <a:spcPts val="1200"/>
              </a:spcBef>
              <a:buClr>
                <a:srgbClr val="9CBEBD"/>
              </a:buClr>
              <a:buSzPct val="100000"/>
              <a:buNone/>
              <a:tabLst>
                <a:tab pos="514350" algn="l"/>
              </a:tabLst>
              <a:defRPr/>
            </a:pPr>
            <a:r>
              <a:rPr lang="en-US" altLang="en-US" sz="8000" b="1" u="sng" dirty="0">
                <a:solidFill>
                  <a:schemeClr val="tx1"/>
                </a:solidFill>
                <a:latin typeface="Arial" panose="020B0604020202020204" pitchFamily="34" charset="0"/>
                <a:cs typeface="Arial" panose="020B0604020202020204" pitchFamily="34" charset="0"/>
                <a:sym typeface="Wingdings" panose="05000000000000000000" pitchFamily="2" charset="2"/>
                <a:hlinkClick r:id="rId3">
                  <a:extLst>
                    <a:ext uri="{A12FA001-AC4F-418D-AE19-62706E023703}">
                      <ahyp:hlinkClr xmlns:ahyp="http://schemas.microsoft.com/office/drawing/2018/hyperlinkcolor" val="tx"/>
                    </a:ext>
                  </a:extLst>
                </a:hlinkClick>
              </a:rPr>
              <a:t>https://eprocurement.phoenix.gov/irj/portal</a:t>
            </a:r>
            <a:endParaRPr lang="en-US" altLang="en-US" sz="8000" b="1" u="sng" dirty="0">
              <a:solidFill>
                <a:schemeClr val="tx1"/>
              </a:solidFill>
              <a:latin typeface="Arial" panose="020B0604020202020204" pitchFamily="34" charset="0"/>
              <a:cs typeface="Arial" panose="020B0604020202020204" pitchFamily="34" charset="0"/>
              <a:sym typeface="Wingdings" panose="05000000000000000000" pitchFamily="2" charset="2"/>
            </a:endParaRPr>
          </a:p>
          <a:p>
            <a:pPr marL="463550" indent="-463550" algn="ctr">
              <a:lnSpc>
                <a:spcPct val="120000"/>
              </a:lnSpc>
              <a:spcBef>
                <a:spcPts val="0"/>
              </a:spcBef>
              <a:buClr>
                <a:srgbClr val="9CBEBD"/>
              </a:buClr>
              <a:buSzPct val="100000"/>
              <a:buNone/>
              <a:tabLst>
                <a:tab pos="514350" algn="l"/>
              </a:tabLst>
              <a:defRPr/>
            </a:pPr>
            <a:endParaRPr lang="en-US" altLang="en-US" sz="8000" dirty="0">
              <a:solidFill>
                <a:schemeClr val="tx1"/>
              </a:solidFill>
              <a:latin typeface="Arial" panose="020B0604020202020204" pitchFamily="34" charset="0"/>
              <a:cs typeface="Arial" panose="020B0604020202020204" pitchFamily="34" charset="0"/>
              <a:sym typeface="Wingdings" panose="05000000000000000000" pitchFamily="2" charset="2"/>
            </a:endParaRPr>
          </a:p>
          <a:p>
            <a:pPr marL="463550" indent="-463550" algn="ctr">
              <a:lnSpc>
                <a:spcPct val="120000"/>
              </a:lnSpc>
              <a:spcBef>
                <a:spcPts val="0"/>
              </a:spcBef>
              <a:buClr>
                <a:srgbClr val="9CBEBD"/>
              </a:buClr>
              <a:buSzPct val="100000"/>
              <a:buNone/>
              <a:defRPr/>
            </a:pPr>
            <a:r>
              <a:rPr lang="en-US" altLang="en-US" sz="8000" b="1" dirty="0">
                <a:solidFill>
                  <a:schemeClr val="tx1"/>
                </a:solidFill>
                <a:latin typeface="Arial" panose="020B0604020202020204" pitchFamily="34" charset="0"/>
                <a:cs typeface="Arial" panose="020B0604020202020204" pitchFamily="34" charset="0"/>
              </a:rPr>
              <a:t>AND posted on </a:t>
            </a:r>
            <a:r>
              <a:rPr lang="en-US" altLang="en-US" sz="8000" b="1" dirty="0">
                <a:solidFill>
                  <a:schemeClr val="tx1"/>
                </a:solidFill>
                <a:latin typeface="Arial" panose="020B0604020202020204" pitchFamily="34" charset="0"/>
                <a:cs typeface="Arial" panose="020B0604020202020204" pitchFamily="34" charset="0"/>
                <a:sym typeface="Wingdings" panose="05000000000000000000" pitchFamily="2" charset="2"/>
              </a:rPr>
              <a:t>City of Phoenix’s Procurement website:</a:t>
            </a:r>
          </a:p>
          <a:p>
            <a:pPr marL="463550" indent="-463550" algn="ctr">
              <a:lnSpc>
                <a:spcPct val="120000"/>
              </a:lnSpc>
              <a:spcBef>
                <a:spcPts val="1200"/>
              </a:spcBef>
              <a:buClr>
                <a:srgbClr val="9CBEBD"/>
              </a:buClr>
              <a:buSzPct val="100000"/>
              <a:buNone/>
              <a:tabLst>
                <a:tab pos="463550" algn="l"/>
              </a:tabLst>
              <a:defRPr/>
            </a:pPr>
            <a:r>
              <a:rPr lang="en-US" altLang="en-US" sz="8000" b="1"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https://solicitations.phoenix.gov</a:t>
            </a:r>
            <a:endParaRPr lang="en-US" altLang="en-US" sz="8000" b="1" dirty="0">
              <a:solidFill>
                <a:schemeClr val="tx1"/>
              </a:solidFill>
              <a:latin typeface="Arial" panose="020B0604020202020204" pitchFamily="34" charset="0"/>
              <a:cs typeface="Arial" panose="020B0604020202020204" pitchFamily="34" charset="0"/>
            </a:endParaRPr>
          </a:p>
          <a:p>
            <a:pPr marL="463550" lvl="2" indent="-463550" defTabSz="912813">
              <a:lnSpc>
                <a:spcPct val="120000"/>
              </a:lnSpc>
              <a:spcBef>
                <a:spcPct val="0"/>
              </a:spcBef>
              <a:buNone/>
              <a:tabLst>
                <a:tab pos="463550" algn="l"/>
              </a:tabLst>
              <a:defRPr/>
            </a:pPr>
            <a:r>
              <a:rPr lang="en-US" altLang="en-US" sz="8000" b="1" dirty="0">
                <a:solidFill>
                  <a:schemeClr val="tx1"/>
                </a:solidFill>
                <a:latin typeface="Arial" panose="020B0604020202020204" pitchFamily="34" charset="0"/>
                <a:cs typeface="Arial" panose="020B0604020202020204" pitchFamily="34" charset="0"/>
                <a:sym typeface="Wingdings" panose="05000000000000000000" pitchFamily="2" charset="2"/>
              </a:rPr>
              <a:t>	</a:t>
            </a:r>
            <a:endParaRPr lang="en-US" altLang="en-US" sz="8000" b="1" kern="0" dirty="0">
              <a:solidFill>
                <a:schemeClr val="tx1"/>
              </a:solidFill>
              <a:latin typeface="Arial" panose="020B0604020202020204" pitchFamily="34" charset="0"/>
              <a:cs typeface="Arial" panose="020B0604020202020204" pitchFamily="34" charset="0"/>
            </a:endParaRPr>
          </a:p>
          <a:p>
            <a:pPr marL="0" indent="0" algn="ctr" defTabSz="912813">
              <a:lnSpc>
                <a:spcPct val="120000"/>
              </a:lnSpc>
              <a:spcBef>
                <a:spcPct val="0"/>
              </a:spcBef>
              <a:buSzTx/>
              <a:buNone/>
              <a:tabLst>
                <a:tab pos="463550" algn="l"/>
              </a:tabLst>
              <a:defRPr/>
            </a:pPr>
            <a:r>
              <a:rPr lang="en-US" altLang="en-US" sz="8000" b="1" i="1" kern="0" dirty="0">
                <a:solidFill>
                  <a:schemeClr val="tx1"/>
                </a:solidFill>
                <a:latin typeface="Arial" panose="020B0604020202020204" pitchFamily="34" charset="0"/>
                <a:cs typeface="Arial" panose="020B0604020202020204" pitchFamily="34" charset="0"/>
              </a:rPr>
              <a:t>It is </a:t>
            </a:r>
            <a:r>
              <a:rPr lang="en-US" altLang="en-US" sz="8000" b="1" i="1" u="sng" kern="0" dirty="0">
                <a:solidFill>
                  <a:schemeClr val="tx1"/>
                </a:solidFill>
                <a:latin typeface="Arial" panose="020B0604020202020204" pitchFamily="34" charset="0"/>
                <a:cs typeface="Arial" panose="020B0604020202020204" pitchFamily="34" charset="0"/>
              </a:rPr>
              <a:t>your responsibility</a:t>
            </a:r>
            <a:r>
              <a:rPr lang="en-US" altLang="en-US" sz="8000" b="1" i="1" kern="0" dirty="0">
                <a:solidFill>
                  <a:schemeClr val="tx1"/>
                </a:solidFill>
                <a:latin typeface="Arial" panose="020B0604020202020204" pitchFamily="34" charset="0"/>
                <a:cs typeface="Arial" panose="020B0604020202020204" pitchFamily="34" charset="0"/>
              </a:rPr>
              <a:t> as an IFB holder to determine, prior to submittal, if any addendums have been issued and to acknowledge on the bid submittal.</a:t>
            </a:r>
          </a:p>
          <a:p>
            <a:pPr marL="463550" indent="-463550" defTabSz="912813">
              <a:lnSpc>
                <a:spcPct val="120000"/>
              </a:lnSpc>
              <a:spcBef>
                <a:spcPct val="0"/>
              </a:spcBef>
              <a:buSzTx/>
              <a:buNone/>
              <a:defRPr/>
            </a:pPr>
            <a:endParaRPr lang="en-US" altLang="en-US" sz="8000" kern="0" dirty="0">
              <a:solidFill>
                <a:schemeClr val="tx1"/>
              </a:solidFill>
              <a:latin typeface="Arial" panose="020B0604020202020204" pitchFamily="34" charset="0"/>
              <a:cs typeface="Arial" panose="020B0604020202020204" pitchFamily="34" charset="0"/>
            </a:endParaRPr>
          </a:p>
          <a:p>
            <a:pPr marL="0" indent="0" algn="ctr" defTabSz="912813">
              <a:lnSpc>
                <a:spcPct val="120000"/>
              </a:lnSpc>
              <a:spcBef>
                <a:spcPct val="0"/>
              </a:spcBef>
              <a:buSzTx/>
              <a:buNone/>
              <a:defRPr/>
            </a:pPr>
            <a:r>
              <a:rPr lang="en-US" altLang="en-US" sz="8000" b="1" i="1" kern="0" dirty="0">
                <a:solidFill>
                  <a:schemeClr val="tx1"/>
                </a:solidFill>
                <a:latin typeface="Arial" panose="020B0604020202020204" pitchFamily="34" charset="0"/>
                <a:cs typeface="Arial" panose="020B0604020202020204" pitchFamily="34" charset="0"/>
              </a:rPr>
              <a:t>This is your </a:t>
            </a:r>
            <a:r>
              <a:rPr lang="en-US" altLang="en-US" sz="8000" b="1" i="1" u="sng" kern="0" dirty="0">
                <a:solidFill>
                  <a:schemeClr val="tx1"/>
                </a:solidFill>
                <a:latin typeface="Arial" panose="020B0604020202020204" pitchFamily="34" charset="0"/>
                <a:cs typeface="Arial" panose="020B0604020202020204" pitchFamily="34" charset="0"/>
              </a:rPr>
              <a:t>ONLY</a:t>
            </a:r>
            <a:r>
              <a:rPr lang="en-US" altLang="en-US" sz="8000" b="1" i="1" kern="0" dirty="0">
                <a:solidFill>
                  <a:schemeClr val="tx1"/>
                </a:solidFill>
                <a:latin typeface="Arial" panose="020B0604020202020204" pitchFamily="34" charset="0"/>
                <a:cs typeface="Arial" panose="020B0604020202020204" pitchFamily="34" charset="0"/>
              </a:rPr>
              <a:t> opportunity to discuss this solicitation with City staff.</a:t>
            </a:r>
            <a:endParaRPr lang="en-US" altLang="en-US" sz="2800" kern="0" dirty="0">
              <a:solidFill>
                <a:schemeClr val="tx1"/>
              </a:solidFill>
              <a:latin typeface="Book Antiqua" panose="0204060205030503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7F74EDB-2D66-3044-3748-4F6710312BBE}"/>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59075" y="555289"/>
            <a:ext cx="629646" cy="620454"/>
          </a:xfrm>
          <a:prstGeom prst="rect">
            <a:avLst/>
          </a:prstGeom>
        </p:spPr>
      </p:pic>
    </p:spTree>
    <p:extLst>
      <p:ext uri="{BB962C8B-B14F-4D97-AF65-F5344CB8AC3E}">
        <p14:creationId xmlns:p14="http://schemas.microsoft.com/office/powerpoint/2010/main" val="3207575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65E46-21E4-412A-B2E4-58B2882D78A5}"/>
              </a:ext>
            </a:extLst>
          </p:cNvPr>
          <p:cNvSpPr>
            <a:spLocks noGrp="1"/>
          </p:cNvSpPr>
          <p:nvPr>
            <p:ph type="title"/>
          </p:nvPr>
        </p:nvSpPr>
        <p:spPr>
          <a:xfrm>
            <a:off x="2959543" y="923860"/>
            <a:ext cx="6015587" cy="897874"/>
          </a:xfrm>
        </p:spPr>
        <p:txBody>
          <a:bodyPr>
            <a:normAutofit fontScale="90000"/>
          </a:bodyPr>
          <a:lstStyle/>
          <a:p>
            <a:pPr algn="ctr"/>
            <a:r>
              <a:rPr lang="en-US" sz="3600" b="1" i="1" dirty="0">
                <a:solidFill>
                  <a:schemeClr val="bg1"/>
                </a:solidFill>
                <a:latin typeface="Arial" panose="020B0604020202020204" pitchFamily="34" charset="0"/>
                <a:cs typeface="Arial" panose="020B0604020202020204" pitchFamily="34" charset="0"/>
              </a:rPr>
              <a:t>STREET TRANSPORTATION </a:t>
            </a:r>
            <a:br>
              <a:rPr lang="en-US" sz="4000" b="1" i="1" dirty="0">
                <a:solidFill>
                  <a:schemeClr val="bg1"/>
                </a:solidFill>
                <a:latin typeface="Arial" panose="020B0604020202020204" pitchFamily="34" charset="0"/>
                <a:cs typeface="Arial" panose="020B0604020202020204" pitchFamily="34" charset="0"/>
              </a:rPr>
            </a:br>
            <a:r>
              <a:rPr lang="en-US" sz="3600" b="1" i="1" dirty="0">
                <a:solidFill>
                  <a:schemeClr val="bg1"/>
                </a:solidFill>
                <a:latin typeface="Arial" panose="020B0604020202020204" pitchFamily="34" charset="0"/>
                <a:cs typeface="Arial" panose="020B0604020202020204" pitchFamily="34" charset="0"/>
              </a:rPr>
              <a:t>Project Manager</a:t>
            </a:r>
          </a:p>
        </p:txBody>
      </p:sp>
      <p:sp>
        <p:nvSpPr>
          <p:cNvPr id="3" name="Text Placeholder 2">
            <a:extLst>
              <a:ext uri="{FF2B5EF4-FFF2-40B4-BE49-F238E27FC236}">
                <a16:creationId xmlns:a16="http://schemas.microsoft.com/office/drawing/2014/main" id="{9A831482-3F94-4B30-BF45-46E18110BD83}"/>
              </a:ext>
            </a:extLst>
          </p:cNvPr>
          <p:cNvSpPr>
            <a:spLocks noGrp="1"/>
          </p:cNvSpPr>
          <p:nvPr>
            <p:ph type="body" sz="half" idx="2"/>
          </p:nvPr>
        </p:nvSpPr>
        <p:spPr>
          <a:xfrm>
            <a:off x="2537460" y="3429000"/>
            <a:ext cx="6590069" cy="2105693"/>
          </a:xfrm>
        </p:spPr>
        <p:txBody>
          <a:bodyPr/>
          <a:lstStyle/>
          <a:p>
            <a:pPr marL="0" indent="0" algn="ctr">
              <a:spcBef>
                <a:spcPct val="0"/>
              </a:spcBef>
              <a:buClr>
                <a:srgbClr val="660066"/>
              </a:buClr>
              <a:buSzTx/>
              <a:buNone/>
              <a:defRPr/>
            </a:pPr>
            <a:r>
              <a:rPr lang="en-US" sz="3600" dirty="0">
                <a:solidFill>
                  <a:schemeClr val="tx1"/>
                </a:solidFill>
                <a:latin typeface="Arial" panose="020B0604020202020204" pitchFamily="34" charset="0"/>
                <a:cs typeface="Arial" panose="020B0604020202020204" pitchFamily="34" charset="0"/>
              </a:rPr>
              <a:t>KRYSTINA M ARAGON, PE</a:t>
            </a:r>
          </a:p>
          <a:p>
            <a:pPr marL="0" indent="0" algn="ctr">
              <a:spcBef>
                <a:spcPct val="0"/>
              </a:spcBef>
              <a:buClr>
                <a:srgbClr val="660066"/>
              </a:buClr>
              <a:buSzTx/>
              <a:buNone/>
              <a:defRPr/>
            </a:pPr>
            <a:r>
              <a:rPr lang="en-US" sz="3600" dirty="0">
                <a:solidFill>
                  <a:schemeClr val="tx1"/>
                </a:solidFill>
                <a:latin typeface="Arial" panose="020B0604020202020204" pitchFamily="34" charset="0"/>
                <a:cs typeface="Arial" panose="020B0604020202020204" pitchFamily="34" charset="0"/>
              </a:rPr>
              <a:t>PROJECT MANAGER</a:t>
            </a:r>
          </a:p>
          <a:p>
            <a:pPr marL="0" indent="0">
              <a:spcBef>
                <a:spcPct val="0"/>
              </a:spcBef>
              <a:buClr>
                <a:srgbClr val="660066"/>
              </a:buClr>
              <a:buSzTx/>
              <a:buNone/>
              <a:defRPr/>
            </a:pPr>
            <a:endParaRPr lang="en-US" sz="3200" i="1" dirty="0">
              <a:solidFill>
                <a:schemeClr val="tx1"/>
              </a:solidFill>
              <a:latin typeface="Arial" panose="020B060402020202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0DC30023-324C-F4F9-16D2-80DA58CED6F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6805" y="530510"/>
            <a:ext cx="641448" cy="632084"/>
          </a:xfrm>
          <a:prstGeom prst="rect">
            <a:avLst/>
          </a:prstGeom>
        </p:spPr>
      </p:pic>
    </p:spTree>
    <p:extLst>
      <p:ext uri="{BB962C8B-B14F-4D97-AF65-F5344CB8AC3E}">
        <p14:creationId xmlns:p14="http://schemas.microsoft.com/office/powerpoint/2010/main" val="3220314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6"/>
          <p:cNvSpPr txBox="1">
            <a:spLocks/>
          </p:cNvSpPr>
          <p:nvPr/>
        </p:nvSpPr>
        <p:spPr>
          <a:xfrm>
            <a:off x="498104" y="1332854"/>
            <a:ext cx="11195792" cy="55763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Rectangle 24">
            <a:extLst>
              <a:ext uri="{FF2B5EF4-FFF2-40B4-BE49-F238E27FC236}">
                <a16:creationId xmlns:a16="http://schemas.microsoft.com/office/drawing/2014/main" id="{A0E7531B-8892-4918-A352-77DFE586CE05}"/>
              </a:ext>
            </a:extLst>
          </p:cNvPr>
          <p:cNvSpPr/>
          <p:nvPr/>
        </p:nvSpPr>
        <p:spPr>
          <a:xfrm>
            <a:off x="3809075" y="978911"/>
            <a:ext cx="5185995"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Scope of work</a:t>
            </a:r>
            <a:endParaRPr kumimoji="0" lang="en-US" sz="4000" b="0" i="1"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 name="Rectangle 854">
            <a:extLst>
              <a:ext uri="{FF2B5EF4-FFF2-40B4-BE49-F238E27FC236}">
                <a16:creationId xmlns:a16="http://schemas.microsoft.com/office/drawing/2014/main" id="{82EC7F91-9ED7-404E-B4CF-EA79856F948B}"/>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FFA1261A-4CEB-B7A9-89F7-E84C03F1199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2778" y="525529"/>
            <a:ext cx="641448" cy="632084"/>
          </a:xfrm>
          <a:prstGeom prst="rect">
            <a:avLst/>
          </a:prstGeom>
        </p:spPr>
      </p:pic>
      <p:sp>
        <p:nvSpPr>
          <p:cNvPr id="4" name="TextBox 3">
            <a:extLst>
              <a:ext uri="{FF2B5EF4-FFF2-40B4-BE49-F238E27FC236}">
                <a16:creationId xmlns:a16="http://schemas.microsoft.com/office/drawing/2014/main" id="{A651CD93-A231-DAF5-D571-33D3C31A2B50}"/>
              </a:ext>
            </a:extLst>
          </p:cNvPr>
          <p:cNvSpPr txBox="1"/>
          <p:nvPr/>
        </p:nvSpPr>
        <p:spPr>
          <a:xfrm>
            <a:off x="1254225" y="2559724"/>
            <a:ext cx="10140605" cy="267765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City of Phoenix is proposing </a:t>
            </a:r>
            <a:r>
              <a:rPr lang="en-US" sz="2800" dirty="0">
                <a:solidFill>
                  <a:prstClr val="black"/>
                </a:solidFill>
                <a:latin typeface="Arial" panose="020B0604020202020204" pitchFamily="34" charset="0"/>
                <a:cs typeface="Arial" panose="020B0604020202020204" pitchFamily="34" charset="0"/>
              </a:rPr>
              <a:t>the installation of approximately 3.9 miles of fiber optic infrastructure and associated Intelligent Transportation System (ITS) along Deer Valley Road, from 7</a:t>
            </a:r>
            <a:r>
              <a:rPr lang="en-US" sz="2800" baseline="30000" dirty="0">
                <a:solidFill>
                  <a:prstClr val="black"/>
                </a:solidFill>
                <a:latin typeface="Arial" panose="020B0604020202020204" pitchFamily="34" charset="0"/>
                <a:cs typeface="Arial" panose="020B0604020202020204" pitchFamily="34" charset="0"/>
              </a:rPr>
              <a:t>th</a:t>
            </a:r>
            <a:r>
              <a:rPr lang="en-US" sz="2800" dirty="0">
                <a:solidFill>
                  <a:prstClr val="black"/>
                </a:solidFill>
                <a:latin typeface="Arial" panose="020B0604020202020204" pitchFamily="34" charset="0"/>
                <a:cs typeface="Arial" panose="020B0604020202020204" pitchFamily="34" charset="0"/>
              </a:rPr>
              <a:t> Avenue to 7</a:t>
            </a:r>
            <a:r>
              <a:rPr lang="en-US" sz="2800" baseline="30000" dirty="0">
                <a:solidFill>
                  <a:prstClr val="black"/>
                </a:solidFill>
                <a:latin typeface="Arial" panose="020B0604020202020204" pitchFamily="34" charset="0"/>
                <a:cs typeface="Arial" panose="020B0604020202020204" pitchFamily="34" charset="0"/>
              </a:rPr>
              <a:t>th</a:t>
            </a:r>
            <a:r>
              <a:rPr lang="en-US" sz="2800" dirty="0">
                <a:solidFill>
                  <a:prstClr val="black"/>
                </a:solidFill>
                <a:latin typeface="Arial" panose="020B0604020202020204" pitchFamily="34" charset="0"/>
                <a:cs typeface="Arial" panose="020B0604020202020204" pitchFamily="34" charset="0"/>
              </a:rPr>
              <a:t> Street, and along 7</a:t>
            </a:r>
            <a:r>
              <a:rPr lang="en-US" sz="2800" baseline="30000" dirty="0">
                <a:solidFill>
                  <a:prstClr val="black"/>
                </a:solidFill>
                <a:latin typeface="Arial" panose="020B0604020202020204" pitchFamily="34" charset="0"/>
                <a:cs typeface="Arial" panose="020B0604020202020204" pitchFamily="34" charset="0"/>
              </a:rPr>
              <a:t>th</a:t>
            </a:r>
            <a:r>
              <a:rPr lang="en-US" sz="2800" dirty="0">
                <a:solidFill>
                  <a:prstClr val="black"/>
                </a:solidFill>
                <a:latin typeface="Arial" panose="020B0604020202020204" pitchFamily="34" charset="0"/>
                <a:cs typeface="Arial" panose="020B0604020202020204" pitchFamily="34" charset="0"/>
              </a:rPr>
              <a:t> Street, from Deer Valley Road to Paradise Lane.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37498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52377A6-C1DA-4C1F-9C4C-2F29CF5C3A3B}"/>
              </a:ext>
            </a:extLst>
          </p:cNvPr>
          <p:cNvSpPr/>
          <p:nvPr/>
        </p:nvSpPr>
        <p:spPr>
          <a:xfrm>
            <a:off x="3265714" y="918791"/>
            <a:ext cx="5806065"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Project Location</a:t>
            </a:r>
            <a:endParaRPr kumimoji="0" lang="en-US" sz="4000" b="0" i="1"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8F7E90EA-C388-4497-85E1-AE80F657E04B}"/>
              </a:ext>
            </a:extLst>
          </p:cNvPr>
          <p:cNvSpPr txBox="1"/>
          <p:nvPr/>
        </p:nvSpPr>
        <p:spPr>
          <a:xfrm>
            <a:off x="36768" y="3371089"/>
            <a:ext cx="154080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Thomas Road</a:t>
            </a:r>
          </a:p>
        </p:txBody>
      </p:sp>
      <p:sp>
        <p:nvSpPr>
          <p:cNvPr id="9" name="TextBox 8">
            <a:extLst>
              <a:ext uri="{FF2B5EF4-FFF2-40B4-BE49-F238E27FC236}">
                <a16:creationId xmlns:a16="http://schemas.microsoft.com/office/drawing/2014/main" id="{F7EB83B3-A569-488E-B577-DFB91451822F}"/>
              </a:ext>
            </a:extLst>
          </p:cNvPr>
          <p:cNvSpPr txBox="1"/>
          <p:nvPr/>
        </p:nvSpPr>
        <p:spPr>
          <a:xfrm rot="16200000">
            <a:off x="1800458" y="5583378"/>
            <a:ext cx="138050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27</a:t>
            </a:r>
            <a:r>
              <a:rPr kumimoji="0" lang="en-US" sz="1600" b="0" i="0" u="none" strike="noStrike" kern="1200" cap="none" spc="0" normalizeH="0" baseline="30000" noProof="0" dirty="0">
                <a:ln>
                  <a:noFill/>
                </a:ln>
                <a:solidFill>
                  <a:prstClr val="white"/>
                </a:solidFill>
                <a:effectLst/>
                <a:uLnTx/>
                <a:uFillTx/>
                <a:latin typeface="Century Gothic" panose="020B0502020202020204"/>
                <a:ea typeface="+mn-ea"/>
                <a:cs typeface="+mn-cs"/>
              </a:rPr>
              <a:t>th</a:t>
            </a: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 Avenue</a:t>
            </a:r>
          </a:p>
        </p:txBody>
      </p:sp>
      <p:sp>
        <p:nvSpPr>
          <p:cNvPr id="5" name="TextBox 4">
            <a:extLst>
              <a:ext uri="{FF2B5EF4-FFF2-40B4-BE49-F238E27FC236}">
                <a16:creationId xmlns:a16="http://schemas.microsoft.com/office/drawing/2014/main" id="{C6AC4A19-FBBA-4D54-B450-11649722E89F}"/>
              </a:ext>
            </a:extLst>
          </p:cNvPr>
          <p:cNvSpPr txBox="1"/>
          <p:nvPr/>
        </p:nvSpPr>
        <p:spPr>
          <a:xfrm>
            <a:off x="11462924" y="2183701"/>
            <a:ext cx="3403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N</a:t>
            </a:r>
          </a:p>
        </p:txBody>
      </p:sp>
      <p:cxnSp>
        <p:nvCxnSpPr>
          <p:cNvPr id="12" name="Straight Arrow Connector 11">
            <a:extLst>
              <a:ext uri="{FF2B5EF4-FFF2-40B4-BE49-F238E27FC236}">
                <a16:creationId xmlns:a16="http://schemas.microsoft.com/office/drawing/2014/main" id="{654DC2DE-B96B-41D7-B87E-5140AFE73A99}"/>
              </a:ext>
            </a:extLst>
          </p:cNvPr>
          <p:cNvCxnSpPr>
            <a:cxnSpLocks/>
          </p:cNvCxnSpPr>
          <p:nvPr/>
        </p:nvCxnSpPr>
        <p:spPr>
          <a:xfrm flipH="1">
            <a:off x="3265714" y="2374143"/>
            <a:ext cx="420877" cy="39263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C1CF788-E32A-3FA5-8B0B-4C12C458907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86447" y="516986"/>
            <a:ext cx="641448" cy="632084"/>
          </a:xfrm>
          <a:prstGeom prst="rect">
            <a:avLst/>
          </a:prstGeom>
        </p:spPr>
      </p:pic>
      <p:sp>
        <p:nvSpPr>
          <p:cNvPr id="10" name="TextBox 9">
            <a:extLst>
              <a:ext uri="{FF2B5EF4-FFF2-40B4-BE49-F238E27FC236}">
                <a16:creationId xmlns:a16="http://schemas.microsoft.com/office/drawing/2014/main" id="{03F443F9-ED37-24D8-D2A3-A45BC0114F2E}"/>
              </a:ext>
            </a:extLst>
          </p:cNvPr>
          <p:cNvSpPr txBox="1"/>
          <p:nvPr/>
        </p:nvSpPr>
        <p:spPr>
          <a:xfrm>
            <a:off x="869745" y="3540366"/>
            <a:ext cx="4326850" cy="923330"/>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Deer Valley Road, from 7</a:t>
            </a:r>
            <a:r>
              <a:rPr lang="en-US" sz="1800" baseline="30000" dirty="0">
                <a:effectLst/>
                <a:latin typeface="Calibri" panose="020F0502020204030204" pitchFamily="34" charset="0"/>
                <a:ea typeface="Calibri" panose="020F0502020204030204" pitchFamily="34" charset="0"/>
                <a:cs typeface="Arial" panose="020B0604020202020204" pitchFamily="34" charset="0"/>
              </a:rPr>
              <a:t>th</a:t>
            </a:r>
            <a:r>
              <a:rPr lang="en-US" sz="1800" dirty="0">
                <a:effectLst/>
                <a:latin typeface="Calibri" panose="020F0502020204030204" pitchFamily="34" charset="0"/>
                <a:ea typeface="Calibri" panose="020F0502020204030204" pitchFamily="34" charset="0"/>
                <a:cs typeface="Arial" panose="020B0604020202020204" pitchFamily="34" charset="0"/>
              </a:rPr>
              <a:t> Avenue to 7</a:t>
            </a:r>
            <a:r>
              <a:rPr lang="en-US" sz="1800" baseline="30000" dirty="0">
                <a:effectLst/>
                <a:latin typeface="Calibri" panose="020F0502020204030204" pitchFamily="34" charset="0"/>
                <a:ea typeface="Calibri" panose="020F0502020204030204" pitchFamily="34" charset="0"/>
                <a:cs typeface="Arial" panose="020B0604020202020204" pitchFamily="34" charset="0"/>
              </a:rPr>
              <a:t>th</a:t>
            </a:r>
            <a:r>
              <a:rPr lang="en-US" sz="1800" dirty="0">
                <a:effectLst/>
                <a:latin typeface="Calibri" panose="020F0502020204030204" pitchFamily="34" charset="0"/>
                <a:ea typeface="Calibri" panose="020F0502020204030204" pitchFamily="34" charset="0"/>
                <a:cs typeface="Arial" panose="020B0604020202020204" pitchFamily="34" charset="0"/>
              </a:rPr>
              <a:t> Street, and along 7</a:t>
            </a:r>
            <a:r>
              <a:rPr lang="en-US" sz="1800" baseline="30000" dirty="0">
                <a:effectLst/>
                <a:latin typeface="Calibri" panose="020F0502020204030204" pitchFamily="34" charset="0"/>
                <a:ea typeface="Calibri" panose="020F0502020204030204" pitchFamily="34" charset="0"/>
                <a:cs typeface="Arial" panose="020B0604020202020204" pitchFamily="34" charset="0"/>
              </a:rPr>
              <a:t>th</a:t>
            </a:r>
            <a:r>
              <a:rPr lang="en-US" sz="1800" dirty="0">
                <a:effectLst/>
                <a:latin typeface="Calibri" panose="020F0502020204030204" pitchFamily="34" charset="0"/>
                <a:ea typeface="Calibri" panose="020F0502020204030204" pitchFamily="34" charset="0"/>
                <a:cs typeface="Arial" panose="020B0604020202020204" pitchFamily="34" charset="0"/>
              </a:rPr>
              <a:t> Street, from Deer Valley Road to Paradise Lane</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4D9C4E7-7220-044E-C850-11E556CA1A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12525" y="2374143"/>
            <a:ext cx="3834469" cy="4322057"/>
          </a:xfrm>
          <a:prstGeom prst="rect">
            <a:avLst/>
          </a:prstGeom>
          <a:noFill/>
          <a:ln>
            <a:noFill/>
          </a:ln>
        </p:spPr>
      </p:pic>
    </p:spTree>
    <p:extLst>
      <p:ext uri="{BB962C8B-B14F-4D97-AF65-F5344CB8AC3E}">
        <p14:creationId xmlns:p14="http://schemas.microsoft.com/office/powerpoint/2010/main" val="4178923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6"/>
          <p:cNvSpPr txBox="1">
            <a:spLocks/>
          </p:cNvSpPr>
          <p:nvPr/>
        </p:nvSpPr>
        <p:spPr>
          <a:xfrm>
            <a:off x="1507789" y="1613215"/>
            <a:ext cx="10020452" cy="35157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400" b="0" i="0" u="none" strike="noStrike" kern="1200" cap="none" spc="0" normalizeH="0" baseline="0" noProof="0" dirty="0">
                <a:ln>
                  <a:noFill/>
                </a:ln>
                <a:solidFill>
                  <a:srgbClr val="EE5818">
                    <a:lumMod val="60000"/>
                    <a:lumOff val="40000"/>
                  </a:srgbClr>
                </a:solidFill>
                <a:effectLst/>
                <a:uLnTx/>
                <a:uFillTx/>
                <a:latin typeface="Book Antiqua" panose="02040602050305030304" pitchFamily="18" charset="0"/>
                <a:ea typeface="+mn-ea"/>
                <a:cs typeface="+mn-cs"/>
              </a:rPr>
              <a:t> </a:t>
            </a:r>
          </a:p>
        </p:txBody>
      </p:sp>
      <p:sp>
        <p:nvSpPr>
          <p:cNvPr id="23" name="Rectangle 22">
            <a:extLst>
              <a:ext uri="{FF2B5EF4-FFF2-40B4-BE49-F238E27FC236}">
                <a16:creationId xmlns:a16="http://schemas.microsoft.com/office/drawing/2014/main" id="{E52377A6-C1DA-4C1F-9C4C-2F29CF5C3A3B}"/>
              </a:ext>
            </a:extLst>
          </p:cNvPr>
          <p:cNvSpPr/>
          <p:nvPr/>
        </p:nvSpPr>
        <p:spPr>
          <a:xfrm>
            <a:off x="3476152" y="1004879"/>
            <a:ext cx="5806065"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Scope of work</a:t>
            </a:r>
            <a:endParaRPr kumimoji="0" lang="en-US" sz="4000" b="0" i="1"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id="{4DCA0041-CAB6-4DAF-8946-E5079DA461DC}"/>
              </a:ext>
            </a:extLst>
          </p:cNvPr>
          <p:cNvSpPr/>
          <p:nvPr/>
        </p:nvSpPr>
        <p:spPr>
          <a:xfrm>
            <a:off x="1507789" y="2766781"/>
            <a:ext cx="1757925" cy="2169113"/>
          </a:xfrm>
          <a:prstGeom prst="rect">
            <a:avLst/>
          </a:prstGeom>
          <a:no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8F7E90EA-C388-4497-85E1-AE80F657E04B}"/>
              </a:ext>
            </a:extLst>
          </p:cNvPr>
          <p:cNvSpPr txBox="1"/>
          <p:nvPr/>
        </p:nvSpPr>
        <p:spPr>
          <a:xfrm>
            <a:off x="36768" y="3371089"/>
            <a:ext cx="154080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Thomas Road</a:t>
            </a:r>
          </a:p>
        </p:txBody>
      </p:sp>
      <p:sp>
        <p:nvSpPr>
          <p:cNvPr id="9" name="TextBox 8">
            <a:extLst>
              <a:ext uri="{FF2B5EF4-FFF2-40B4-BE49-F238E27FC236}">
                <a16:creationId xmlns:a16="http://schemas.microsoft.com/office/drawing/2014/main" id="{F7EB83B3-A569-488E-B577-DFB91451822F}"/>
              </a:ext>
            </a:extLst>
          </p:cNvPr>
          <p:cNvSpPr txBox="1"/>
          <p:nvPr/>
        </p:nvSpPr>
        <p:spPr>
          <a:xfrm rot="16200000">
            <a:off x="1800458" y="5583378"/>
            <a:ext cx="138050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27</a:t>
            </a:r>
            <a:r>
              <a:rPr kumimoji="0" lang="en-US" sz="1600" b="0" i="0" u="none" strike="noStrike" kern="1200" cap="none" spc="0" normalizeH="0" baseline="30000" noProof="0" dirty="0">
                <a:ln>
                  <a:noFill/>
                </a:ln>
                <a:solidFill>
                  <a:prstClr val="white"/>
                </a:solidFill>
                <a:effectLst/>
                <a:uLnTx/>
                <a:uFillTx/>
                <a:latin typeface="Century Gothic" panose="020B0502020202020204"/>
                <a:ea typeface="+mn-ea"/>
                <a:cs typeface="+mn-cs"/>
              </a:rPr>
              <a:t>th</a:t>
            </a: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 Avenue</a:t>
            </a:r>
          </a:p>
        </p:txBody>
      </p:sp>
      <p:sp>
        <p:nvSpPr>
          <p:cNvPr id="5" name="TextBox 4">
            <a:extLst>
              <a:ext uri="{FF2B5EF4-FFF2-40B4-BE49-F238E27FC236}">
                <a16:creationId xmlns:a16="http://schemas.microsoft.com/office/drawing/2014/main" id="{C6AC4A19-FBBA-4D54-B450-11649722E89F}"/>
              </a:ext>
            </a:extLst>
          </p:cNvPr>
          <p:cNvSpPr txBox="1"/>
          <p:nvPr/>
        </p:nvSpPr>
        <p:spPr>
          <a:xfrm>
            <a:off x="11462924" y="2183701"/>
            <a:ext cx="3403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N</a:t>
            </a:r>
          </a:p>
        </p:txBody>
      </p:sp>
      <p:cxnSp>
        <p:nvCxnSpPr>
          <p:cNvPr id="12" name="Straight Arrow Connector 11">
            <a:extLst>
              <a:ext uri="{FF2B5EF4-FFF2-40B4-BE49-F238E27FC236}">
                <a16:creationId xmlns:a16="http://schemas.microsoft.com/office/drawing/2014/main" id="{654DC2DE-B96B-41D7-B87E-5140AFE73A99}"/>
              </a:ext>
            </a:extLst>
          </p:cNvPr>
          <p:cNvCxnSpPr>
            <a:cxnSpLocks/>
          </p:cNvCxnSpPr>
          <p:nvPr/>
        </p:nvCxnSpPr>
        <p:spPr>
          <a:xfrm flipH="1">
            <a:off x="3265714" y="2374143"/>
            <a:ext cx="420877" cy="39263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C1CF788-E32A-3FA5-8B0B-4C12C458907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86447" y="516986"/>
            <a:ext cx="641448" cy="632084"/>
          </a:xfrm>
          <a:prstGeom prst="rect">
            <a:avLst/>
          </a:prstGeom>
        </p:spPr>
      </p:pic>
      <p:sp>
        <p:nvSpPr>
          <p:cNvPr id="4" name="TextBox 3">
            <a:extLst>
              <a:ext uri="{FF2B5EF4-FFF2-40B4-BE49-F238E27FC236}">
                <a16:creationId xmlns:a16="http://schemas.microsoft.com/office/drawing/2014/main" id="{455C7F21-9DD7-03FC-4588-9BEDA6099AF6}"/>
              </a:ext>
            </a:extLst>
          </p:cNvPr>
          <p:cNvSpPr txBox="1"/>
          <p:nvPr/>
        </p:nvSpPr>
        <p:spPr>
          <a:xfrm>
            <a:off x="382679" y="2520201"/>
            <a:ext cx="11426641" cy="378565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scope of work will include but is not limited to: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Arial" panose="020B0604020202020204" pitchFamily="34" charset="0"/>
                <a:cs typeface="Arial" panose="020B0604020202020204" pitchFamily="34" charset="0"/>
              </a:rPr>
              <a:t>Extending the city’s real-time transportation management capability along key roadway corridors in the City and provides a Layer 3 switch to serve as a fiber node facility in the northern part of the city.</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Arial" panose="020B0604020202020204" pitchFamily="34" charset="0"/>
                <a:cs typeface="Arial" panose="020B0604020202020204" pitchFamily="34" charset="0"/>
              </a:rPr>
              <a:t>Enables more reliable network routing for City ITS devises in the area.</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Provides infrastructure for the City of Phoenix to connect to the traffic signal at 7</a:t>
            </a:r>
            <a:r>
              <a:rPr kumimoji="0" lang="en-US" sz="2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th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Avenue and Deer Valley Road and travel east along Deer Valley Road using existing conduit to connect to a new pull box halfway between Central Avenue and 7</a:t>
            </a:r>
            <a:r>
              <a:rPr kumimoji="0" lang="en-US" sz="2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th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Street that will create a new connection point along existing City conduit infrastructure.</a:t>
            </a:r>
          </a:p>
        </p:txBody>
      </p:sp>
    </p:spTree>
    <p:extLst>
      <p:ext uri="{BB962C8B-B14F-4D97-AF65-F5344CB8AC3E}">
        <p14:creationId xmlns:p14="http://schemas.microsoft.com/office/powerpoint/2010/main" val="27624969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7155</TotalTime>
  <Words>2406</Words>
  <Application>Microsoft Office PowerPoint</Application>
  <PresentationFormat>Widescreen</PresentationFormat>
  <Paragraphs>324</Paragraphs>
  <Slides>38</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Arial Narrow</vt:lpstr>
      <vt:lpstr>Book Antiqua</vt:lpstr>
      <vt:lpstr>Calibri</vt:lpstr>
      <vt:lpstr>Century Gothic</vt:lpstr>
      <vt:lpstr>Symbol</vt:lpstr>
      <vt:lpstr>Times New Roman</vt:lpstr>
      <vt:lpstr>Wingdings</vt:lpstr>
      <vt:lpstr>Wingdings 3</vt:lpstr>
      <vt:lpstr>Ion Boardroom</vt:lpstr>
      <vt:lpstr> Welcome   STREET TRANSPORTATION DEPARTMENT 7th STREET FIBER TRANSPORTATION ENHANCEMENT DESIGN-BID-BUILD  INFORMATION PURPOSES ONLY       </vt:lpstr>
      <vt:lpstr>Pre-Bid Meeting</vt:lpstr>
      <vt:lpstr>Welcome and Introductions </vt:lpstr>
      <vt:lpstr>PowerPoint Presentation</vt:lpstr>
      <vt:lpstr>Meeting Overview</vt:lpstr>
      <vt:lpstr>STREET TRANSPORTATION  Project Manager</vt:lpstr>
      <vt:lpstr>PowerPoint Presentation</vt:lpstr>
      <vt:lpstr>PowerPoint Presentation</vt:lpstr>
      <vt:lpstr>PowerPoint Presentation</vt:lpstr>
      <vt:lpstr>PowerPoint Presentation</vt:lpstr>
      <vt:lpstr>PowerPoint Presentation</vt:lpstr>
      <vt:lpstr>PowerPoint Presentation</vt:lpstr>
      <vt:lpstr> EQUAL OPPORTUNITY DEPARTMENT ADOT-DBE REQUIREMENTS</vt:lpstr>
      <vt:lpstr>DBE Program</vt:lpstr>
      <vt:lpstr>PowerPoint Presentation</vt:lpstr>
      <vt:lpstr>PowerPoint Presentation</vt:lpstr>
      <vt:lpstr>PowerPoint Presentation</vt:lpstr>
      <vt:lpstr>PowerPoint Presentation</vt:lpstr>
      <vt:lpstr>PowerPoint Presentation</vt:lpstr>
      <vt:lpstr>PowerPoint Presentation</vt:lpstr>
      <vt:lpstr>BIDDERS SHOULD REVIEW Information for Bidders (IFB) Section </vt:lpstr>
      <vt:lpstr>PowerPoint Presentation</vt:lpstr>
      <vt:lpstr>POST-BID SUBMITTAL CHECKLIST</vt:lpstr>
      <vt:lpstr>Grounds for Disqualification</vt:lpstr>
      <vt:lpstr>SEALED BIDS DUE DATE</vt:lpstr>
      <vt:lpstr>DCP Procurement Webpages</vt:lpstr>
      <vt:lpstr>DCP Procurement WEBPAGES</vt:lpstr>
      <vt:lpstr>City of Phoenix Solicitations Website</vt:lpstr>
      <vt:lpstr>Vendor Registration</vt:lpstr>
      <vt:lpstr>PowerPoint Presentation</vt:lpstr>
      <vt:lpstr>ProcurePHX and RFx Overview</vt:lpstr>
      <vt:lpstr>Login to ProcurePHX</vt:lpstr>
      <vt:lpstr>RFx Tips</vt:lpstr>
      <vt:lpstr>RFx Home screen - Login</vt:lpstr>
      <vt:lpstr>FINDING SOLICITATIONS</vt:lpstr>
      <vt:lpstr>View selected solicitation</vt:lpstr>
      <vt:lpstr>Would you like updates on  this solicitation?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 NATURAL-CULTURAL RESOURCES /  NEPA ON-CALL SERVICES  ON-CALL SERVICES FOR  CALENDAR YEAR  2017-2018</dc:title>
  <dc:creator>Samantha B Ansmann</dc:creator>
  <cp:lastModifiedBy>Kathleen L Kennedy</cp:lastModifiedBy>
  <cp:revision>1298</cp:revision>
  <cp:lastPrinted>2018-10-03T18:14:57Z</cp:lastPrinted>
  <dcterms:created xsi:type="dcterms:W3CDTF">2018-06-14T22:05:36Z</dcterms:created>
  <dcterms:modified xsi:type="dcterms:W3CDTF">2024-10-03T21:08:25Z</dcterms:modified>
</cp:coreProperties>
</file>