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5"/>
    <p:sldMasterId id="2147483672" r:id="rId6"/>
    <p:sldMasterId id="2147483684" r:id="rId7"/>
    <p:sldMasterId id="2147483686" r:id="rId8"/>
  </p:sldMasterIdLst>
  <p:notesMasterIdLst>
    <p:notesMasterId r:id="rId24"/>
  </p:notesMasterIdLst>
  <p:handoutMasterIdLst>
    <p:handoutMasterId r:id="rId25"/>
  </p:handoutMasterIdLst>
  <p:sldIdLst>
    <p:sldId id="263" r:id="rId9"/>
    <p:sldId id="322" r:id="rId10"/>
    <p:sldId id="281" r:id="rId11"/>
    <p:sldId id="319" r:id="rId12"/>
    <p:sldId id="321" r:id="rId13"/>
    <p:sldId id="324" r:id="rId14"/>
    <p:sldId id="332" r:id="rId15"/>
    <p:sldId id="325" r:id="rId16"/>
    <p:sldId id="326" r:id="rId17"/>
    <p:sldId id="327" r:id="rId18"/>
    <p:sldId id="331" r:id="rId19"/>
    <p:sldId id="330" r:id="rId20"/>
    <p:sldId id="333" r:id="rId21"/>
    <p:sldId id="329" r:id="rId22"/>
    <p:sldId id="323" r:id="rId2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5613" indent="1588"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2813" indent="1588"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0013" indent="1588"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7213" indent="1588"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CCCCFF"/>
    <a:srgbClr val="DDDDDD"/>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75558" autoAdjust="0"/>
  </p:normalViewPr>
  <p:slideViewPr>
    <p:cSldViewPr>
      <p:cViewPr varScale="1">
        <p:scale>
          <a:sx n="86" d="100"/>
          <a:sy n="86" d="100"/>
        </p:scale>
        <p:origin x="2334" y="84"/>
      </p:cViewPr>
      <p:guideLst>
        <p:guide orient="horz" pos="2160"/>
        <p:guide pos="2880"/>
      </p:guideLst>
    </p:cSldViewPr>
  </p:slideViewPr>
  <p:outlineViewPr>
    <p:cViewPr>
      <p:scale>
        <a:sx n="33" d="100"/>
        <a:sy n="33" d="100"/>
      </p:scale>
      <p:origin x="0" y="-7152"/>
    </p:cViewPr>
  </p:outlineViewPr>
  <p:notesTextViewPr>
    <p:cViewPr>
      <p:scale>
        <a:sx n="1" d="1"/>
        <a:sy n="1" d="1"/>
      </p:scale>
      <p:origin x="0" y="0"/>
    </p:cViewPr>
  </p:notesTextViewPr>
  <p:notesViewPr>
    <p:cSldViewPr>
      <p:cViewPr varScale="1">
        <p:scale>
          <a:sx n="47" d="100"/>
          <a:sy n="47" d="100"/>
        </p:scale>
        <p:origin x="143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theme" Target="theme/theme1.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75486D6-452A-CC7E-4438-4952F4DBBEA4}"/>
              </a:ext>
            </a:extLst>
          </p:cNvPr>
          <p:cNvSpPr>
            <a:spLocks noGrp="1"/>
          </p:cNvSpPr>
          <p:nvPr>
            <p:ph type="hdr" sz="quarter"/>
          </p:nvPr>
        </p:nvSpPr>
        <p:spPr>
          <a:xfrm>
            <a:off x="0" y="0"/>
            <a:ext cx="3038475" cy="465138"/>
          </a:xfrm>
          <a:prstGeom prst="rect">
            <a:avLst/>
          </a:prstGeom>
        </p:spPr>
        <p:txBody>
          <a:bodyPr vert="horz" lIns="88125" tIns="44063" rIns="88125" bIns="44063" rtlCol="0"/>
          <a:lstStyle>
            <a:lvl1pPr algn="l" eaLnBrk="1" hangingPunct="1">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a:extLst>
              <a:ext uri="{FF2B5EF4-FFF2-40B4-BE49-F238E27FC236}">
                <a16:creationId xmlns:a16="http://schemas.microsoft.com/office/drawing/2014/main" id="{A601B8C2-96B0-DC3E-7BCD-8767BB3897B3}"/>
              </a:ext>
            </a:extLst>
          </p:cNvPr>
          <p:cNvSpPr>
            <a:spLocks noGrp="1"/>
          </p:cNvSpPr>
          <p:nvPr>
            <p:ph type="dt" sz="quarter" idx="1"/>
          </p:nvPr>
        </p:nvSpPr>
        <p:spPr>
          <a:xfrm>
            <a:off x="3970338" y="0"/>
            <a:ext cx="3038475" cy="465138"/>
          </a:xfrm>
          <a:prstGeom prst="rect">
            <a:avLst/>
          </a:prstGeom>
        </p:spPr>
        <p:txBody>
          <a:bodyPr vert="horz" lIns="88125" tIns="44063" rIns="88125" bIns="44063" rtlCol="0"/>
          <a:lstStyle>
            <a:lvl1pPr algn="r" eaLnBrk="1" hangingPunct="1">
              <a:defRPr sz="1200">
                <a:latin typeface="Arial" panose="020B0604020202020204" pitchFamily="34" charset="0"/>
                <a:cs typeface="Arial" panose="020B0604020202020204" pitchFamily="34" charset="0"/>
              </a:defRPr>
            </a:lvl1pPr>
          </a:lstStyle>
          <a:p>
            <a:pPr>
              <a:defRPr/>
            </a:pPr>
            <a:fld id="{20E5A8BD-964C-4216-8375-7F425245C9D0}" type="datetimeFigureOut">
              <a:rPr lang="en-US"/>
              <a:pPr>
                <a:defRPr/>
              </a:pPr>
              <a:t>4/23/2024</a:t>
            </a:fld>
            <a:endParaRPr lang="en-US" dirty="0"/>
          </a:p>
        </p:txBody>
      </p:sp>
      <p:sp>
        <p:nvSpPr>
          <p:cNvPr id="4" name="Footer Placeholder 3">
            <a:extLst>
              <a:ext uri="{FF2B5EF4-FFF2-40B4-BE49-F238E27FC236}">
                <a16:creationId xmlns:a16="http://schemas.microsoft.com/office/drawing/2014/main" id="{6016EAFF-E4BE-EFFD-B9AD-686CB2B519DB}"/>
              </a:ext>
            </a:extLst>
          </p:cNvPr>
          <p:cNvSpPr>
            <a:spLocks noGrp="1"/>
          </p:cNvSpPr>
          <p:nvPr>
            <p:ph type="ftr" sz="quarter" idx="2"/>
          </p:nvPr>
        </p:nvSpPr>
        <p:spPr>
          <a:xfrm>
            <a:off x="0" y="8831263"/>
            <a:ext cx="3038475" cy="465137"/>
          </a:xfrm>
          <a:prstGeom prst="rect">
            <a:avLst/>
          </a:prstGeom>
        </p:spPr>
        <p:txBody>
          <a:bodyPr vert="horz" lIns="88125" tIns="44063" rIns="88125" bIns="44063" rtlCol="0" anchor="b"/>
          <a:lstStyle>
            <a:lvl1pPr algn="l" eaLnBrk="1" hangingPunct="1">
              <a:defRPr sz="1200">
                <a:latin typeface="Arial" panose="020B0604020202020204" pitchFamily="34" charset="0"/>
                <a:cs typeface="Arial" panose="020B0604020202020204" pitchFamily="34" charset="0"/>
              </a:defRPr>
            </a:lvl1pPr>
          </a:lstStyle>
          <a:p>
            <a:pPr>
              <a:defRPr/>
            </a:pPr>
            <a:r>
              <a:rPr lang="en-US"/>
              <a:t>West Fillmore Redevelopment RFP</a:t>
            </a:r>
          </a:p>
          <a:p>
            <a:pPr>
              <a:defRPr/>
            </a:pPr>
            <a:r>
              <a:rPr lang="en-US"/>
              <a:t>Pre-Proposal Meeting</a:t>
            </a:r>
          </a:p>
        </p:txBody>
      </p:sp>
      <p:sp>
        <p:nvSpPr>
          <p:cNvPr id="5" name="Slide Number Placeholder 4">
            <a:extLst>
              <a:ext uri="{FF2B5EF4-FFF2-40B4-BE49-F238E27FC236}">
                <a16:creationId xmlns:a16="http://schemas.microsoft.com/office/drawing/2014/main" id="{F0CA96C6-BC11-7F53-F9E2-7A6C00EDE009}"/>
              </a:ext>
            </a:extLst>
          </p:cNvPr>
          <p:cNvSpPr>
            <a:spLocks noGrp="1"/>
          </p:cNvSpPr>
          <p:nvPr>
            <p:ph type="sldNum" sz="quarter" idx="3"/>
          </p:nvPr>
        </p:nvSpPr>
        <p:spPr>
          <a:xfrm>
            <a:off x="3970338" y="8831263"/>
            <a:ext cx="3038475" cy="465137"/>
          </a:xfrm>
          <a:prstGeom prst="rect">
            <a:avLst/>
          </a:prstGeom>
        </p:spPr>
        <p:txBody>
          <a:bodyPr vert="horz" wrap="square" lIns="88125" tIns="44063" rIns="88125" bIns="44063" numCol="1" anchor="b" anchorCtr="0" compatLnSpc="1">
            <a:prstTxWarp prst="textNoShape">
              <a:avLst/>
            </a:prstTxWarp>
          </a:bodyPr>
          <a:lstStyle>
            <a:lvl1pPr algn="r" eaLnBrk="1" hangingPunct="1">
              <a:defRPr sz="1200"/>
            </a:lvl1pPr>
          </a:lstStyle>
          <a:p>
            <a:pPr>
              <a:defRPr/>
            </a:pPr>
            <a:fld id="{BA3DC132-FF78-4F50-A195-DC98CDAA472D}"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B9128DF-633F-AAD1-F5A8-08D9A58AE94A}"/>
              </a:ext>
            </a:extLst>
          </p:cNvPr>
          <p:cNvSpPr>
            <a:spLocks noGrp="1"/>
          </p:cNvSpPr>
          <p:nvPr>
            <p:ph type="hdr" sz="quarter"/>
          </p:nvPr>
        </p:nvSpPr>
        <p:spPr>
          <a:xfrm>
            <a:off x="0" y="0"/>
            <a:ext cx="3038475" cy="463550"/>
          </a:xfrm>
          <a:prstGeom prst="rect">
            <a:avLst/>
          </a:prstGeom>
        </p:spPr>
        <p:txBody>
          <a:bodyPr vert="horz" lIns="93156" tIns="46579" rIns="93156" bIns="46579" rtlCol="0"/>
          <a:lstStyle>
            <a:lvl1pPr algn="l" eaLnBrk="1" fontAlgn="auto" hangingPunct="1">
              <a:spcBef>
                <a:spcPts val="0"/>
              </a:spcBef>
              <a:spcAft>
                <a:spcPts val="0"/>
              </a:spcAft>
              <a:defRPr sz="130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D209B7A1-FE9B-4A29-4C62-107BDEB1FD5F}"/>
              </a:ext>
            </a:extLst>
          </p:cNvPr>
          <p:cNvSpPr>
            <a:spLocks noGrp="1"/>
          </p:cNvSpPr>
          <p:nvPr>
            <p:ph type="dt" idx="1"/>
          </p:nvPr>
        </p:nvSpPr>
        <p:spPr>
          <a:xfrm>
            <a:off x="3970338" y="0"/>
            <a:ext cx="3038475" cy="463550"/>
          </a:xfrm>
          <a:prstGeom prst="rect">
            <a:avLst/>
          </a:prstGeom>
        </p:spPr>
        <p:txBody>
          <a:bodyPr vert="horz" lIns="93156" tIns="46579" rIns="93156" bIns="46579" rtlCol="0"/>
          <a:lstStyle>
            <a:lvl1pPr algn="r" eaLnBrk="1" fontAlgn="auto" hangingPunct="1">
              <a:spcBef>
                <a:spcPts val="0"/>
              </a:spcBef>
              <a:spcAft>
                <a:spcPts val="0"/>
              </a:spcAft>
              <a:defRPr sz="1300">
                <a:latin typeface="+mn-lt"/>
                <a:cs typeface="+mn-cs"/>
              </a:defRPr>
            </a:lvl1pPr>
          </a:lstStyle>
          <a:p>
            <a:pPr>
              <a:defRPr/>
            </a:pPr>
            <a:fld id="{3EF80975-1FB3-4EF4-AA3B-92470973AC6E}" type="datetimeFigureOut">
              <a:rPr lang="en-US"/>
              <a:pPr>
                <a:defRPr/>
              </a:pPr>
              <a:t>4/23/2024</a:t>
            </a:fld>
            <a:endParaRPr lang="en-US" dirty="0"/>
          </a:p>
        </p:txBody>
      </p:sp>
      <p:sp>
        <p:nvSpPr>
          <p:cNvPr id="4" name="Slide Image Placeholder 3">
            <a:extLst>
              <a:ext uri="{FF2B5EF4-FFF2-40B4-BE49-F238E27FC236}">
                <a16:creationId xmlns:a16="http://schemas.microsoft.com/office/drawing/2014/main" id="{40F24A2D-44FD-65C1-88C3-420D949B69F9}"/>
              </a:ext>
            </a:extLst>
          </p:cNvPr>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56" tIns="46579" rIns="93156" bIns="46579" rtlCol="0" anchor="ctr"/>
          <a:lstStyle/>
          <a:p>
            <a:pPr lvl="0"/>
            <a:endParaRPr lang="en-US" noProof="0" dirty="0"/>
          </a:p>
        </p:txBody>
      </p:sp>
      <p:sp>
        <p:nvSpPr>
          <p:cNvPr id="5" name="Notes Placeholder 4">
            <a:extLst>
              <a:ext uri="{FF2B5EF4-FFF2-40B4-BE49-F238E27FC236}">
                <a16:creationId xmlns:a16="http://schemas.microsoft.com/office/drawing/2014/main" id="{0339CA08-64B9-A2BC-61BE-F06EB4C8CF37}"/>
              </a:ext>
            </a:extLst>
          </p:cNvPr>
          <p:cNvSpPr>
            <a:spLocks noGrp="1"/>
          </p:cNvSpPr>
          <p:nvPr>
            <p:ph type="body" sz="quarter" idx="3"/>
          </p:nvPr>
        </p:nvSpPr>
        <p:spPr>
          <a:xfrm>
            <a:off x="701675" y="4416425"/>
            <a:ext cx="5607050" cy="4181475"/>
          </a:xfrm>
          <a:prstGeom prst="rect">
            <a:avLst/>
          </a:prstGeom>
        </p:spPr>
        <p:txBody>
          <a:bodyPr vert="horz" lIns="93156" tIns="46579" rIns="93156" bIns="465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7039570-49ED-E2CD-B5EA-EA0BACF80867}"/>
              </a:ext>
            </a:extLst>
          </p:cNvPr>
          <p:cNvSpPr>
            <a:spLocks noGrp="1"/>
          </p:cNvSpPr>
          <p:nvPr>
            <p:ph type="ftr" sz="quarter" idx="4"/>
          </p:nvPr>
        </p:nvSpPr>
        <p:spPr>
          <a:xfrm>
            <a:off x="0" y="8831263"/>
            <a:ext cx="3038475" cy="463550"/>
          </a:xfrm>
          <a:prstGeom prst="rect">
            <a:avLst/>
          </a:prstGeom>
        </p:spPr>
        <p:txBody>
          <a:bodyPr vert="horz" lIns="93156" tIns="46579" rIns="93156" bIns="46579" rtlCol="0" anchor="b"/>
          <a:lstStyle>
            <a:lvl1pPr algn="l" eaLnBrk="1" fontAlgn="auto" hangingPunct="1">
              <a:spcBef>
                <a:spcPts val="0"/>
              </a:spcBef>
              <a:spcAft>
                <a:spcPts val="0"/>
              </a:spcAft>
              <a:defRPr sz="130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029DB972-CEA2-97B6-43C1-C467557AB8C6}"/>
              </a:ext>
            </a:extLst>
          </p:cNvPr>
          <p:cNvSpPr>
            <a:spLocks noGrp="1"/>
          </p:cNvSpPr>
          <p:nvPr>
            <p:ph type="sldNum" sz="quarter" idx="5"/>
          </p:nvPr>
        </p:nvSpPr>
        <p:spPr>
          <a:xfrm>
            <a:off x="3970338" y="8831263"/>
            <a:ext cx="3038475" cy="463550"/>
          </a:xfrm>
          <a:prstGeom prst="rect">
            <a:avLst/>
          </a:prstGeom>
        </p:spPr>
        <p:txBody>
          <a:bodyPr vert="horz" wrap="square" lIns="93156" tIns="46579" rIns="93156" bIns="46579" numCol="1" anchor="b" anchorCtr="0" compatLnSpc="1">
            <a:prstTxWarp prst="textNoShape">
              <a:avLst/>
            </a:prstTxWarp>
          </a:bodyPr>
          <a:lstStyle>
            <a:lvl1pPr algn="r" eaLnBrk="1" hangingPunct="1">
              <a:defRPr sz="1300">
                <a:latin typeface="Calibri" panose="020F0502020204030204" pitchFamily="34" charset="0"/>
              </a:defRPr>
            </a:lvl1pPr>
          </a:lstStyle>
          <a:p>
            <a:pPr>
              <a:defRPr/>
            </a:pPr>
            <a:fld id="{20CAF481-5B35-481B-9351-F2FDB98B9A43}"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defTabSz="912813" rtl="0" eaLnBrk="0" fontAlgn="base" hangingPunct="0">
      <a:spcBef>
        <a:spcPct val="30000"/>
      </a:spcBef>
      <a:spcAft>
        <a:spcPct val="0"/>
      </a:spcAft>
      <a:defRPr sz="1200" kern="1200">
        <a:solidFill>
          <a:schemeClr val="tx1"/>
        </a:solidFill>
        <a:latin typeface="+mn-lt"/>
        <a:ea typeface="+mn-ea"/>
        <a:cs typeface="+mn-cs"/>
      </a:defRPr>
    </a:lvl1pPr>
    <a:lvl2pPr marL="455613" algn="l" defTabSz="912813" rtl="0" eaLnBrk="0" fontAlgn="base" hangingPunct="0">
      <a:spcBef>
        <a:spcPct val="30000"/>
      </a:spcBef>
      <a:spcAft>
        <a:spcPct val="0"/>
      </a:spcAft>
      <a:defRPr sz="1200" kern="1200">
        <a:solidFill>
          <a:schemeClr val="tx1"/>
        </a:solidFill>
        <a:latin typeface="+mn-lt"/>
        <a:ea typeface="+mn-ea"/>
        <a:cs typeface="+mn-cs"/>
      </a:defRPr>
    </a:lvl2pPr>
    <a:lvl3pPr marL="912813" algn="l" defTabSz="912813" rtl="0" eaLnBrk="0" fontAlgn="base" hangingPunct="0">
      <a:spcBef>
        <a:spcPct val="30000"/>
      </a:spcBef>
      <a:spcAft>
        <a:spcPct val="0"/>
      </a:spcAft>
      <a:defRPr sz="1200" kern="1200">
        <a:solidFill>
          <a:schemeClr val="tx1"/>
        </a:solidFill>
        <a:latin typeface="+mn-lt"/>
        <a:ea typeface="+mn-ea"/>
        <a:cs typeface="+mn-cs"/>
      </a:defRPr>
    </a:lvl3pPr>
    <a:lvl4pPr marL="1370013" algn="l" defTabSz="912813" rtl="0" eaLnBrk="0" fontAlgn="base" hangingPunct="0">
      <a:spcBef>
        <a:spcPct val="30000"/>
      </a:spcBef>
      <a:spcAft>
        <a:spcPct val="0"/>
      </a:spcAft>
      <a:defRPr sz="1200" kern="1200">
        <a:solidFill>
          <a:schemeClr val="tx1"/>
        </a:solidFill>
        <a:latin typeface="+mn-lt"/>
        <a:ea typeface="+mn-ea"/>
        <a:cs typeface="+mn-cs"/>
      </a:defRPr>
    </a:lvl4pPr>
    <a:lvl5pPr marL="1827213" algn="l" defTabSz="912813"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C43B72FB-07FD-9F56-B95C-B332E83F0D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a:extLst>
              <a:ext uri="{FF2B5EF4-FFF2-40B4-BE49-F238E27FC236}">
                <a16:creationId xmlns:a16="http://schemas.microsoft.com/office/drawing/2014/main" id="{19B44FCC-8219-25EC-3B05-48ACD3D9914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solidFill>
                <a:srgbClr val="FF0000"/>
              </a:solidFill>
              <a:cs typeface="Arial" panose="020B0604020202020204" pitchFamily="34" charset="0"/>
            </a:endParaRPr>
          </a:p>
        </p:txBody>
      </p:sp>
      <p:sp>
        <p:nvSpPr>
          <p:cNvPr id="30724" name="Slide Number Placeholder 3">
            <a:extLst>
              <a:ext uri="{FF2B5EF4-FFF2-40B4-BE49-F238E27FC236}">
                <a16:creationId xmlns:a16="http://schemas.microsoft.com/office/drawing/2014/main" id="{1AC0F300-52BF-2717-AD32-2B4C2CF438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5E281E7F-16B7-4271-8475-9BDDA5044816}" type="slidenum">
              <a:rPr lang="en-US" altLang="en-US" smtClean="0"/>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70B7FAF3-E1B3-5D08-5C4E-74A0A99697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E3DA1D3C-C1FD-2C32-4177-70C52C8EFE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a:p>
            <a:endParaRPr lang="en-US" altLang="en-US"/>
          </a:p>
          <a:p>
            <a:endParaRPr lang="en-US" altLang="en-US"/>
          </a:p>
          <a:p>
            <a:endParaRPr lang="en-US" altLang="en-US"/>
          </a:p>
          <a:p>
            <a:endParaRPr lang="en-US" altLang="en-US"/>
          </a:p>
          <a:p>
            <a:endParaRPr lang="en-US" altLang="en-US"/>
          </a:p>
          <a:p>
            <a:endParaRPr lang="en-US" altLang="en-US"/>
          </a:p>
          <a:p>
            <a:endParaRPr lang="en-US" altLang="en-US"/>
          </a:p>
        </p:txBody>
      </p:sp>
      <p:sp>
        <p:nvSpPr>
          <p:cNvPr id="51204" name="Slide Number Placeholder 3">
            <a:extLst>
              <a:ext uri="{FF2B5EF4-FFF2-40B4-BE49-F238E27FC236}">
                <a16:creationId xmlns:a16="http://schemas.microsoft.com/office/drawing/2014/main" id="{0E6539A3-57AE-90A4-310A-E3835532EA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383894B1-B017-4552-B29A-12E052325DF6}" type="slidenum">
              <a:rPr lang="en-US" altLang="en-US" smtClean="0"/>
              <a:pPr/>
              <a:t>14</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F7F11423-C48F-C727-184A-A80B3269160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1B4DA856-D09F-1AF4-95DE-0256BA94B28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53252" name="Slide Number Placeholder 3">
            <a:extLst>
              <a:ext uri="{FF2B5EF4-FFF2-40B4-BE49-F238E27FC236}">
                <a16:creationId xmlns:a16="http://schemas.microsoft.com/office/drawing/2014/main" id="{AE5A55C9-3E40-DD00-D274-F2F8C91A6F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17B0EBAE-1F44-48FC-9D23-E1D10E163984}" type="slidenum">
              <a:rPr lang="en-US" altLang="en-US" smtClean="0"/>
              <a:pPr/>
              <a:t>15</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a:extLst>
              <a:ext uri="{FF2B5EF4-FFF2-40B4-BE49-F238E27FC236}">
                <a16:creationId xmlns:a16="http://schemas.microsoft.com/office/drawing/2014/main" id="{2197A5EF-7379-577F-85F6-6A8AA83A635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DBEC4B03-E7AD-C367-7CA4-0AE1A7893647}"/>
              </a:ext>
            </a:extLst>
          </p:cNvPr>
          <p:cNvSpPr>
            <a:spLocks noGrp="1"/>
          </p:cNvSpPr>
          <p:nvPr>
            <p:ph type="body" idx="1"/>
          </p:nvPr>
        </p:nvSpPr>
        <p:spPr/>
        <p:txBody>
          <a:bodyPr/>
          <a:lstStyle/>
          <a:p>
            <a:pPr>
              <a:defRPr/>
            </a:pPr>
            <a:r>
              <a:rPr lang="en-US" dirty="0"/>
              <a:t>Read this slide.</a:t>
            </a:r>
          </a:p>
        </p:txBody>
      </p:sp>
      <p:sp>
        <p:nvSpPr>
          <p:cNvPr id="32772" name="Slide Number Placeholder 3">
            <a:extLst>
              <a:ext uri="{FF2B5EF4-FFF2-40B4-BE49-F238E27FC236}">
                <a16:creationId xmlns:a16="http://schemas.microsoft.com/office/drawing/2014/main" id="{0419991F-2BD3-4212-914E-A347A6022B4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862AB7C6-2E84-4595-9D91-EE9E9D60ADFF}" type="slidenum">
              <a:rPr lang="en-US" altLang="en-US" smtClean="0"/>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a:extLst>
              <a:ext uri="{FF2B5EF4-FFF2-40B4-BE49-F238E27FC236}">
                <a16:creationId xmlns:a16="http://schemas.microsoft.com/office/drawing/2014/main" id="{C3CAB15A-2616-9E0B-E666-8815A5766B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a:extLst>
              <a:ext uri="{FF2B5EF4-FFF2-40B4-BE49-F238E27FC236}">
                <a16:creationId xmlns:a16="http://schemas.microsoft.com/office/drawing/2014/main" id="{07A774D6-6FAB-AEA9-DF10-1EC703CA33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a:t>Read the legal notice.</a:t>
            </a:r>
          </a:p>
          <a:p>
            <a:endParaRPr lang="en-US" altLang="en-US"/>
          </a:p>
          <a:p>
            <a:endParaRPr lang="en-US" altLang="en-US"/>
          </a:p>
        </p:txBody>
      </p:sp>
      <p:sp>
        <p:nvSpPr>
          <p:cNvPr id="34820" name="Slide Number Placeholder 3">
            <a:extLst>
              <a:ext uri="{FF2B5EF4-FFF2-40B4-BE49-F238E27FC236}">
                <a16:creationId xmlns:a16="http://schemas.microsoft.com/office/drawing/2014/main" id="{E91E1306-712D-029C-883E-F7208B2E84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E0D169FC-D3EE-4D83-A506-58AF780DC956}" type="slidenum">
              <a:rPr lang="en-US" altLang="en-US" smtClean="0"/>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a:extLst>
              <a:ext uri="{FF2B5EF4-FFF2-40B4-BE49-F238E27FC236}">
                <a16:creationId xmlns:a16="http://schemas.microsoft.com/office/drawing/2014/main" id="{60A99309-632F-5ECA-D8B9-C121259621A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a:extLst>
              <a:ext uri="{FF2B5EF4-FFF2-40B4-BE49-F238E27FC236}">
                <a16:creationId xmlns:a16="http://schemas.microsoft.com/office/drawing/2014/main" id="{571035C1-585E-893A-25E6-2946AD1037A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Please note the upcoming key dates for this solicitation. Written inquiries are due on April 29, 2024, by 2:00 p.m. All offers are due by May 17, 2024, at 2:00 p.m.</a:t>
            </a:r>
          </a:p>
        </p:txBody>
      </p:sp>
      <p:sp>
        <p:nvSpPr>
          <p:cNvPr id="36868" name="Slide Number Placeholder 3">
            <a:extLst>
              <a:ext uri="{FF2B5EF4-FFF2-40B4-BE49-F238E27FC236}">
                <a16:creationId xmlns:a16="http://schemas.microsoft.com/office/drawing/2014/main" id="{5F13BE44-9359-AFEA-0291-F20D39E775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9247C802-0A6D-4809-A68D-10E62119650A}" type="slidenum">
              <a:rPr lang="en-US" altLang="en-US" smtClean="0"/>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B93AE1B7-458E-618F-7331-9CBB74317B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a:extLst>
              <a:ext uri="{FF2B5EF4-FFF2-40B4-BE49-F238E27FC236}">
                <a16:creationId xmlns:a16="http://schemas.microsoft.com/office/drawing/2014/main" id="{C651CEF6-6E31-B440-7920-0B249747D3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38916" name="Slide Number Placeholder 3">
            <a:extLst>
              <a:ext uri="{FF2B5EF4-FFF2-40B4-BE49-F238E27FC236}">
                <a16:creationId xmlns:a16="http://schemas.microsoft.com/office/drawing/2014/main" id="{B79111A4-5583-FC5F-B3E8-03002E7D06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B6B1531C-88DB-4F1D-9847-23D409E98F86}" type="slidenum">
              <a:rPr lang="en-US" altLang="en-US" smtClean="0"/>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BF632EE9-0558-3327-5B6D-21DC6EAA54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BA2607BB-9D12-8279-495E-CE2E4FE4F1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0964" name="Slide Number Placeholder 3">
            <a:extLst>
              <a:ext uri="{FF2B5EF4-FFF2-40B4-BE49-F238E27FC236}">
                <a16:creationId xmlns:a16="http://schemas.microsoft.com/office/drawing/2014/main" id="{17733EA2-1BAF-7821-7703-B5B077F0A38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C54CD0B-E30B-400B-8220-9E73BEB2DD5D}" type="slidenum">
              <a:rPr lang="en-US" altLang="en-US" smtClean="0"/>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A5DBA489-5619-34A5-B181-0E85181B29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CE6AA7E7-4AB2-8F2F-DB68-35745103BC7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a:p>
            <a:endParaRPr lang="en-US" altLang="en-US"/>
          </a:p>
          <a:p>
            <a:endParaRPr lang="en-US" altLang="en-US"/>
          </a:p>
          <a:p>
            <a:endParaRPr lang="en-US" altLang="en-US"/>
          </a:p>
          <a:p>
            <a:endParaRPr lang="en-US" altLang="en-US"/>
          </a:p>
          <a:p>
            <a:endParaRPr lang="en-US" altLang="en-US"/>
          </a:p>
          <a:p>
            <a:endParaRPr lang="en-US" altLang="en-US"/>
          </a:p>
          <a:p>
            <a:endParaRPr lang="en-US" altLang="en-US"/>
          </a:p>
        </p:txBody>
      </p:sp>
      <p:sp>
        <p:nvSpPr>
          <p:cNvPr id="43012" name="Slide Number Placeholder 3">
            <a:extLst>
              <a:ext uri="{FF2B5EF4-FFF2-40B4-BE49-F238E27FC236}">
                <a16:creationId xmlns:a16="http://schemas.microsoft.com/office/drawing/2014/main" id="{A9832DC6-D186-F372-64D9-17D2312118F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D4D30B94-2A36-4E68-8047-FF5273739CAD}" type="slidenum">
              <a:rPr lang="en-US" altLang="en-US" smtClean="0"/>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2E925444-54C6-198E-0771-FDEEA743E1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923DCA0C-6CC0-1175-8792-8B4D45BC570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a:p>
            <a:endParaRPr lang="en-US" altLang="en-US"/>
          </a:p>
          <a:p>
            <a:endParaRPr lang="en-US" altLang="en-US"/>
          </a:p>
          <a:p>
            <a:endParaRPr lang="en-US" altLang="en-US"/>
          </a:p>
          <a:p>
            <a:endParaRPr lang="en-US" altLang="en-US"/>
          </a:p>
          <a:p>
            <a:endParaRPr lang="en-US" altLang="en-US"/>
          </a:p>
        </p:txBody>
      </p:sp>
      <p:sp>
        <p:nvSpPr>
          <p:cNvPr id="45060" name="Slide Number Placeholder 3">
            <a:extLst>
              <a:ext uri="{FF2B5EF4-FFF2-40B4-BE49-F238E27FC236}">
                <a16:creationId xmlns:a16="http://schemas.microsoft.com/office/drawing/2014/main" id="{81B6CD7D-F866-6BCA-688B-395A704D43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0EBC13F5-5038-4430-B52D-B0C3C4CA8797}" type="slidenum">
              <a:rPr lang="en-US" altLang="en-US" smtClean="0"/>
              <a:pPr/>
              <a:t>9</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C3A10711-94BC-67C3-5724-34C05CED129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5E127704-9D0C-3D92-AAB8-8C1E5FCAB1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a:p>
            <a:endParaRPr lang="en-US" altLang="en-US"/>
          </a:p>
          <a:p>
            <a:endParaRPr lang="en-US" altLang="en-US"/>
          </a:p>
          <a:p>
            <a:endParaRPr lang="en-US" altLang="en-US"/>
          </a:p>
          <a:p>
            <a:endParaRPr lang="en-US" altLang="en-US"/>
          </a:p>
          <a:p>
            <a:endParaRPr lang="en-US" altLang="en-US"/>
          </a:p>
          <a:p>
            <a:endParaRPr lang="en-US" altLang="en-US"/>
          </a:p>
          <a:p>
            <a:endParaRPr lang="en-US" altLang="en-US"/>
          </a:p>
        </p:txBody>
      </p:sp>
      <p:sp>
        <p:nvSpPr>
          <p:cNvPr id="47108" name="Slide Number Placeholder 3">
            <a:extLst>
              <a:ext uri="{FF2B5EF4-FFF2-40B4-BE49-F238E27FC236}">
                <a16:creationId xmlns:a16="http://schemas.microsoft.com/office/drawing/2014/main" id="{3E521CC3-FFC6-2186-96D0-A87D857981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fld id="{ABF41249-B198-43B4-B5E7-A9816440560F}" type="slidenum">
              <a:rPr lang="en-US" altLang="en-US" smtClean="0"/>
              <a:pPr/>
              <a:t>10</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8">
            <a:extLst>
              <a:ext uri="{FF2B5EF4-FFF2-40B4-BE49-F238E27FC236}">
                <a16:creationId xmlns:a16="http://schemas.microsoft.com/office/drawing/2014/main" id="{D2A2327F-8A3A-264E-E6D9-FB90FBEF3AE1}"/>
              </a:ext>
            </a:extLst>
          </p:cNvPr>
          <p:cNvSpPr>
            <a:spLocks noGrp="1" noChangeArrowheads="1"/>
          </p:cNvSpPr>
          <p:nvPr>
            <p:ph type="ftr" sz="quarter" idx="10"/>
          </p:nvPr>
        </p:nvSpPr>
        <p:spPr/>
        <p:txBody>
          <a:bodyPr/>
          <a:lstStyle>
            <a:lvl1pPr fontAlgn="auto">
              <a:spcBef>
                <a:spcPts val="0"/>
              </a:spcBef>
              <a:spcAft>
                <a:spcPts val="0"/>
              </a:spcAft>
              <a:defRPr/>
            </a:lvl1pPr>
          </a:lstStyle>
          <a:p>
            <a:pPr>
              <a:defRPr/>
            </a:pPr>
            <a:r>
              <a:rPr lang="en-US"/>
              <a:t>FINANCE DEPARTMENT</a:t>
            </a:r>
          </a:p>
        </p:txBody>
      </p:sp>
    </p:spTree>
    <p:extLst>
      <p:ext uri="{BB962C8B-B14F-4D97-AF65-F5344CB8AC3E}">
        <p14:creationId xmlns:p14="http://schemas.microsoft.com/office/powerpoint/2010/main" val="3003340483"/>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BA8A4C4B-4B98-EC84-6E04-5E2598A783C2}"/>
              </a:ext>
            </a:extLst>
          </p:cNvPr>
          <p:cNvSpPr>
            <a:spLocks noGrp="1" noChangeArrowheads="1"/>
          </p:cNvSpPr>
          <p:nvPr>
            <p:ph type="ftr" sz="quarter" idx="10"/>
          </p:nvPr>
        </p:nvSpPr>
        <p:spPr/>
        <p:txBody>
          <a:bodyPr/>
          <a:lstStyle>
            <a:lvl1pPr fontAlgn="auto">
              <a:spcBef>
                <a:spcPts val="0"/>
              </a:spcBef>
              <a:spcAft>
                <a:spcPts val="0"/>
              </a:spcAft>
              <a:defRPr/>
            </a:lvl1pPr>
          </a:lstStyle>
          <a:p>
            <a:pPr>
              <a:defRPr/>
            </a:pPr>
            <a:r>
              <a:rPr lang="en-US"/>
              <a:t>FINANCE DEPARTMENT</a:t>
            </a:r>
          </a:p>
        </p:txBody>
      </p:sp>
    </p:spTree>
    <p:extLst>
      <p:ext uri="{BB962C8B-B14F-4D97-AF65-F5344CB8AC3E}">
        <p14:creationId xmlns:p14="http://schemas.microsoft.com/office/powerpoint/2010/main" val="14200017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1600200"/>
            <a:ext cx="2152650" cy="4525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6200" y="1600200"/>
            <a:ext cx="630555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FC7601D1-7737-DBA9-77D6-E2A8C2BE5DF4}"/>
              </a:ext>
            </a:extLst>
          </p:cNvPr>
          <p:cNvSpPr>
            <a:spLocks noGrp="1" noChangeArrowheads="1"/>
          </p:cNvSpPr>
          <p:nvPr>
            <p:ph type="ftr" sz="quarter" idx="10"/>
          </p:nvPr>
        </p:nvSpPr>
        <p:spPr/>
        <p:txBody>
          <a:bodyPr/>
          <a:lstStyle>
            <a:lvl1pPr fontAlgn="auto">
              <a:spcBef>
                <a:spcPts val="0"/>
              </a:spcBef>
              <a:spcAft>
                <a:spcPts val="0"/>
              </a:spcAft>
              <a:defRPr/>
            </a:lvl1pPr>
          </a:lstStyle>
          <a:p>
            <a:pPr>
              <a:defRPr/>
            </a:pPr>
            <a:r>
              <a:rPr lang="en-US"/>
              <a:t>FINANCE DEPARTMENT</a:t>
            </a:r>
          </a:p>
        </p:txBody>
      </p:sp>
    </p:spTree>
    <p:extLst>
      <p:ext uri="{BB962C8B-B14F-4D97-AF65-F5344CB8AC3E}">
        <p14:creationId xmlns:p14="http://schemas.microsoft.com/office/powerpoint/2010/main" val="937669333"/>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8">
            <a:extLst>
              <a:ext uri="{FF2B5EF4-FFF2-40B4-BE49-F238E27FC236}">
                <a16:creationId xmlns:a16="http://schemas.microsoft.com/office/drawing/2014/main" id="{219C81D4-42D0-A3F4-1D9A-653349B20A78}"/>
              </a:ext>
            </a:extLst>
          </p:cNvPr>
          <p:cNvSpPr>
            <a:spLocks noGrp="1" noChangeArrowheads="1"/>
          </p:cNvSpPr>
          <p:nvPr>
            <p:ph type="ftr" sz="quarter" idx="10"/>
          </p:nvPr>
        </p:nvSpPr>
        <p:spPr/>
        <p:txBody>
          <a:bodyPr/>
          <a:lstStyle>
            <a:lvl1pPr fontAlgn="auto">
              <a:spcBef>
                <a:spcPts val="0"/>
              </a:spcBef>
              <a:spcAft>
                <a:spcPts val="0"/>
              </a:spcAft>
              <a:defRPr/>
            </a:lvl1pPr>
          </a:lstStyle>
          <a:p>
            <a:pPr>
              <a:defRPr/>
            </a:pPr>
            <a:r>
              <a:rPr lang="en-US"/>
              <a:t>FINANCE DEPARTMENT</a:t>
            </a:r>
          </a:p>
        </p:txBody>
      </p:sp>
    </p:spTree>
    <p:extLst>
      <p:ext uri="{BB962C8B-B14F-4D97-AF65-F5344CB8AC3E}">
        <p14:creationId xmlns:p14="http://schemas.microsoft.com/office/powerpoint/2010/main" val="293407924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8">
            <a:extLst>
              <a:ext uri="{FF2B5EF4-FFF2-40B4-BE49-F238E27FC236}">
                <a16:creationId xmlns:a16="http://schemas.microsoft.com/office/drawing/2014/main" id="{9EA1D6A2-0E83-B5B2-FFEE-FB68DE461040}"/>
              </a:ext>
            </a:extLst>
          </p:cNvPr>
          <p:cNvSpPr>
            <a:spLocks noGrp="1" noChangeArrowheads="1"/>
          </p:cNvSpPr>
          <p:nvPr>
            <p:ph type="ftr" sz="quarter" idx="10"/>
          </p:nvPr>
        </p:nvSpPr>
        <p:spPr/>
        <p:txBody>
          <a:bodyPr/>
          <a:lstStyle>
            <a:lvl1pPr fontAlgn="auto">
              <a:spcBef>
                <a:spcPts val="0"/>
              </a:spcBef>
              <a:spcAft>
                <a:spcPts val="0"/>
              </a:spcAft>
              <a:defRPr/>
            </a:lvl1pPr>
          </a:lstStyle>
          <a:p>
            <a:pPr>
              <a:defRPr/>
            </a:pPr>
            <a:r>
              <a:rPr lang="en-US"/>
              <a:t>FINANCE DEPARTMENT</a:t>
            </a:r>
          </a:p>
        </p:txBody>
      </p:sp>
    </p:spTree>
    <p:extLst>
      <p:ext uri="{BB962C8B-B14F-4D97-AF65-F5344CB8AC3E}">
        <p14:creationId xmlns:p14="http://schemas.microsoft.com/office/powerpoint/2010/main" val="2206003522"/>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a:extLst>
              <a:ext uri="{FF2B5EF4-FFF2-40B4-BE49-F238E27FC236}">
                <a16:creationId xmlns:a16="http://schemas.microsoft.com/office/drawing/2014/main" id="{707D2591-F9C1-CCAC-BFFF-DD2B21683137}"/>
              </a:ext>
            </a:extLst>
          </p:cNvPr>
          <p:cNvSpPr>
            <a:spLocks noGrp="1" noChangeArrowheads="1"/>
          </p:cNvSpPr>
          <p:nvPr>
            <p:ph type="ftr" sz="quarter" idx="10"/>
          </p:nvPr>
        </p:nvSpPr>
        <p:spPr/>
        <p:txBody>
          <a:bodyPr/>
          <a:lstStyle>
            <a:lvl1pPr fontAlgn="auto">
              <a:spcBef>
                <a:spcPts val="0"/>
              </a:spcBef>
              <a:spcAft>
                <a:spcPts val="0"/>
              </a:spcAft>
              <a:defRPr/>
            </a:lvl1pPr>
          </a:lstStyle>
          <a:p>
            <a:pPr>
              <a:defRPr/>
            </a:pPr>
            <a:r>
              <a:rPr lang="en-US"/>
              <a:t>FINANCE DEPARTMENT</a:t>
            </a:r>
          </a:p>
        </p:txBody>
      </p:sp>
    </p:spTree>
    <p:extLst>
      <p:ext uri="{BB962C8B-B14F-4D97-AF65-F5344CB8AC3E}">
        <p14:creationId xmlns:p14="http://schemas.microsoft.com/office/powerpoint/2010/main" val="46780556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600200"/>
            <a:ext cx="3619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67300" y="1600200"/>
            <a:ext cx="3619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6A0C80F6-386D-E9A1-36AD-CB86DF01B5FC}"/>
              </a:ext>
            </a:extLst>
          </p:cNvPr>
          <p:cNvSpPr>
            <a:spLocks noGrp="1" noChangeArrowheads="1"/>
          </p:cNvSpPr>
          <p:nvPr>
            <p:ph type="ftr" sz="quarter" idx="10"/>
          </p:nvPr>
        </p:nvSpPr>
        <p:spPr/>
        <p:txBody>
          <a:bodyPr/>
          <a:lstStyle>
            <a:lvl1pPr fontAlgn="auto">
              <a:spcBef>
                <a:spcPts val="0"/>
              </a:spcBef>
              <a:spcAft>
                <a:spcPts val="0"/>
              </a:spcAft>
              <a:defRPr/>
            </a:lvl1pPr>
          </a:lstStyle>
          <a:p>
            <a:pPr>
              <a:defRPr/>
            </a:pPr>
            <a:r>
              <a:rPr lang="en-US"/>
              <a:t>FINANCE DEPARTMENT</a:t>
            </a:r>
          </a:p>
        </p:txBody>
      </p:sp>
    </p:spTree>
    <p:extLst>
      <p:ext uri="{BB962C8B-B14F-4D97-AF65-F5344CB8AC3E}">
        <p14:creationId xmlns:p14="http://schemas.microsoft.com/office/powerpoint/2010/main" val="274242810"/>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a:extLst>
              <a:ext uri="{FF2B5EF4-FFF2-40B4-BE49-F238E27FC236}">
                <a16:creationId xmlns:a16="http://schemas.microsoft.com/office/drawing/2014/main" id="{5F105621-F897-5CAD-A15E-0357480F005D}"/>
              </a:ext>
            </a:extLst>
          </p:cNvPr>
          <p:cNvSpPr>
            <a:spLocks noGrp="1" noChangeArrowheads="1"/>
          </p:cNvSpPr>
          <p:nvPr>
            <p:ph type="ftr" sz="quarter" idx="10"/>
          </p:nvPr>
        </p:nvSpPr>
        <p:spPr/>
        <p:txBody>
          <a:bodyPr/>
          <a:lstStyle>
            <a:lvl1pPr fontAlgn="auto">
              <a:spcBef>
                <a:spcPts val="0"/>
              </a:spcBef>
              <a:spcAft>
                <a:spcPts val="0"/>
              </a:spcAft>
              <a:defRPr/>
            </a:lvl1pPr>
          </a:lstStyle>
          <a:p>
            <a:pPr>
              <a:defRPr/>
            </a:pPr>
            <a:r>
              <a:rPr lang="en-US"/>
              <a:t>FINANCE DEPARTMENT</a:t>
            </a:r>
          </a:p>
        </p:txBody>
      </p:sp>
    </p:spTree>
    <p:extLst>
      <p:ext uri="{BB962C8B-B14F-4D97-AF65-F5344CB8AC3E}">
        <p14:creationId xmlns:p14="http://schemas.microsoft.com/office/powerpoint/2010/main" val="2983224328"/>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a:extLst>
              <a:ext uri="{FF2B5EF4-FFF2-40B4-BE49-F238E27FC236}">
                <a16:creationId xmlns:a16="http://schemas.microsoft.com/office/drawing/2014/main" id="{71B9E2F4-9082-0923-59B0-E782F6802768}"/>
              </a:ext>
            </a:extLst>
          </p:cNvPr>
          <p:cNvSpPr>
            <a:spLocks noGrp="1" noChangeArrowheads="1"/>
          </p:cNvSpPr>
          <p:nvPr>
            <p:ph type="ftr" sz="quarter" idx="10"/>
          </p:nvPr>
        </p:nvSpPr>
        <p:spPr/>
        <p:txBody>
          <a:bodyPr/>
          <a:lstStyle>
            <a:lvl1pPr fontAlgn="auto">
              <a:spcBef>
                <a:spcPts val="0"/>
              </a:spcBef>
              <a:spcAft>
                <a:spcPts val="0"/>
              </a:spcAft>
              <a:defRPr/>
            </a:lvl1pPr>
          </a:lstStyle>
          <a:p>
            <a:pPr>
              <a:defRPr/>
            </a:pPr>
            <a:r>
              <a:rPr lang="en-US"/>
              <a:t>FINANCE DEPARTMENT</a:t>
            </a:r>
          </a:p>
        </p:txBody>
      </p:sp>
    </p:spTree>
    <p:extLst>
      <p:ext uri="{BB962C8B-B14F-4D97-AF65-F5344CB8AC3E}">
        <p14:creationId xmlns:p14="http://schemas.microsoft.com/office/powerpoint/2010/main" val="970362965"/>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8201860F-5893-FDE5-982F-94426D0A7EB9}"/>
              </a:ext>
            </a:extLst>
          </p:cNvPr>
          <p:cNvSpPr>
            <a:spLocks noGrp="1" noChangeArrowheads="1"/>
          </p:cNvSpPr>
          <p:nvPr>
            <p:ph type="ftr" sz="quarter" idx="10"/>
          </p:nvPr>
        </p:nvSpPr>
        <p:spPr/>
        <p:txBody>
          <a:bodyPr/>
          <a:lstStyle>
            <a:lvl1pPr fontAlgn="auto">
              <a:spcBef>
                <a:spcPts val="0"/>
              </a:spcBef>
              <a:spcAft>
                <a:spcPts val="0"/>
              </a:spcAft>
              <a:defRPr/>
            </a:lvl1pPr>
          </a:lstStyle>
          <a:p>
            <a:pPr>
              <a:defRPr/>
            </a:pPr>
            <a:r>
              <a:rPr lang="en-US"/>
              <a:t>FINANCE DEPARTMENT</a:t>
            </a:r>
          </a:p>
        </p:txBody>
      </p:sp>
    </p:spTree>
    <p:extLst>
      <p:ext uri="{BB962C8B-B14F-4D97-AF65-F5344CB8AC3E}">
        <p14:creationId xmlns:p14="http://schemas.microsoft.com/office/powerpoint/2010/main" val="3276446827"/>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AE29F3AB-A257-88CD-A4BC-213929589BA8}"/>
              </a:ext>
            </a:extLst>
          </p:cNvPr>
          <p:cNvSpPr>
            <a:spLocks noGrp="1" noChangeArrowheads="1"/>
          </p:cNvSpPr>
          <p:nvPr>
            <p:ph type="ftr" sz="quarter" idx="10"/>
          </p:nvPr>
        </p:nvSpPr>
        <p:spPr/>
        <p:txBody>
          <a:bodyPr/>
          <a:lstStyle>
            <a:lvl1pPr fontAlgn="auto">
              <a:spcBef>
                <a:spcPts val="0"/>
              </a:spcBef>
              <a:spcAft>
                <a:spcPts val="0"/>
              </a:spcAft>
              <a:defRPr/>
            </a:lvl1pPr>
          </a:lstStyle>
          <a:p>
            <a:pPr>
              <a:defRPr/>
            </a:pPr>
            <a:r>
              <a:rPr lang="en-US"/>
              <a:t>FINANCE DEPARTMENT</a:t>
            </a:r>
          </a:p>
        </p:txBody>
      </p:sp>
    </p:spTree>
    <p:extLst>
      <p:ext uri="{BB962C8B-B14F-4D97-AF65-F5344CB8AC3E}">
        <p14:creationId xmlns:p14="http://schemas.microsoft.com/office/powerpoint/2010/main" val="76711988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F0E3197F-BCEA-FDFE-CBFE-116125AF3156}"/>
              </a:ext>
            </a:extLst>
          </p:cNvPr>
          <p:cNvSpPr>
            <a:spLocks noGrp="1" noChangeArrowheads="1"/>
          </p:cNvSpPr>
          <p:nvPr>
            <p:ph type="ftr" sz="quarter" idx="10"/>
          </p:nvPr>
        </p:nvSpPr>
        <p:spPr/>
        <p:txBody>
          <a:bodyPr/>
          <a:lstStyle>
            <a:lvl1pPr fontAlgn="auto">
              <a:spcBef>
                <a:spcPts val="0"/>
              </a:spcBef>
              <a:spcAft>
                <a:spcPts val="0"/>
              </a:spcAft>
              <a:defRPr/>
            </a:lvl1pPr>
          </a:lstStyle>
          <a:p>
            <a:pPr>
              <a:defRPr/>
            </a:pPr>
            <a:r>
              <a:rPr lang="en-US"/>
              <a:t>FINANCE DEPARTMENT</a:t>
            </a:r>
          </a:p>
        </p:txBody>
      </p:sp>
    </p:spTree>
    <p:extLst>
      <p:ext uri="{BB962C8B-B14F-4D97-AF65-F5344CB8AC3E}">
        <p14:creationId xmlns:p14="http://schemas.microsoft.com/office/powerpoint/2010/main" val="1907504436"/>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BFC0D763-6156-AE99-E6C6-E11586F9425A}"/>
              </a:ext>
            </a:extLst>
          </p:cNvPr>
          <p:cNvSpPr>
            <a:spLocks noGrp="1" noChangeArrowheads="1"/>
          </p:cNvSpPr>
          <p:nvPr>
            <p:ph type="ftr" sz="quarter" idx="10"/>
          </p:nvPr>
        </p:nvSpPr>
        <p:spPr/>
        <p:txBody>
          <a:bodyPr/>
          <a:lstStyle>
            <a:lvl1pPr fontAlgn="auto">
              <a:spcBef>
                <a:spcPts val="0"/>
              </a:spcBef>
              <a:spcAft>
                <a:spcPts val="0"/>
              </a:spcAft>
              <a:defRPr/>
            </a:lvl1pPr>
          </a:lstStyle>
          <a:p>
            <a:pPr>
              <a:defRPr/>
            </a:pPr>
            <a:r>
              <a:rPr lang="en-US"/>
              <a:t>FINANCE DEPARTMENT</a:t>
            </a:r>
          </a:p>
        </p:txBody>
      </p:sp>
    </p:spTree>
    <p:extLst>
      <p:ext uri="{BB962C8B-B14F-4D97-AF65-F5344CB8AC3E}">
        <p14:creationId xmlns:p14="http://schemas.microsoft.com/office/powerpoint/2010/main" val="587851668"/>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D8A07AFE-9E67-155B-53B3-B3DC84397AEE}"/>
              </a:ext>
            </a:extLst>
          </p:cNvPr>
          <p:cNvSpPr>
            <a:spLocks noGrp="1" noChangeArrowheads="1"/>
          </p:cNvSpPr>
          <p:nvPr>
            <p:ph type="ftr" sz="quarter" idx="10"/>
          </p:nvPr>
        </p:nvSpPr>
        <p:spPr/>
        <p:txBody>
          <a:bodyPr/>
          <a:lstStyle>
            <a:lvl1pPr fontAlgn="auto">
              <a:spcBef>
                <a:spcPts val="0"/>
              </a:spcBef>
              <a:spcAft>
                <a:spcPts val="0"/>
              </a:spcAft>
              <a:defRPr/>
            </a:lvl1pPr>
          </a:lstStyle>
          <a:p>
            <a:pPr>
              <a:defRPr/>
            </a:pPr>
            <a:r>
              <a:rPr lang="en-US"/>
              <a:t>FINANCE DEPARTMENT</a:t>
            </a:r>
          </a:p>
        </p:txBody>
      </p:sp>
    </p:spTree>
    <p:extLst>
      <p:ext uri="{BB962C8B-B14F-4D97-AF65-F5344CB8AC3E}">
        <p14:creationId xmlns:p14="http://schemas.microsoft.com/office/powerpoint/2010/main" val="4221914448"/>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274638"/>
            <a:ext cx="18478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95400" y="274638"/>
            <a:ext cx="53911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8">
            <a:extLst>
              <a:ext uri="{FF2B5EF4-FFF2-40B4-BE49-F238E27FC236}">
                <a16:creationId xmlns:a16="http://schemas.microsoft.com/office/drawing/2014/main" id="{BF1D2D7E-D67D-222E-607D-B6274298A78A}"/>
              </a:ext>
            </a:extLst>
          </p:cNvPr>
          <p:cNvSpPr>
            <a:spLocks noGrp="1" noChangeArrowheads="1"/>
          </p:cNvSpPr>
          <p:nvPr>
            <p:ph type="ftr" sz="quarter" idx="10"/>
          </p:nvPr>
        </p:nvSpPr>
        <p:spPr/>
        <p:txBody>
          <a:bodyPr/>
          <a:lstStyle>
            <a:lvl1pPr fontAlgn="auto">
              <a:spcBef>
                <a:spcPts val="0"/>
              </a:spcBef>
              <a:spcAft>
                <a:spcPts val="0"/>
              </a:spcAft>
              <a:defRPr/>
            </a:lvl1pPr>
          </a:lstStyle>
          <a:p>
            <a:pPr>
              <a:defRPr/>
            </a:pPr>
            <a:r>
              <a:rPr lang="en-US"/>
              <a:t>FINANCE DEPARTMENT</a:t>
            </a:r>
          </a:p>
        </p:txBody>
      </p:sp>
    </p:spTree>
    <p:extLst>
      <p:ext uri="{BB962C8B-B14F-4D97-AF65-F5344CB8AC3E}">
        <p14:creationId xmlns:p14="http://schemas.microsoft.com/office/powerpoint/2010/main" val="3963173630"/>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82472" y="4695430"/>
            <a:ext cx="6097202" cy="1143000"/>
          </a:xfrm>
          <a:prstGeom prst="rect">
            <a:avLst/>
          </a:prstGeom>
        </p:spPr>
        <p:txBody>
          <a:bodyPr rtlCol="0">
            <a:normAutofit/>
          </a:bodyPr>
          <a:lstStyle/>
          <a:p>
            <a:r>
              <a:rPr lang="en-US"/>
              <a:t>Click to edit Master title style</a:t>
            </a:r>
            <a:endParaRPr lang="en-US" dirty="0"/>
          </a:p>
        </p:txBody>
      </p:sp>
    </p:spTree>
    <p:extLst>
      <p:ext uri="{BB962C8B-B14F-4D97-AF65-F5344CB8AC3E}">
        <p14:creationId xmlns:p14="http://schemas.microsoft.com/office/powerpoint/2010/main" val="41924189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8549637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369021" y="1451604"/>
            <a:ext cx="3694713" cy="4674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278160" y="1451604"/>
            <a:ext cx="3694712" cy="467455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301186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69022" y="76698"/>
            <a:ext cx="760385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369022" y="1369126"/>
            <a:ext cx="3645230" cy="77379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380878" y="2174875"/>
            <a:ext cx="36333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327643" y="1369126"/>
            <a:ext cx="3645229" cy="77379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327643" y="2174875"/>
            <a:ext cx="364522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404980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extLst>
      <p:ext uri="{BB962C8B-B14F-4D97-AF65-F5344CB8AC3E}">
        <p14:creationId xmlns:p14="http://schemas.microsoft.com/office/powerpoint/2010/main" val="363012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8">
            <a:extLst>
              <a:ext uri="{FF2B5EF4-FFF2-40B4-BE49-F238E27FC236}">
                <a16:creationId xmlns:a16="http://schemas.microsoft.com/office/drawing/2014/main" id="{AEF2DFF5-6B8E-3920-3EDE-844F416DA137}"/>
              </a:ext>
            </a:extLst>
          </p:cNvPr>
          <p:cNvSpPr>
            <a:spLocks noGrp="1" noChangeArrowheads="1"/>
          </p:cNvSpPr>
          <p:nvPr>
            <p:ph type="ftr" sz="quarter" idx="10"/>
          </p:nvPr>
        </p:nvSpPr>
        <p:spPr/>
        <p:txBody>
          <a:bodyPr/>
          <a:lstStyle>
            <a:lvl1pPr fontAlgn="auto">
              <a:spcBef>
                <a:spcPts val="0"/>
              </a:spcBef>
              <a:spcAft>
                <a:spcPts val="0"/>
              </a:spcAft>
              <a:defRPr/>
            </a:lvl1pPr>
          </a:lstStyle>
          <a:p>
            <a:pPr>
              <a:defRPr/>
            </a:pPr>
            <a:r>
              <a:rPr lang="en-US"/>
              <a:t>FINANCE DEPARTMENT</a:t>
            </a:r>
          </a:p>
        </p:txBody>
      </p:sp>
    </p:spTree>
    <p:extLst>
      <p:ext uri="{BB962C8B-B14F-4D97-AF65-F5344CB8AC3E}">
        <p14:creationId xmlns:p14="http://schemas.microsoft.com/office/powerpoint/2010/main" val="146604889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8">
            <a:extLst>
              <a:ext uri="{FF2B5EF4-FFF2-40B4-BE49-F238E27FC236}">
                <a16:creationId xmlns:a16="http://schemas.microsoft.com/office/drawing/2014/main" id="{38C18782-EBC8-ABD7-63D2-323DFF5A643D}"/>
              </a:ext>
            </a:extLst>
          </p:cNvPr>
          <p:cNvSpPr>
            <a:spLocks noGrp="1" noChangeArrowheads="1"/>
          </p:cNvSpPr>
          <p:nvPr>
            <p:ph type="ftr" sz="quarter" idx="10"/>
          </p:nvPr>
        </p:nvSpPr>
        <p:spPr/>
        <p:txBody>
          <a:bodyPr/>
          <a:lstStyle>
            <a:lvl1pPr fontAlgn="auto">
              <a:spcBef>
                <a:spcPts val="0"/>
              </a:spcBef>
              <a:spcAft>
                <a:spcPts val="0"/>
              </a:spcAft>
              <a:defRPr/>
            </a:lvl1pPr>
          </a:lstStyle>
          <a:p>
            <a:pPr>
              <a:defRPr/>
            </a:pPr>
            <a:r>
              <a:rPr lang="en-US"/>
              <a:t>FINANCE DEPARTMENT</a:t>
            </a:r>
          </a:p>
        </p:txBody>
      </p:sp>
    </p:spTree>
    <p:extLst>
      <p:ext uri="{BB962C8B-B14F-4D97-AF65-F5344CB8AC3E}">
        <p14:creationId xmlns:p14="http://schemas.microsoft.com/office/powerpoint/2010/main" val="2838035975"/>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8">
            <a:extLst>
              <a:ext uri="{FF2B5EF4-FFF2-40B4-BE49-F238E27FC236}">
                <a16:creationId xmlns:a16="http://schemas.microsoft.com/office/drawing/2014/main" id="{C7C203E3-0F05-EAF2-72A1-533F2EB5AA74}"/>
              </a:ext>
            </a:extLst>
          </p:cNvPr>
          <p:cNvSpPr>
            <a:spLocks noGrp="1" noChangeArrowheads="1"/>
          </p:cNvSpPr>
          <p:nvPr>
            <p:ph type="ftr" sz="quarter" idx="10"/>
          </p:nvPr>
        </p:nvSpPr>
        <p:spPr/>
        <p:txBody>
          <a:bodyPr/>
          <a:lstStyle>
            <a:lvl1pPr fontAlgn="auto">
              <a:spcBef>
                <a:spcPts val="0"/>
              </a:spcBef>
              <a:spcAft>
                <a:spcPts val="0"/>
              </a:spcAft>
              <a:defRPr/>
            </a:lvl1pPr>
          </a:lstStyle>
          <a:p>
            <a:pPr>
              <a:defRPr/>
            </a:pPr>
            <a:r>
              <a:rPr lang="en-US"/>
              <a:t>FINANCE DEPARTMENT</a:t>
            </a:r>
          </a:p>
        </p:txBody>
      </p:sp>
    </p:spTree>
    <p:extLst>
      <p:ext uri="{BB962C8B-B14F-4D97-AF65-F5344CB8AC3E}">
        <p14:creationId xmlns:p14="http://schemas.microsoft.com/office/powerpoint/2010/main" val="30467114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8">
            <a:extLst>
              <a:ext uri="{FF2B5EF4-FFF2-40B4-BE49-F238E27FC236}">
                <a16:creationId xmlns:a16="http://schemas.microsoft.com/office/drawing/2014/main" id="{C591D802-54A1-1855-B45B-C48F1BE0410E}"/>
              </a:ext>
            </a:extLst>
          </p:cNvPr>
          <p:cNvSpPr>
            <a:spLocks noGrp="1" noChangeArrowheads="1"/>
          </p:cNvSpPr>
          <p:nvPr>
            <p:ph type="ftr" sz="quarter" idx="10"/>
          </p:nvPr>
        </p:nvSpPr>
        <p:spPr/>
        <p:txBody>
          <a:bodyPr/>
          <a:lstStyle>
            <a:lvl1pPr fontAlgn="auto">
              <a:spcBef>
                <a:spcPts val="0"/>
              </a:spcBef>
              <a:spcAft>
                <a:spcPts val="0"/>
              </a:spcAft>
              <a:defRPr/>
            </a:lvl1pPr>
          </a:lstStyle>
          <a:p>
            <a:pPr>
              <a:defRPr/>
            </a:pPr>
            <a:r>
              <a:rPr lang="en-US"/>
              <a:t>FINANCE DEPARTMENT</a:t>
            </a:r>
          </a:p>
        </p:txBody>
      </p:sp>
    </p:spTree>
    <p:extLst>
      <p:ext uri="{BB962C8B-B14F-4D97-AF65-F5344CB8AC3E}">
        <p14:creationId xmlns:p14="http://schemas.microsoft.com/office/powerpoint/2010/main" val="4064912262"/>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a:extLst>
              <a:ext uri="{FF2B5EF4-FFF2-40B4-BE49-F238E27FC236}">
                <a16:creationId xmlns:a16="http://schemas.microsoft.com/office/drawing/2014/main" id="{3CC9A4BD-C55E-CE37-CD42-D13BDB0CA76F}"/>
              </a:ext>
            </a:extLst>
          </p:cNvPr>
          <p:cNvSpPr>
            <a:spLocks noGrp="1" noChangeArrowheads="1"/>
          </p:cNvSpPr>
          <p:nvPr>
            <p:ph type="ftr" sz="quarter" idx="10"/>
          </p:nvPr>
        </p:nvSpPr>
        <p:spPr/>
        <p:txBody>
          <a:bodyPr/>
          <a:lstStyle>
            <a:lvl1pPr fontAlgn="auto">
              <a:spcBef>
                <a:spcPts val="0"/>
              </a:spcBef>
              <a:spcAft>
                <a:spcPts val="0"/>
              </a:spcAft>
              <a:defRPr/>
            </a:lvl1pPr>
          </a:lstStyle>
          <a:p>
            <a:pPr>
              <a:defRPr/>
            </a:pPr>
            <a:r>
              <a:rPr lang="en-US"/>
              <a:t>FINANCE DEPARTMENT</a:t>
            </a:r>
          </a:p>
        </p:txBody>
      </p:sp>
    </p:spTree>
    <p:extLst>
      <p:ext uri="{BB962C8B-B14F-4D97-AF65-F5344CB8AC3E}">
        <p14:creationId xmlns:p14="http://schemas.microsoft.com/office/powerpoint/2010/main" val="302189543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F54FAD92-D279-A814-A12A-E418B430CD9E}"/>
              </a:ext>
            </a:extLst>
          </p:cNvPr>
          <p:cNvSpPr>
            <a:spLocks noGrp="1" noChangeArrowheads="1"/>
          </p:cNvSpPr>
          <p:nvPr>
            <p:ph type="ftr" sz="quarter" idx="10"/>
          </p:nvPr>
        </p:nvSpPr>
        <p:spPr/>
        <p:txBody>
          <a:bodyPr/>
          <a:lstStyle>
            <a:lvl1pPr fontAlgn="auto">
              <a:spcBef>
                <a:spcPts val="0"/>
              </a:spcBef>
              <a:spcAft>
                <a:spcPts val="0"/>
              </a:spcAft>
              <a:defRPr/>
            </a:lvl1pPr>
          </a:lstStyle>
          <a:p>
            <a:pPr>
              <a:defRPr/>
            </a:pPr>
            <a:r>
              <a:rPr lang="en-US"/>
              <a:t>FINANCE DEPARTMENT</a:t>
            </a:r>
          </a:p>
        </p:txBody>
      </p:sp>
    </p:spTree>
    <p:extLst>
      <p:ext uri="{BB962C8B-B14F-4D97-AF65-F5344CB8AC3E}">
        <p14:creationId xmlns:p14="http://schemas.microsoft.com/office/powerpoint/2010/main" val="104171796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8">
            <a:extLst>
              <a:ext uri="{FF2B5EF4-FFF2-40B4-BE49-F238E27FC236}">
                <a16:creationId xmlns:a16="http://schemas.microsoft.com/office/drawing/2014/main" id="{60B19463-BCCE-F1D7-BDE2-383A90CCD3D7}"/>
              </a:ext>
            </a:extLst>
          </p:cNvPr>
          <p:cNvSpPr>
            <a:spLocks noGrp="1" noChangeArrowheads="1"/>
          </p:cNvSpPr>
          <p:nvPr>
            <p:ph type="ftr" sz="quarter" idx="10"/>
          </p:nvPr>
        </p:nvSpPr>
        <p:spPr/>
        <p:txBody>
          <a:bodyPr/>
          <a:lstStyle>
            <a:lvl1pPr fontAlgn="auto">
              <a:spcBef>
                <a:spcPts val="0"/>
              </a:spcBef>
              <a:spcAft>
                <a:spcPts val="0"/>
              </a:spcAft>
              <a:defRPr/>
            </a:lvl1pPr>
          </a:lstStyle>
          <a:p>
            <a:pPr>
              <a:defRPr/>
            </a:pPr>
            <a:r>
              <a:rPr lang="en-US"/>
              <a:t>FINANCE DEPARTMENT</a:t>
            </a:r>
          </a:p>
        </p:txBody>
      </p:sp>
    </p:spTree>
    <p:extLst>
      <p:ext uri="{BB962C8B-B14F-4D97-AF65-F5344CB8AC3E}">
        <p14:creationId xmlns:p14="http://schemas.microsoft.com/office/powerpoint/2010/main" val="275956290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6.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image" Target="../media/image4.png"/><Relationship Id="rId5" Type="http://schemas.openxmlformats.org/officeDocument/2006/relationships/theme" Target="../theme/theme4.xml"/><Relationship Id="rId4"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1" descr="splash_lakeblue-r1">
            <a:extLst>
              <a:ext uri="{FF2B5EF4-FFF2-40B4-BE49-F238E27FC236}">
                <a16:creationId xmlns:a16="http://schemas.microsoft.com/office/drawing/2014/main" id="{237DA641-626E-D1E7-12F2-5549E194610A}"/>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a:extLst>
              <a:ext uri="{FF2B5EF4-FFF2-40B4-BE49-F238E27FC236}">
                <a16:creationId xmlns:a16="http://schemas.microsoft.com/office/drawing/2014/main" id="{C3D94E9F-8FBA-A7C2-A859-1AE97A8BC5A9}"/>
              </a:ext>
            </a:extLst>
          </p:cNvPr>
          <p:cNvSpPr>
            <a:spLocks noGrp="1" noChangeArrowheads="1"/>
          </p:cNvSpPr>
          <p:nvPr>
            <p:ph type="title"/>
          </p:nvPr>
        </p:nvSpPr>
        <p:spPr bwMode="auto">
          <a:xfrm>
            <a:off x="76200" y="4800600"/>
            <a:ext cx="6096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7528" name="Rectangle 8">
            <a:extLst>
              <a:ext uri="{FF2B5EF4-FFF2-40B4-BE49-F238E27FC236}">
                <a16:creationId xmlns:a16="http://schemas.microsoft.com/office/drawing/2014/main" id="{BD5536FB-C1AD-47E0-163E-19459676B7A6}"/>
              </a:ext>
            </a:extLst>
          </p:cNvPr>
          <p:cNvSpPr>
            <a:spLocks noGrp="1" noChangeArrowheads="1"/>
          </p:cNvSpPr>
          <p:nvPr>
            <p:ph type="ftr" sz="quarter" idx="3"/>
          </p:nvPr>
        </p:nvSpPr>
        <p:spPr bwMode="auto">
          <a:xfrm>
            <a:off x="5943600" y="6229350"/>
            <a:ext cx="2895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100">
                <a:solidFill>
                  <a:srgbClr val="FFFFFF"/>
                </a:solidFill>
                <a:latin typeface="+mn-lt"/>
                <a:cs typeface="+mn-cs"/>
              </a:defRPr>
            </a:lvl1pPr>
          </a:lstStyle>
          <a:p>
            <a:pPr>
              <a:defRPr/>
            </a:pPr>
            <a:r>
              <a:rPr lang="en-US"/>
              <a:t>FINANCE DEPARTMENT</a:t>
            </a:r>
          </a:p>
        </p:txBody>
      </p:sp>
    </p:spTree>
  </p:cSld>
  <p:clrMap bg1="lt1" tx1="dk1" bg2="lt2" tx2="dk2" accent1="accent1" accent2="accent2" accent3="accent3" accent4="accent4" accent5="accent5" accent6="accent6" hlink="hlink" folHlink="folHlink"/>
  <p:sldLayoutIdLst>
    <p:sldLayoutId id="2147485785" r:id="rId1"/>
    <p:sldLayoutId id="2147485786" r:id="rId2"/>
    <p:sldLayoutId id="2147485787" r:id="rId3"/>
    <p:sldLayoutId id="2147485788" r:id="rId4"/>
    <p:sldLayoutId id="2147485789" r:id="rId5"/>
    <p:sldLayoutId id="2147485790" r:id="rId6"/>
    <p:sldLayoutId id="2147485791" r:id="rId7"/>
    <p:sldLayoutId id="2147485792" r:id="rId8"/>
    <p:sldLayoutId id="2147485793" r:id="rId9"/>
    <p:sldLayoutId id="2147485794" r:id="rId10"/>
    <p:sldLayoutId id="2147485795" r:id="rId11"/>
  </p:sldLayoutIdLst>
  <p:transition/>
  <p:hf hdr="0" ftr="0" dt="0"/>
  <p:txStyles>
    <p:titleStyle>
      <a:lvl1pPr algn="r" rtl="0" eaLnBrk="0" fontAlgn="base" hangingPunct="0">
        <a:spcBef>
          <a:spcPct val="0"/>
        </a:spcBef>
        <a:spcAft>
          <a:spcPct val="0"/>
        </a:spcAft>
        <a:defRPr sz="2800">
          <a:solidFill>
            <a:schemeClr val="bg1"/>
          </a:solidFill>
          <a:latin typeface="+mj-lt"/>
          <a:ea typeface="+mj-ea"/>
          <a:cs typeface="+mj-cs"/>
        </a:defRPr>
      </a:lvl1pPr>
      <a:lvl2pPr algn="r" rtl="0" eaLnBrk="0" fontAlgn="base" hangingPunct="0">
        <a:spcBef>
          <a:spcPct val="0"/>
        </a:spcBef>
        <a:spcAft>
          <a:spcPct val="0"/>
        </a:spcAft>
        <a:defRPr sz="2800">
          <a:solidFill>
            <a:schemeClr val="bg1"/>
          </a:solidFill>
          <a:latin typeface="Arial" charset="0"/>
        </a:defRPr>
      </a:lvl2pPr>
      <a:lvl3pPr algn="r" rtl="0" eaLnBrk="0" fontAlgn="base" hangingPunct="0">
        <a:spcBef>
          <a:spcPct val="0"/>
        </a:spcBef>
        <a:spcAft>
          <a:spcPct val="0"/>
        </a:spcAft>
        <a:defRPr sz="2800">
          <a:solidFill>
            <a:schemeClr val="bg1"/>
          </a:solidFill>
          <a:latin typeface="Arial" charset="0"/>
        </a:defRPr>
      </a:lvl3pPr>
      <a:lvl4pPr algn="r" rtl="0" eaLnBrk="0" fontAlgn="base" hangingPunct="0">
        <a:spcBef>
          <a:spcPct val="0"/>
        </a:spcBef>
        <a:spcAft>
          <a:spcPct val="0"/>
        </a:spcAft>
        <a:defRPr sz="2800">
          <a:solidFill>
            <a:schemeClr val="bg1"/>
          </a:solidFill>
          <a:latin typeface="Arial" charset="0"/>
        </a:defRPr>
      </a:lvl4pPr>
      <a:lvl5pPr algn="r" rtl="0" eaLnBrk="0" fontAlgn="base" hangingPunct="0">
        <a:spcBef>
          <a:spcPct val="0"/>
        </a:spcBef>
        <a:spcAft>
          <a:spcPct val="0"/>
        </a:spcAft>
        <a:defRPr sz="2800">
          <a:solidFill>
            <a:schemeClr val="bg1"/>
          </a:solidFill>
          <a:latin typeface="Arial" charset="0"/>
        </a:defRPr>
      </a:lvl5pPr>
      <a:lvl6pPr marL="457200" algn="r" rtl="0" eaLnBrk="1" fontAlgn="base" hangingPunct="1">
        <a:spcBef>
          <a:spcPct val="0"/>
        </a:spcBef>
        <a:spcAft>
          <a:spcPct val="0"/>
        </a:spcAft>
        <a:defRPr sz="2800">
          <a:solidFill>
            <a:schemeClr val="bg1"/>
          </a:solidFill>
          <a:latin typeface="Arial" charset="0"/>
        </a:defRPr>
      </a:lvl6pPr>
      <a:lvl7pPr marL="914400" algn="r" rtl="0" eaLnBrk="1" fontAlgn="base" hangingPunct="1">
        <a:spcBef>
          <a:spcPct val="0"/>
        </a:spcBef>
        <a:spcAft>
          <a:spcPct val="0"/>
        </a:spcAft>
        <a:defRPr sz="2800">
          <a:solidFill>
            <a:schemeClr val="bg1"/>
          </a:solidFill>
          <a:latin typeface="Arial" charset="0"/>
        </a:defRPr>
      </a:lvl7pPr>
      <a:lvl8pPr marL="1371600" algn="r" rtl="0" eaLnBrk="1" fontAlgn="base" hangingPunct="1">
        <a:spcBef>
          <a:spcPct val="0"/>
        </a:spcBef>
        <a:spcAft>
          <a:spcPct val="0"/>
        </a:spcAft>
        <a:defRPr sz="2800">
          <a:solidFill>
            <a:schemeClr val="bg1"/>
          </a:solidFill>
          <a:latin typeface="Arial" charset="0"/>
        </a:defRPr>
      </a:lvl8pPr>
      <a:lvl9pPr marL="1828800" algn="r" rtl="0" eaLnBrk="1" fontAlgn="base" hangingPunct="1">
        <a:spcBef>
          <a:spcPct val="0"/>
        </a:spcBef>
        <a:spcAft>
          <a:spcPct val="0"/>
        </a:spcAft>
        <a:defRPr sz="2800">
          <a:solidFill>
            <a:schemeClr val="bg1"/>
          </a:solidFill>
          <a:latin typeface="Arial" charset="0"/>
        </a:defRPr>
      </a:lvl9pPr>
    </p:titleStyle>
    <p:bodyStyle>
      <a:lvl1pPr marL="341313" indent="-342900" algn="l" rtl="0" eaLnBrk="0" fontAlgn="base" hangingPunct="0">
        <a:spcBef>
          <a:spcPct val="20000"/>
        </a:spcBef>
        <a:spcAft>
          <a:spcPct val="0"/>
        </a:spcAft>
        <a:buChar char="•"/>
        <a:defRPr sz="3200">
          <a:solidFill>
            <a:schemeClr val="tx1"/>
          </a:solidFill>
          <a:latin typeface="+mn-lt"/>
          <a:ea typeface="+mn-ea"/>
          <a:cs typeface="+mn-cs"/>
        </a:defRPr>
      </a:lvl1pPr>
      <a:lvl2pPr marL="741363" indent="-285750" algn="l" rtl="0" eaLnBrk="0" fontAlgn="base" hangingPunct="0">
        <a:spcBef>
          <a:spcPct val="20000"/>
        </a:spcBef>
        <a:spcAft>
          <a:spcPct val="0"/>
        </a:spcAft>
        <a:buChar char="–"/>
        <a:defRPr sz="2800">
          <a:solidFill>
            <a:schemeClr val="tx1"/>
          </a:solidFill>
          <a:latin typeface="+mn-lt"/>
        </a:defRPr>
      </a:lvl2pPr>
      <a:lvl3pPr marL="1141413" indent="-228600" algn="l" rtl="0" eaLnBrk="0" fontAlgn="base" hangingPunct="0">
        <a:spcBef>
          <a:spcPct val="20000"/>
        </a:spcBef>
        <a:spcAft>
          <a:spcPct val="0"/>
        </a:spcAft>
        <a:buChar char="•"/>
        <a:defRPr sz="2400">
          <a:solidFill>
            <a:schemeClr val="tx1"/>
          </a:solidFill>
          <a:latin typeface="+mn-lt"/>
        </a:defRPr>
      </a:lvl3pPr>
      <a:lvl4pPr marL="1598613" indent="-228600" algn="l" rtl="0" eaLnBrk="0" fontAlgn="base" hangingPunct="0">
        <a:spcBef>
          <a:spcPct val="20000"/>
        </a:spcBef>
        <a:spcAft>
          <a:spcPct val="0"/>
        </a:spcAft>
        <a:buChar char="–"/>
        <a:defRPr sz="2000">
          <a:solidFill>
            <a:schemeClr val="tx1"/>
          </a:solidFill>
          <a:latin typeface="+mn-lt"/>
        </a:defRPr>
      </a:lvl4pPr>
      <a:lvl5pPr marL="2055813"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10" descr="infopage_4_lakeblue-r1">
            <a:extLst>
              <a:ext uri="{FF2B5EF4-FFF2-40B4-BE49-F238E27FC236}">
                <a16:creationId xmlns:a16="http://schemas.microsoft.com/office/drawing/2014/main" id="{D29B272E-51F5-C019-8AB3-A9254321A1AC}"/>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a:extLst>
              <a:ext uri="{FF2B5EF4-FFF2-40B4-BE49-F238E27FC236}">
                <a16:creationId xmlns:a16="http://schemas.microsoft.com/office/drawing/2014/main" id="{E6EB26A6-B98E-2677-C709-D76E2FDCB05A}"/>
              </a:ext>
            </a:extLst>
          </p:cNvPr>
          <p:cNvSpPr>
            <a:spLocks noGrp="1" noChangeArrowheads="1"/>
          </p:cNvSpPr>
          <p:nvPr>
            <p:ph type="title"/>
          </p:nvPr>
        </p:nvSpPr>
        <p:spPr bwMode="auto">
          <a:xfrm>
            <a:off x="1295400" y="274638"/>
            <a:ext cx="7391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2" name="Rectangle 3">
            <a:extLst>
              <a:ext uri="{FF2B5EF4-FFF2-40B4-BE49-F238E27FC236}">
                <a16:creationId xmlns:a16="http://schemas.microsoft.com/office/drawing/2014/main" id="{ED6D5AAE-0925-080C-5962-D22F84E43680}"/>
              </a:ext>
            </a:extLst>
          </p:cNvPr>
          <p:cNvSpPr>
            <a:spLocks noGrp="1" noChangeArrowheads="1"/>
          </p:cNvSpPr>
          <p:nvPr>
            <p:ph type="body" idx="1"/>
          </p:nvPr>
        </p:nvSpPr>
        <p:spPr bwMode="auto">
          <a:xfrm>
            <a:off x="1295400" y="1600200"/>
            <a:ext cx="7391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6024" name="Rectangle 8">
            <a:extLst>
              <a:ext uri="{FF2B5EF4-FFF2-40B4-BE49-F238E27FC236}">
                <a16:creationId xmlns:a16="http://schemas.microsoft.com/office/drawing/2014/main" id="{485D0A17-06D7-16C2-64DD-68D580F3B30F}"/>
              </a:ext>
            </a:extLst>
          </p:cNvPr>
          <p:cNvSpPr>
            <a:spLocks noGrp="1" noChangeArrowheads="1"/>
          </p:cNvSpPr>
          <p:nvPr>
            <p:ph type="ftr" sz="quarter" idx="3"/>
          </p:nvPr>
        </p:nvSpPr>
        <p:spPr bwMode="auto">
          <a:xfrm>
            <a:off x="5943600" y="6229350"/>
            <a:ext cx="2895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100">
                <a:solidFill>
                  <a:srgbClr val="5482AB"/>
                </a:solidFill>
                <a:latin typeface="+mn-lt"/>
                <a:cs typeface="+mn-cs"/>
              </a:defRPr>
            </a:lvl1pPr>
          </a:lstStyle>
          <a:p>
            <a:pPr>
              <a:defRPr/>
            </a:pPr>
            <a:r>
              <a:rPr lang="en-US"/>
              <a:t>FINANCE DEPARTMENT</a:t>
            </a:r>
          </a:p>
        </p:txBody>
      </p:sp>
    </p:spTree>
  </p:cSld>
  <p:clrMap bg1="lt1" tx1="dk1" bg2="lt2" tx2="dk2" accent1="accent1" accent2="accent2" accent3="accent3" accent4="accent4" accent5="accent5" accent6="accent6" hlink="hlink" folHlink="folHlink"/>
  <p:sldLayoutIdLst>
    <p:sldLayoutId id="2147485796" r:id="rId1"/>
    <p:sldLayoutId id="2147485797" r:id="rId2"/>
    <p:sldLayoutId id="2147485798" r:id="rId3"/>
    <p:sldLayoutId id="2147485799" r:id="rId4"/>
    <p:sldLayoutId id="2147485800" r:id="rId5"/>
    <p:sldLayoutId id="2147485801" r:id="rId6"/>
    <p:sldLayoutId id="2147485802" r:id="rId7"/>
    <p:sldLayoutId id="2147485803" r:id="rId8"/>
    <p:sldLayoutId id="2147485804" r:id="rId9"/>
    <p:sldLayoutId id="2147485805" r:id="rId10"/>
    <p:sldLayoutId id="2147485806" r:id="rId11"/>
  </p:sldLayoutIdLst>
  <p:transition/>
  <p:hf hdr="0" ftr="0" dt="0"/>
  <p:txStyles>
    <p:titleStyle>
      <a:lvl1pPr algn="l" rtl="0" eaLnBrk="0" fontAlgn="base" hangingPunct="0">
        <a:spcBef>
          <a:spcPct val="0"/>
        </a:spcBef>
        <a:spcAft>
          <a:spcPct val="0"/>
        </a:spcAft>
        <a:defRPr sz="24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charset="0"/>
        </a:defRPr>
      </a:lvl2pPr>
      <a:lvl3pPr algn="l" rtl="0" eaLnBrk="0" fontAlgn="base" hangingPunct="0">
        <a:spcBef>
          <a:spcPct val="0"/>
        </a:spcBef>
        <a:spcAft>
          <a:spcPct val="0"/>
        </a:spcAft>
        <a:defRPr sz="2400">
          <a:solidFill>
            <a:schemeClr val="bg1"/>
          </a:solidFill>
          <a:latin typeface="Arial" charset="0"/>
        </a:defRPr>
      </a:lvl3pPr>
      <a:lvl4pPr algn="l" rtl="0" eaLnBrk="0" fontAlgn="base" hangingPunct="0">
        <a:spcBef>
          <a:spcPct val="0"/>
        </a:spcBef>
        <a:spcAft>
          <a:spcPct val="0"/>
        </a:spcAft>
        <a:defRPr sz="2400">
          <a:solidFill>
            <a:schemeClr val="bg1"/>
          </a:solidFill>
          <a:latin typeface="Arial" charset="0"/>
        </a:defRPr>
      </a:lvl4pPr>
      <a:lvl5pPr algn="l" rtl="0" eaLnBrk="0" fontAlgn="base" hangingPunct="0">
        <a:spcBef>
          <a:spcPct val="0"/>
        </a:spcBef>
        <a:spcAft>
          <a:spcPct val="0"/>
        </a:spcAft>
        <a:defRPr sz="2400">
          <a:solidFill>
            <a:schemeClr val="bg1"/>
          </a:solidFill>
          <a:latin typeface="Arial" charset="0"/>
        </a:defRPr>
      </a:lvl5pPr>
      <a:lvl6pPr marL="457200" algn="l" rtl="0" fontAlgn="base">
        <a:spcBef>
          <a:spcPct val="0"/>
        </a:spcBef>
        <a:spcAft>
          <a:spcPct val="0"/>
        </a:spcAft>
        <a:defRPr sz="2400">
          <a:solidFill>
            <a:schemeClr val="bg1"/>
          </a:solidFill>
          <a:latin typeface="Arial" charset="0"/>
        </a:defRPr>
      </a:lvl6pPr>
      <a:lvl7pPr marL="914400" algn="l" rtl="0" fontAlgn="base">
        <a:spcBef>
          <a:spcPct val="0"/>
        </a:spcBef>
        <a:spcAft>
          <a:spcPct val="0"/>
        </a:spcAft>
        <a:defRPr sz="2400">
          <a:solidFill>
            <a:schemeClr val="bg1"/>
          </a:solidFill>
          <a:latin typeface="Arial" charset="0"/>
        </a:defRPr>
      </a:lvl7pPr>
      <a:lvl8pPr marL="1371600" algn="l" rtl="0" fontAlgn="base">
        <a:spcBef>
          <a:spcPct val="0"/>
        </a:spcBef>
        <a:spcAft>
          <a:spcPct val="0"/>
        </a:spcAft>
        <a:defRPr sz="2400">
          <a:solidFill>
            <a:schemeClr val="bg1"/>
          </a:solidFill>
          <a:latin typeface="Arial" charset="0"/>
        </a:defRPr>
      </a:lvl8pPr>
      <a:lvl9pPr marL="1828800" algn="l" rtl="0" fontAlgn="base">
        <a:spcBef>
          <a:spcPct val="0"/>
        </a:spcBef>
        <a:spcAft>
          <a:spcPct val="0"/>
        </a:spcAft>
        <a:defRPr sz="2400">
          <a:solidFill>
            <a:schemeClr val="bg1"/>
          </a:solidFill>
          <a:latin typeface="Arial" charset="0"/>
        </a:defRPr>
      </a:lvl9pPr>
    </p:titleStyle>
    <p:bodyStyle>
      <a:lvl1pPr marL="341313" indent="-342900" algn="l" rtl="0" eaLnBrk="0" fontAlgn="base" hangingPunct="0">
        <a:spcBef>
          <a:spcPct val="20000"/>
        </a:spcBef>
        <a:spcAft>
          <a:spcPct val="0"/>
        </a:spcAft>
        <a:defRPr sz="2000">
          <a:solidFill>
            <a:srgbClr val="48494B"/>
          </a:solidFill>
          <a:latin typeface="+mn-lt"/>
          <a:ea typeface="+mn-ea"/>
          <a:cs typeface="+mn-cs"/>
        </a:defRPr>
      </a:lvl1pPr>
      <a:lvl2pPr marL="741363" indent="-285750" algn="l" rtl="0" eaLnBrk="0" fontAlgn="base" hangingPunct="0">
        <a:spcBef>
          <a:spcPct val="20000"/>
        </a:spcBef>
        <a:spcAft>
          <a:spcPct val="0"/>
        </a:spcAft>
        <a:buClr>
          <a:srgbClr val="5482AB"/>
        </a:buClr>
        <a:buFont typeface="Wingdings" panose="05000000000000000000" pitchFamily="2" charset="2"/>
        <a:buChar char="§"/>
        <a:defRPr sz="2000">
          <a:solidFill>
            <a:srgbClr val="48494B"/>
          </a:solidFill>
          <a:latin typeface="+mn-lt"/>
        </a:defRPr>
      </a:lvl2pPr>
      <a:lvl3pPr marL="1141413" indent="-228600" algn="l" rtl="0" eaLnBrk="0" fontAlgn="base" hangingPunct="0">
        <a:spcBef>
          <a:spcPct val="20000"/>
        </a:spcBef>
        <a:spcAft>
          <a:spcPct val="0"/>
        </a:spcAft>
        <a:buClr>
          <a:srgbClr val="5482AB"/>
        </a:buClr>
        <a:buFont typeface="Wingdings" panose="05000000000000000000" pitchFamily="2" charset="2"/>
        <a:buChar char="§"/>
        <a:defRPr sz="2000">
          <a:solidFill>
            <a:srgbClr val="48494B"/>
          </a:solidFill>
          <a:latin typeface="+mn-lt"/>
        </a:defRPr>
      </a:lvl3pPr>
      <a:lvl4pPr marL="1598613" indent="-228600" algn="l" rtl="0" eaLnBrk="0" fontAlgn="base" hangingPunct="0">
        <a:spcBef>
          <a:spcPct val="20000"/>
        </a:spcBef>
        <a:spcAft>
          <a:spcPct val="0"/>
        </a:spcAft>
        <a:buClr>
          <a:srgbClr val="5482AB"/>
        </a:buClr>
        <a:buFont typeface="Wingdings" panose="05000000000000000000" pitchFamily="2" charset="2"/>
        <a:buChar char="§"/>
        <a:defRPr sz="2000">
          <a:solidFill>
            <a:srgbClr val="48494B"/>
          </a:solidFill>
          <a:latin typeface="+mn-lt"/>
        </a:defRPr>
      </a:lvl4pPr>
      <a:lvl5pPr marL="2055813" indent="-228600" algn="l" rtl="0" eaLnBrk="0" fontAlgn="base" hangingPunct="0">
        <a:spcBef>
          <a:spcPct val="20000"/>
        </a:spcBef>
        <a:spcAft>
          <a:spcPct val="0"/>
        </a:spcAft>
        <a:buClr>
          <a:srgbClr val="5482AB"/>
        </a:buClr>
        <a:buFont typeface="Wingdings" panose="05000000000000000000" pitchFamily="2" charset="2"/>
        <a:buChar char="§"/>
        <a:defRPr sz="2000">
          <a:solidFill>
            <a:srgbClr val="48494B"/>
          </a:solidFill>
          <a:latin typeface="+mn-lt"/>
        </a:defRPr>
      </a:lvl5pPr>
      <a:lvl6pPr marL="2514600" indent="-228600" algn="l" rtl="0" fontAlgn="base">
        <a:spcBef>
          <a:spcPct val="20000"/>
        </a:spcBef>
        <a:spcAft>
          <a:spcPct val="0"/>
        </a:spcAft>
        <a:buClr>
          <a:srgbClr val="5482AB"/>
        </a:buClr>
        <a:buFont typeface="Wingdings" pitchFamily="1" charset="2"/>
        <a:buChar char="§"/>
        <a:defRPr sz="2000">
          <a:solidFill>
            <a:srgbClr val="48494B"/>
          </a:solidFill>
          <a:latin typeface="+mn-lt"/>
        </a:defRPr>
      </a:lvl6pPr>
      <a:lvl7pPr marL="2971800" indent="-228600" algn="l" rtl="0" fontAlgn="base">
        <a:spcBef>
          <a:spcPct val="20000"/>
        </a:spcBef>
        <a:spcAft>
          <a:spcPct val="0"/>
        </a:spcAft>
        <a:buClr>
          <a:srgbClr val="5482AB"/>
        </a:buClr>
        <a:buFont typeface="Wingdings" pitchFamily="1" charset="2"/>
        <a:buChar char="§"/>
        <a:defRPr sz="2000">
          <a:solidFill>
            <a:srgbClr val="48494B"/>
          </a:solidFill>
          <a:latin typeface="+mn-lt"/>
        </a:defRPr>
      </a:lvl7pPr>
      <a:lvl8pPr marL="3429000" indent="-228600" algn="l" rtl="0" fontAlgn="base">
        <a:spcBef>
          <a:spcPct val="20000"/>
        </a:spcBef>
        <a:spcAft>
          <a:spcPct val="0"/>
        </a:spcAft>
        <a:buClr>
          <a:srgbClr val="5482AB"/>
        </a:buClr>
        <a:buFont typeface="Wingdings" pitchFamily="1" charset="2"/>
        <a:buChar char="§"/>
        <a:defRPr sz="2000">
          <a:solidFill>
            <a:srgbClr val="48494B"/>
          </a:solidFill>
          <a:latin typeface="+mn-lt"/>
        </a:defRPr>
      </a:lvl8pPr>
      <a:lvl9pPr marL="3886200" indent="-228600" algn="l" rtl="0" fontAlgn="base">
        <a:spcBef>
          <a:spcPct val="20000"/>
        </a:spcBef>
        <a:spcAft>
          <a:spcPct val="0"/>
        </a:spcAft>
        <a:buClr>
          <a:srgbClr val="5482AB"/>
        </a:buClr>
        <a:buFont typeface="Wingdings" pitchFamily="1" charset="2"/>
        <a:buChar char="§"/>
        <a:defRPr sz="2000">
          <a:solidFill>
            <a:srgbClr val="48494B"/>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5AA99A33-A6E3-F059-CBFA-090E210C1B1F}"/>
              </a:ext>
            </a:extLst>
          </p:cNvPr>
          <p:cNvSpPr>
            <a:spLocks noGrp="1"/>
          </p:cNvSpPr>
          <p:nvPr>
            <p:ph type="title"/>
          </p:nvPr>
        </p:nvSpPr>
        <p:spPr bwMode="auto">
          <a:xfrm>
            <a:off x="82550" y="4695825"/>
            <a:ext cx="6097588"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Tree>
  </p:cSld>
  <p:clrMap bg1="lt1" tx1="dk1" bg2="lt2" tx2="dk2" accent1="accent1" accent2="accent2" accent3="accent3" accent4="accent4" accent5="accent5" accent6="accent6" hlink="hlink" folHlink="folHlink"/>
  <p:sldLayoutIdLst>
    <p:sldLayoutId id="2147485780" r:id="rId1"/>
  </p:sldLayoutIdLst>
  <p:hf hdr="0" ftr="0" dt="0"/>
  <p:txStyles>
    <p:titleStyle>
      <a:lvl1pPr algn="ctr" defTabSz="455613" rtl="0" eaLnBrk="0" fontAlgn="base" hangingPunct="0">
        <a:spcBef>
          <a:spcPct val="0"/>
        </a:spcBef>
        <a:spcAft>
          <a:spcPct val="0"/>
        </a:spcAft>
        <a:defRPr sz="3000" b="1" kern="1200">
          <a:solidFill>
            <a:schemeClr val="bg1"/>
          </a:solidFill>
          <a:latin typeface="Arial"/>
          <a:ea typeface="ＭＳ Ｐゴシック" charset="0"/>
          <a:cs typeface="ＭＳ Ｐゴシック" charset="0"/>
        </a:defRPr>
      </a:lvl1pPr>
      <a:lvl2pPr algn="ctr" defTabSz="455613" rtl="0" eaLnBrk="0" fontAlgn="base" hangingPunct="0">
        <a:spcBef>
          <a:spcPct val="0"/>
        </a:spcBef>
        <a:spcAft>
          <a:spcPct val="0"/>
        </a:spcAft>
        <a:defRPr sz="3000" b="1">
          <a:solidFill>
            <a:schemeClr val="bg1"/>
          </a:solidFill>
          <a:latin typeface="Arial" charset="0"/>
          <a:ea typeface="ＭＳ Ｐゴシック" charset="0"/>
          <a:cs typeface="ＭＳ Ｐゴシック" charset="0"/>
        </a:defRPr>
      </a:lvl2pPr>
      <a:lvl3pPr algn="ctr" defTabSz="455613" rtl="0" eaLnBrk="0" fontAlgn="base" hangingPunct="0">
        <a:spcBef>
          <a:spcPct val="0"/>
        </a:spcBef>
        <a:spcAft>
          <a:spcPct val="0"/>
        </a:spcAft>
        <a:defRPr sz="3000" b="1">
          <a:solidFill>
            <a:schemeClr val="bg1"/>
          </a:solidFill>
          <a:latin typeface="Arial" charset="0"/>
          <a:ea typeface="ＭＳ Ｐゴシック" charset="0"/>
          <a:cs typeface="ＭＳ Ｐゴシック" charset="0"/>
        </a:defRPr>
      </a:lvl3pPr>
      <a:lvl4pPr algn="ctr" defTabSz="455613" rtl="0" eaLnBrk="0" fontAlgn="base" hangingPunct="0">
        <a:spcBef>
          <a:spcPct val="0"/>
        </a:spcBef>
        <a:spcAft>
          <a:spcPct val="0"/>
        </a:spcAft>
        <a:defRPr sz="3000" b="1">
          <a:solidFill>
            <a:schemeClr val="bg1"/>
          </a:solidFill>
          <a:latin typeface="Arial" charset="0"/>
          <a:ea typeface="ＭＳ Ｐゴシック" charset="0"/>
          <a:cs typeface="ＭＳ Ｐゴシック" charset="0"/>
        </a:defRPr>
      </a:lvl4pPr>
      <a:lvl5pPr algn="ctr" defTabSz="455613" rtl="0" eaLnBrk="0" fontAlgn="base" hangingPunct="0">
        <a:spcBef>
          <a:spcPct val="0"/>
        </a:spcBef>
        <a:spcAft>
          <a:spcPct val="0"/>
        </a:spcAft>
        <a:defRPr sz="3000" b="1">
          <a:solidFill>
            <a:schemeClr val="bg1"/>
          </a:solidFill>
          <a:latin typeface="Arial" charset="0"/>
          <a:ea typeface="ＭＳ Ｐゴシック" charset="0"/>
          <a:cs typeface="ＭＳ Ｐゴシック" charset="0"/>
        </a:defRPr>
      </a:lvl5pPr>
      <a:lvl6pPr marL="457200" algn="ctr" defTabSz="457200" rtl="0" eaLnBrk="1" fontAlgn="base" hangingPunct="1">
        <a:spcBef>
          <a:spcPct val="0"/>
        </a:spcBef>
        <a:spcAft>
          <a:spcPct val="0"/>
        </a:spcAft>
        <a:defRPr sz="3000" b="1">
          <a:solidFill>
            <a:schemeClr val="bg1"/>
          </a:solidFill>
          <a:latin typeface="Arial" charset="0"/>
          <a:ea typeface="ＭＳ Ｐゴシック" charset="0"/>
        </a:defRPr>
      </a:lvl6pPr>
      <a:lvl7pPr marL="914400" algn="ctr" defTabSz="457200" rtl="0" eaLnBrk="1" fontAlgn="base" hangingPunct="1">
        <a:spcBef>
          <a:spcPct val="0"/>
        </a:spcBef>
        <a:spcAft>
          <a:spcPct val="0"/>
        </a:spcAft>
        <a:defRPr sz="3000" b="1">
          <a:solidFill>
            <a:schemeClr val="bg1"/>
          </a:solidFill>
          <a:latin typeface="Arial" charset="0"/>
          <a:ea typeface="ＭＳ Ｐゴシック" charset="0"/>
        </a:defRPr>
      </a:lvl7pPr>
      <a:lvl8pPr marL="1371600" algn="ctr" defTabSz="457200" rtl="0" eaLnBrk="1" fontAlgn="base" hangingPunct="1">
        <a:spcBef>
          <a:spcPct val="0"/>
        </a:spcBef>
        <a:spcAft>
          <a:spcPct val="0"/>
        </a:spcAft>
        <a:defRPr sz="3000" b="1">
          <a:solidFill>
            <a:schemeClr val="bg1"/>
          </a:solidFill>
          <a:latin typeface="Arial" charset="0"/>
          <a:ea typeface="ＭＳ Ｐゴシック" charset="0"/>
        </a:defRPr>
      </a:lvl8pPr>
      <a:lvl9pPr marL="1828800" algn="ctr" defTabSz="457200" rtl="0" eaLnBrk="1" fontAlgn="base" hangingPunct="1">
        <a:spcBef>
          <a:spcPct val="0"/>
        </a:spcBef>
        <a:spcAft>
          <a:spcPct val="0"/>
        </a:spcAft>
        <a:defRPr sz="3000" b="1">
          <a:solidFill>
            <a:schemeClr val="bg1"/>
          </a:solidFill>
          <a:latin typeface="Arial" charset="0"/>
          <a:ea typeface="ＭＳ Ｐゴシック" charset="0"/>
        </a:defRPr>
      </a:lvl9pPr>
    </p:titleStyle>
    <p:bodyStyle>
      <a:lvl1pPr marL="341313" indent="-342900" algn="l" defTabSz="4556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1363" indent="-285750" algn="l" defTabSz="4556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1413" indent="-228600" algn="l" defTabSz="4556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598613" indent="-228600" algn="l" defTabSz="4556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5813" indent="-228600" algn="l" defTabSz="4556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id="{55308035-FA10-BF3C-DA99-36885074C1AF}"/>
              </a:ext>
            </a:extLst>
          </p:cNvPr>
          <p:cNvSpPr>
            <a:spLocks noGrp="1"/>
          </p:cNvSpPr>
          <p:nvPr>
            <p:ph type="title"/>
          </p:nvPr>
        </p:nvSpPr>
        <p:spPr bwMode="auto">
          <a:xfrm>
            <a:off x="1368425" y="76200"/>
            <a:ext cx="76041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Text Placeholder 2">
            <a:extLst>
              <a:ext uri="{FF2B5EF4-FFF2-40B4-BE49-F238E27FC236}">
                <a16:creationId xmlns:a16="http://schemas.microsoft.com/office/drawing/2014/main" id="{A4676FBF-6F5E-43E7-5E23-7CD72FABCC2F}"/>
              </a:ext>
            </a:extLst>
          </p:cNvPr>
          <p:cNvSpPr>
            <a:spLocks noGrp="1"/>
          </p:cNvSpPr>
          <p:nvPr>
            <p:ph type="body" idx="1"/>
          </p:nvPr>
        </p:nvSpPr>
        <p:spPr bwMode="auto">
          <a:xfrm>
            <a:off x="1368425" y="1435100"/>
            <a:ext cx="7604125" cy="4691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Text Box 9">
            <a:extLst>
              <a:ext uri="{FF2B5EF4-FFF2-40B4-BE49-F238E27FC236}">
                <a16:creationId xmlns:a16="http://schemas.microsoft.com/office/drawing/2014/main" id="{21F028AB-5DF2-F90A-5BF1-FC9A2CA2C2D3}"/>
              </a:ext>
            </a:extLst>
          </p:cNvPr>
          <p:cNvSpPr txBox="1">
            <a:spLocks noChangeArrowheads="1"/>
          </p:cNvSpPr>
          <p:nvPr/>
        </p:nvSpPr>
        <p:spPr bwMode="auto">
          <a:xfrm>
            <a:off x="7753350" y="6318250"/>
            <a:ext cx="1219200" cy="338138"/>
          </a:xfrm>
          <a:prstGeom prst="rect">
            <a:avLst/>
          </a:prstGeom>
          <a:noFill/>
          <a:ln>
            <a:noFill/>
          </a:ln>
          <a:effectLst/>
        </p:spPr>
        <p:txBody>
          <a:bodyPr>
            <a:spAutoFit/>
          </a:bodyPr>
          <a:lstStyle>
            <a:lvl1pPr defTabSz="457200">
              <a:defRPr>
                <a:solidFill>
                  <a:schemeClr val="tx1"/>
                </a:solidFill>
                <a:latin typeface="Arial" panose="020B0604020202020204" pitchFamily="34" charset="0"/>
                <a:cs typeface="Arial" panose="020B0604020202020204" pitchFamily="34" charset="0"/>
              </a:defRPr>
            </a:lvl1pPr>
            <a:lvl2pPr marL="742950" indent="-285750" defTabSz="457200">
              <a:defRPr>
                <a:solidFill>
                  <a:schemeClr val="tx1"/>
                </a:solidFill>
                <a:latin typeface="Arial" panose="020B0604020202020204" pitchFamily="34" charset="0"/>
                <a:cs typeface="Arial" panose="020B0604020202020204" pitchFamily="34" charset="0"/>
              </a:defRPr>
            </a:lvl2pPr>
            <a:lvl3pPr marL="1143000" indent="-228600" defTabSz="457200">
              <a:defRPr>
                <a:solidFill>
                  <a:schemeClr val="tx1"/>
                </a:solidFill>
                <a:latin typeface="Arial" panose="020B0604020202020204" pitchFamily="34" charset="0"/>
                <a:cs typeface="Arial" panose="020B0604020202020204" pitchFamily="34" charset="0"/>
              </a:defRPr>
            </a:lvl3pPr>
            <a:lvl4pPr marL="1600200" indent="-228600" defTabSz="457200">
              <a:defRPr>
                <a:solidFill>
                  <a:schemeClr val="tx1"/>
                </a:solidFill>
                <a:latin typeface="Arial" panose="020B0604020202020204" pitchFamily="34" charset="0"/>
                <a:cs typeface="Arial" panose="020B0604020202020204" pitchFamily="34" charset="0"/>
              </a:defRPr>
            </a:lvl4pPr>
            <a:lvl5pPr marL="2057400" indent="-228600" defTabSz="457200">
              <a:defRPr>
                <a:solidFill>
                  <a:schemeClr val="tx1"/>
                </a:solidFill>
                <a:latin typeface="Arial" panose="020B0604020202020204" pitchFamily="34" charset="0"/>
                <a:cs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spcBef>
                <a:spcPct val="50000"/>
              </a:spcBef>
              <a:defRPr/>
            </a:pPr>
            <a:fld id="{DF8E42CF-27C6-4C29-9207-65BF101FA1A9}" type="slidenum">
              <a:rPr lang="en-US" altLang="en-US" sz="1600" b="1" smtClean="0">
                <a:solidFill>
                  <a:srgbClr val="1D6EA0"/>
                </a:solidFill>
                <a:ea typeface="ＭＳ Ｐゴシック" panose="020B0600070205080204" pitchFamily="34" charset="-128"/>
              </a:rPr>
              <a:pPr algn="r" eaLnBrk="1" hangingPunct="1">
                <a:spcBef>
                  <a:spcPct val="50000"/>
                </a:spcBef>
                <a:defRPr/>
              </a:pPr>
              <a:t>‹#›</a:t>
            </a:fld>
            <a:endParaRPr lang="en-US" altLang="en-US" sz="1600" b="1">
              <a:solidFill>
                <a:srgbClr val="1D6EA0"/>
              </a:solidFill>
              <a:ea typeface="ＭＳ Ｐゴシック" panose="020B0600070205080204" pitchFamily="34" charset="-128"/>
            </a:endParaRPr>
          </a:p>
        </p:txBody>
      </p:sp>
    </p:spTree>
  </p:cSld>
  <p:clrMap bg1="lt1" tx1="dk1" bg2="lt2" tx2="dk2" accent1="accent1" accent2="accent2" accent3="accent3" accent4="accent4" accent5="accent5" accent6="accent6" hlink="hlink" folHlink="folHlink"/>
  <p:sldLayoutIdLst>
    <p:sldLayoutId id="2147485781" r:id="rId1"/>
    <p:sldLayoutId id="2147485782" r:id="rId2"/>
    <p:sldLayoutId id="2147485783" r:id="rId3"/>
    <p:sldLayoutId id="2147485784" r:id="rId4"/>
  </p:sldLayoutIdLst>
  <p:hf hdr="0" ftr="0" dt="0"/>
  <p:txStyles>
    <p:titleStyle>
      <a:lvl1pPr algn="ctr" defTabSz="455613" rtl="0" eaLnBrk="0" fontAlgn="base" hangingPunct="0">
        <a:spcBef>
          <a:spcPct val="0"/>
        </a:spcBef>
        <a:spcAft>
          <a:spcPct val="0"/>
        </a:spcAft>
        <a:defRPr sz="3600" kern="1200">
          <a:solidFill>
            <a:srgbClr val="FFFFFF"/>
          </a:solidFill>
          <a:latin typeface="+mj-lt"/>
          <a:ea typeface="ＭＳ Ｐゴシック" charset="0"/>
          <a:cs typeface="ＭＳ Ｐゴシック" charset="0"/>
        </a:defRPr>
      </a:lvl1pPr>
      <a:lvl2pPr algn="ctr" defTabSz="455613" rtl="0" eaLnBrk="0" fontAlgn="base" hangingPunct="0">
        <a:spcBef>
          <a:spcPct val="0"/>
        </a:spcBef>
        <a:spcAft>
          <a:spcPct val="0"/>
        </a:spcAft>
        <a:defRPr sz="3600">
          <a:solidFill>
            <a:srgbClr val="FFFFFF"/>
          </a:solidFill>
          <a:latin typeface="Arial" charset="0"/>
          <a:ea typeface="ＭＳ Ｐゴシック" charset="0"/>
          <a:cs typeface="ＭＳ Ｐゴシック" charset="0"/>
        </a:defRPr>
      </a:lvl2pPr>
      <a:lvl3pPr algn="ctr" defTabSz="455613" rtl="0" eaLnBrk="0" fontAlgn="base" hangingPunct="0">
        <a:spcBef>
          <a:spcPct val="0"/>
        </a:spcBef>
        <a:spcAft>
          <a:spcPct val="0"/>
        </a:spcAft>
        <a:defRPr sz="3600">
          <a:solidFill>
            <a:srgbClr val="FFFFFF"/>
          </a:solidFill>
          <a:latin typeface="Arial" charset="0"/>
          <a:ea typeface="ＭＳ Ｐゴシック" charset="0"/>
          <a:cs typeface="ＭＳ Ｐゴシック" charset="0"/>
        </a:defRPr>
      </a:lvl3pPr>
      <a:lvl4pPr algn="ctr" defTabSz="455613" rtl="0" eaLnBrk="0" fontAlgn="base" hangingPunct="0">
        <a:spcBef>
          <a:spcPct val="0"/>
        </a:spcBef>
        <a:spcAft>
          <a:spcPct val="0"/>
        </a:spcAft>
        <a:defRPr sz="3600">
          <a:solidFill>
            <a:srgbClr val="FFFFFF"/>
          </a:solidFill>
          <a:latin typeface="Arial" charset="0"/>
          <a:ea typeface="ＭＳ Ｐゴシック" charset="0"/>
          <a:cs typeface="ＭＳ Ｐゴシック" charset="0"/>
        </a:defRPr>
      </a:lvl4pPr>
      <a:lvl5pPr algn="ctr" defTabSz="455613" rtl="0" eaLnBrk="0" fontAlgn="base" hangingPunct="0">
        <a:spcBef>
          <a:spcPct val="0"/>
        </a:spcBef>
        <a:spcAft>
          <a:spcPct val="0"/>
        </a:spcAft>
        <a:defRPr sz="3600">
          <a:solidFill>
            <a:srgbClr val="FFFFFF"/>
          </a:solidFill>
          <a:latin typeface="Arial" charset="0"/>
          <a:ea typeface="ＭＳ Ｐゴシック" charset="0"/>
          <a:cs typeface="ＭＳ Ｐゴシック" charset="0"/>
        </a:defRPr>
      </a:lvl5pPr>
      <a:lvl6pPr marL="457200" algn="ctr" defTabSz="457200" rtl="0" fontAlgn="base">
        <a:spcBef>
          <a:spcPct val="0"/>
        </a:spcBef>
        <a:spcAft>
          <a:spcPct val="0"/>
        </a:spcAft>
        <a:defRPr sz="3600">
          <a:solidFill>
            <a:srgbClr val="FFFFFF"/>
          </a:solidFill>
          <a:latin typeface="Arial" charset="0"/>
          <a:ea typeface="ＭＳ Ｐゴシック" charset="0"/>
          <a:cs typeface="ＭＳ Ｐゴシック" charset="0"/>
        </a:defRPr>
      </a:lvl6pPr>
      <a:lvl7pPr marL="914400" algn="ctr" defTabSz="457200" rtl="0" fontAlgn="base">
        <a:spcBef>
          <a:spcPct val="0"/>
        </a:spcBef>
        <a:spcAft>
          <a:spcPct val="0"/>
        </a:spcAft>
        <a:defRPr sz="3600">
          <a:solidFill>
            <a:srgbClr val="FFFFFF"/>
          </a:solidFill>
          <a:latin typeface="Arial" charset="0"/>
          <a:ea typeface="ＭＳ Ｐゴシック" charset="0"/>
          <a:cs typeface="ＭＳ Ｐゴシック" charset="0"/>
        </a:defRPr>
      </a:lvl7pPr>
      <a:lvl8pPr marL="1371600" algn="ctr" defTabSz="457200" rtl="0" fontAlgn="base">
        <a:spcBef>
          <a:spcPct val="0"/>
        </a:spcBef>
        <a:spcAft>
          <a:spcPct val="0"/>
        </a:spcAft>
        <a:defRPr sz="3600">
          <a:solidFill>
            <a:srgbClr val="FFFFFF"/>
          </a:solidFill>
          <a:latin typeface="Arial" charset="0"/>
          <a:ea typeface="ＭＳ Ｐゴシック" charset="0"/>
          <a:cs typeface="ＭＳ Ｐゴシック" charset="0"/>
        </a:defRPr>
      </a:lvl8pPr>
      <a:lvl9pPr marL="1828800" algn="ctr" defTabSz="457200" rtl="0" fontAlgn="base">
        <a:spcBef>
          <a:spcPct val="0"/>
        </a:spcBef>
        <a:spcAft>
          <a:spcPct val="0"/>
        </a:spcAft>
        <a:defRPr sz="3600">
          <a:solidFill>
            <a:srgbClr val="FFFFFF"/>
          </a:solidFill>
          <a:latin typeface="Arial" charset="0"/>
          <a:ea typeface="ＭＳ Ｐゴシック" charset="0"/>
          <a:cs typeface="ＭＳ Ｐゴシック" charset="0"/>
        </a:defRPr>
      </a:lvl9pPr>
    </p:titleStyle>
    <p:bodyStyle>
      <a:lvl1pPr marL="341313" indent="-342900" algn="l" defTabSz="455613" rtl="0" eaLnBrk="0" fontAlgn="base" hangingPunct="0">
        <a:spcBef>
          <a:spcPct val="20000"/>
        </a:spcBef>
        <a:spcAft>
          <a:spcPct val="0"/>
        </a:spcAft>
        <a:buFont typeface="Arial" panose="020B0604020202020204" pitchFamily="34" charset="0"/>
        <a:buChar char="•"/>
        <a:defRPr sz="3200" kern="1200">
          <a:solidFill>
            <a:srgbClr val="48494B"/>
          </a:solidFill>
          <a:latin typeface="+mn-lt"/>
          <a:ea typeface="ＭＳ Ｐゴシック" charset="0"/>
          <a:cs typeface="ＭＳ Ｐゴシック" charset="0"/>
        </a:defRPr>
      </a:lvl1pPr>
      <a:lvl2pPr marL="741363" indent="-285750" algn="l" defTabSz="455613" rtl="0" eaLnBrk="0" fontAlgn="base" hangingPunct="0">
        <a:spcBef>
          <a:spcPct val="20000"/>
        </a:spcBef>
        <a:spcAft>
          <a:spcPct val="0"/>
        </a:spcAft>
        <a:buFont typeface="Arial" panose="020B0604020202020204" pitchFamily="34" charset="0"/>
        <a:buChar char="–"/>
        <a:defRPr sz="2800" kern="1200">
          <a:solidFill>
            <a:srgbClr val="48494B"/>
          </a:solidFill>
          <a:latin typeface="+mn-lt"/>
          <a:ea typeface="ＭＳ Ｐゴシック" charset="0"/>
          <a:cs typeface="+mn-cs"/>
        </a:defRPr>
      </a:lvl2pPr>
      <a:lvl3pPr marL="1141413" indent="-228600" algn="l" defTabSz="455613" rtl="0" eaLnBrk="0" fontAlgn="base" hangingPunct="0">
        <a:spcBef>
          <a:spcPct val="20000"/>
        </a:spcBef>
        <a:spcAft>
          <a:spcPct val="0"/>
        </a:spcAft>
        <a:buFont typeface="Arial" panose="020B0604020202020204" pitchFamily="34" charset="0"/>
        <a:buChar char="•"/>
        <a:defRPr sz="2400" kern="1200">
          <a:solidFill>
            <a:srgbClr val="48494B"/>
          </a:solidFill>
          <a:latin typeface="+mn-lt"/>
          <a:ea typeface="ＭＳ Ｐゴシック" charset="0"/>
          <a:cs typeface="+mn-cs"/>
        </a:defRPr>
      </a:lvl3pPr>
      <a:lvl4pPr marL="1598613" indent="-228600" algn="l" defTabSz="455613" rtl="0" eaLnBrk="0" fontAlgn="base" hangingPunct="0">
        <a:spcBef>
          <a:spcPct val="20000"/>
        </a:spcBef>
        <a:spcAft>
          <a:spcPct val="0"/>
        </a:spcAft>
        <a:buFont typeface="Arial" panose="020B0604020202020204" pitchFamily="34" charset="0"/>
        <a:buChar char="–"/>
        <a:defRPr sz="2000" kern="1200">
          <a:solidFill>
            <a:srgbClr val="48494B"/>
          </a:solidFill>
          <a:latin typeface="+mn-lt"/>
          <a:ea typeface="ＭＳ Ｐゴシック" charset="0"/>
          <a:cs typeface="+mn-cs"/>
        </a:defRPr>
      </a:lvl4pPr>
      <a:lvl5pPr marL="2055813" indent="-228600" algn="l" defTabSz="455613" rtl="0" eaLnBrk="0" fontAlgn="base" hangingPunct="0">
        <a:spcBef>
          <a:spcPct val="20000"/>
        </a:spcBef>
        <a:spcAft>
          <a:spcPct val="0"/>
        </a:spcAft>
        <a:buFont typeface="Arial" panose="020B0604020202020204" pitchFamily="34" charset="0"/>
        <a:buChar char="»"/>
        <a:defRPr sz="2000" kern="1200">
          <a:solidFill>
            <a:srgbClr val="48494B"/>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mailto:zaid.abdulmajeed@phoenix.gov" TargetMode="External"/><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s://www.phoenix.gov/procure"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mailto:procurement@phoenix.gov"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539C08D0-4514-A898-E1B2-A04439425720}"/>
              </a:ext>
            </a:extLst>
          </p:cNvPr>
          <p:cNvSpPr>
            <a:spLocks noGrp="1" noChangeArrowheads="1"/>
          </p:cNvSpPr>
          <p:nvPr>
            <p:ph type="title"/>
          </p:nvPr>
        </p:nvSpPr>
        <p:spPr>
          <a:xfrm>
            <a:off x="533400" y="152400"/>
            <a:ext cx="8153400" cy="4114800"/>
          </a:xfrm>
        </p:spPr>
        <p:txBody>
          <a:bodyPr/>
          <a:lstStyle/>
          <a:p>
            <a:pPr algn="ctr" eaLnBrk="1" hangingPunct="1"/>
            <a:r>
              <a:rPr lang="en-US" altLang="en-US" sz="3600" dirty="0"/>
              <a:t>RFP 24-0269</a:t>
            </a:r>
            <a:br>
              <a:rPr lang="en-US" altLang="en-US" sz="3600" dirty="0"/>
            </a:br>
            <a:r>
              <a:rPr lang="en-US" altLang="en-US" sz="3600" dirty="0"/>
              <a:t>Hazardous and Non-Hazardous Material Removal and Disposal Services</a:t>
            </a:r>
            <a:br>
              <a:rPr lang="en-US" altLang="en-US" sz="3600" b="1" dirty="0"/>
            </a:br>
            <a:endParaRPr lang="en-US" altLang="en-US" sz="3600" b="1" dirty="0"/>
          </a:p>
        </p:txBody>
      </p:sp>
      <p:sp>
        <p:nvSpPr>
          <p:cNvPr id="29699" name="Rectangle 1">
            <a:extLst>
              <a:ext uri="{FF2B5EF4-FFF2-40B4-BE49-F238E27FC236}">
                <a16:creationId xmlns:a16="http://schemas.microsoft.com/office/drawing/2014/main" id="{A60254DA-5DDD-0E1B-7695-ED0BF38C1E9C}"/>
              </a:ext>
            </a:extLst>
          </p:cNvPr>
          <p:cNvSpPr>
            <a:spLocks noChangeArrowheads="1"/>
          </p:cNvSpPr>
          <p:nvPr/>
        </p:nvSpPr>
        <p:spPr bwMode="auto">
          <a:xfrm>
            <a:off x="76200" y="6042025"/>
            <a:ext cx="6159500"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912813">
              <a:defRPr>
                <a:solidFill>
                  <a:schemeClr val="tx1"/>
                </a:solidFill>
                <a:latin typeface="Arial" panose="020B0604020202020204" pitchFamily="34" charset="0"/>
                <a:cs typeface="Arial" panose="020B0604020202020204" pitchFamily="34" charset="0"/>
              </a:defRPr>
            </a:lvl1pPr>
            <a:lvl2pPr marL="742950" indent="-285750" defTabSz="912813">
              <a:defRPr>
                <a:solidFill>
                  <a:schemeClr val="tx1"/>
                </a:solidFill>
                <a:latin typeface="Arial" panose="020B0604020202020204" pitchFamily="34" charset="0"/>
                <a:cs typeface="Arial" panose="020B0604020202020204" pitchFamily="34" charset="0"/>
              </a:defRPr>
            </a:lvl2pPr>
            <a:lvl3pPr marL="1143000" indent="-228600" defTabSz="912813">
              <a:defRPr>
                <a:solidFill>
                  <a:schemeClr val="tx1"/>
                </a:solidFill>
                <a:latin typeface="Arial" panose="020B0604020202020204" pitchFamily="34" charset="0"/>
                <a:cs typeface="Arial" panose="020B0604020202020204" pitchFamily="34" charset="0"/>
              </a:defRPr>
            </a:lvl3pPr>
            <a:lvl4pPr marL="1600200" indent="-228600" defTabSz="912813">
              <a:defRPr>
                <a:solidFill>
                  <a:schemeClr val="tx1"/>
                </a:solidFill>
                <a:latin typeface="Arial" panose="020B0604020202020204" pitchFamily="34" charset="0"/>
                <a:cs typeface="Arial" panose="020B0604020202020204" pitchFamily="34" charset="0"/>
              </a:defRPr>
            </a:lvl4pPr>
            <a:lvl5pPr marL="2057400" indent="-228600" defTabSz="912813">
              <a:defRPr>
                <a:solidFill>
                  <a:schemeClr val="tx1"/>
                </a:solidFill>
                <a:latin typeface="Arial" panose="020B0604020202020204" pitchFamily="34" charset="0"/>
                <a:cs typeface="Arial" panose="020B0604020202020204" pitchFamily="34" charset="0"/>
              </a:defRPr>
            </a:lvl5pPr>
            <a:lvl6pPr marL="25146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91281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r>
              <a:rPr lang="en-US" altLang="en-US" sz="2200" dirty="0">
                <a:solidFill>
                  <a:schemeClr val="bg1"/>
                </a:solidFill>
              </a:rPr>
              <a:t>April 22, 2024 – 10:00 a.m.  </a:t>
            </a:r>
          </a:p>
          <a:p>
            <a:pPr algn="r" eaLnBrk="1" hangingPunct="1"/>
            <a:r>
              <a:rPr lang="en-US" altLang="en-US" sz="2200" dirty="0">
                <a:solidFill>
                  <a:schemeClr val="bg1"/>
                </a:solidFill>
              </a:rPr>
              <a:t>Via WebEx </a:t>
            </a:r>
          </a:p>
        </p:txBody>
      </p:sp>
      <p:sp>
        <p:nvSpPr>
          <p:cNvPr id="29700" name="TextBox 1">
            <a:extLst>
              <a:ext uri="{FF2B5EF4-FFF2-40B4-BE49-F238E27FC236}">
                <a16:creationId xmlns:a16="http://schemas.microsoft.com/office/drawing/2014/main" id="{9950E207-640C-7D10-3050-38295EDD647C}"/>
              </a:ext>
            </a:extLst>
          </p:cNvPr>
          <p:cNvSpPr txBox="1">
            <a:spLocks noChangeArrowheads="1"/>
          </p:cNvSpPr>
          <p:nvPr/>
        </p:nvSpPr>
        <p:spPr bwMode="auto">
          <a:xfrm>
            <a:off x="6400800" y="6427788"/>
            <a:ext cx="25146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en-US">
                <a:solidFill>
                  <a:schemeClr val="bg1"/>
                </a:solidFill>
              </a:rPr>
              <a:t>Finance Department</a:t>
            </a:r>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67DF7-9090-9D31-ACBC-6F5D5F16A44F}"/>
              </a:ext>
            </a:extLst>
          </p:cNvPr>
          <p:cNvSpPr>
            <a:spLocks noGrp="1"/>
          </p:cNvSpPr>
          <p:nvPr>
            <p:ph type="title"/>
          </p:nvPr>
        </p:nvSpPr>
        <p:spPr/>
        <p:txBody>
          <a:bodyPr/>
          <a:lstStyle/>
          <a:p>
            <a:pPr algn="ctr">
              <a:defRPr/>
            </a:pPr>
            <a:r>
              <a:rPr lang="en-US" altLang="en-US" sz="4400" kern="1200" dirty="0">
                <a:solidFill>
                  <a:prstClr val="white"/>
                </a:solidFill>
                <a:cs typeface="Arial" panose="020B0604020202020204" pitchFamily="34" charset="0"/>
              </a:rPr>
              <a:t>Scope of Work</a:t>
            </a:r>
            <a:endParaRPr lang="en-US" dirty="0"/>
          </a:p>
        </p:txBody>
      </p:sp>
      <p:sp>
        <p:nvSpPr>
          <p:cNvPr id="32771" name="Content Placeholder 2">
            <a:extLst>
              <a:ext uri="{FF2B5EF4-FFF2-40B4-BE49-F238E27FC236}">
                <a16:creationId xmlns:a16="http://schemas.microsoft.com/office/drawing/2014/main" id="{441CE1E8-C69B-B80C-243A-88AE0A7C54C3}"/>
              </a:ext>
            </a:extLst>
          </p:cNvPr>
          <p:cNvSpPr>
            <a:spLocks noGrp="1"/>
          </p:cNvSpPr>
          <p:nvPr>
            <p:ph idx="1"/>
          </p:nvPr>
        </p:nvSpPr>
        <p:spPr>
          <a:xfrm>
            <a:off x="1295400" y="1417638"/>
            <a:ext cx="7391400" cy="4802187"/>
          </a:xfrm>
        </p:spPr>
        <p:txBody>
          <a:bodyPr/>
          <a:lstStyle/>
          <a:p>
            <a:pPr marL="457200" indent="-457200">
              <a:spcBef>
                <a:spcPts val="600"/>
              </a:spcBef>
              <a:buFont typeface="Wingdings" panose="05000000000000000000" pitchFamily="2" charset="2"/>
              <a:buChar char="§"/>
              <a:defRPr/>
            </a:pPr>
            <a:r>
              <a:rPr lang="en-US" sz="1800" b="0" i="0" u="none" strike="noStrike" baseline="0" dirty="0">
                <a:solidFill>
                  <a:srgbClr val="000000"/>
                </a:solidFill>
                <a:latin typeface="Arial" panose="020B0604020202020204" pitchFamily="34" charset="0"/>
              </a:rPr>
              <a:t>The City of Phoenix is seeking the services of qualified, licensed contractors to support and perform all phases of on-site waste management, such as containment of spills, cleanup of releases or abandoned waste and disposal of hazardous waste on an as-needed basis. </a:t>
            </a:r>
          </a:p>
          <a:p>
            <a:pPr marL="457200" indent="-457200">
              <a:spcBef>
                <a:spcPts val="600"/>
              </a:spcBef>
              <a:buFont typeface="Wingdings" panose="05000000000000000000" pitchFamily="2" charset="2"/>
              <a:buChar char="§"/>
              <a:defRPr/>
            </a:pPr>
            <a:r>
              <a:rPr lang="en-US" altLang="en-US" sz="1800" dirty="0">
                <a:solidFill>
                  <a:srgbClr val="000000"/>
                </a:solidFill>
                <a:latin typeface="Arial" panose="020B0604020202020204" pitchFamily="34" charset="0"/>
              </a:rPr>
              <a:t>Response Time: </a:t>
            </a:r>
            <a:r>
              <a:rPr lang="en-US" sz="1800" b="0" i="0" u="none" strike="noStrike" baseline="0" dirty="0">
                <a:solidFill>
                  <a:srgbClr val="000000"/>
                </a:solidFill>
                <a:latin typeface="Arial" panose="020B0604020202020204" pitchFamily="34" charset="0"/>
              </a:rPr>
              <a:t>Emergency work operations shall commence no later than two hours of the initial verbal request, during business hours, and no later than three hours, during nights and weekends, when typical equipment is needed, such as pickup trucks and level D PPE. The City understands that more complicated emergencies that require specialty equipment, may take longer. </a:t>
            </a:r>
          </a:p>
          <a:p>
            <a:pPr marL="457200" indent="-457200">
              <a:spcBef>
                <a:spcPts val="600"/>
              </a:spcBef>
              <a:buFont typeface="Wingdings" panose="05000000000000000000" pitchFamily="2" charset="2"/>
              <a:buChar char="§"/>
              <a:defRPr/>
            </a:pPr>
            <a:r>
              <a:rPr lang="en-US" altLang="en-US" sz="1800" dirty="0">
                <a:solidFill>
                  <a:srgbClr val="000000"/>
                </a:solidFill>
                <a:latin typeface="Arial" panose="020B0604020202020204" pitchFamily="34" charset="0"/>
              </a:rPr>
              <a:t>Contract Exclusions:</a:t>
            </a:r>
          </a:p>
          <a:p>
            <a:pPr algn="l"/>
            <a:r>
              <a:rPr lang="en-US" altLang="en-US" sz="1800" dirty="0">
                <a:solidFill>
                  <a:srgbClr val="000000"/>
                </a:solidFill>
                <a:latin typeface="Arial" panose="020B0604020202020204" pitchFamily="34" charset="0"/>
              </a:rPr>
              <a:t>        -	</a:t>
            </a:r>
            <a:r>
              <a:rPr lang="en-US" sz="1800" b="0" i="0" u="none" strike="noStrike" baseline="0" dirty="0">
                <a:solidFill>
                  <a:srgbClr val="000000"/>
                </a:solidFill>
                <a:latin typeface="Arial" panose="020B0604020202020204" pitchFamily="34" charset="0"/>
              </a:rPr>
              <a:t>There are no bid nor performance bond requirements. </a:t>
            </a:r>
          </a:p>
          <a:p>
            <a:pPr algn="l"/>
            <a:r>
              <a:rPr lang="en-US" sz="1800" dirty="0">
                <a:solidFill>
                  <a:srgbClr val="000000"/>
                </a:solidFill>
                <a:latin typeface="Arial" panose="020B0604020202020204" pitchFamily="34" charset="0"/>
              </a:rPr>
              <a:t>        -	</a:t>
            </a:r>
            <a:r>
              <a:rPr lang="en-US" sz="1800" b="0" i="0" u="none" strike="noStrike" baseline="0" dirty="0">
                <a:solidFill>
                  <a:srgbClr val="000000"/>
                </a:solidFill>
                <a:latin typeface="Arial" panose="020B0604020202020204" pitchFamily="34" charset="0"/>
              </a:rPr>
              <a:t>Bio-hazardous materials disposal services are not included in       this contract. </a:t>
            </a:r>
          </a:p>
          <a:p>
            <a:pPr algn="l"/>
            <a:r>
              <a:rPr lang="en-US" sz="1800" dirty="0">
                <a:solidFill>
                  <a:srgbClr val="000000"/>
                </a:solidFill>
                <a:latin typeface="Arial" panose="020B0604020202020204" pitchFamily="34" charset="0"/>
              </a:rPr>
              <a:t> </a:t>
            </a:r>
            <a:endParaRPr lang="en-US" sz="1800" b="0" i="0" u="none" strike="noStrike" baseline="0" dirty="0">
              <a:solidFill>
                <a:srgbClr val="000000"/>
              </a:solidFill>
              <a:latin typeface="Arial" panose="020B0604020202020204" pitchFamily="34" charset="0"/>
            </a:endParaRPr>
          </a:p>
          <a:p>
            <a:pPr marL="0" indent="0">
              <a:spcBef>
                <a:spcPts val="600"/>
              </a:spcBef>
              <a:defRPr/>
            </a:pPr>
            <a:r>
              <a:rPr lang="en-US" altLang="en-US" sz="1800" dirty="0">
                <a:solidFill>
                  <a:srgbClr val="000000"/>
                </a:solidFill>
                <a:latin typeface="Arial" panose="020B0604020202020204" pitchFamily="34" charset="0"/>
              </a:rPr>
              <a:t> </a:t>
            </a:r>
          </a:p>
          <a:p>
            <a:pPr marL="0" indent="0">
              <a:spcBef>
                <a:spcPts val="600"/>
              </a:spcBef>
              <a:defRPr/>
            </a:pPr>
            <a:r>
              <a:rPr lang="en-US" altLang="en-US" sz="1800" dirty="0">
                <a:solidFill>
                  <a:srgbClr val="000000"/>
                </a:solidFill>
                <a:latin typeface="Arial" panose="020B0604020202020204" pitchFamily="34" charset="0"/>
              </a:rPr>
              <a:t>       </a:t>
            </a:r>
            <a:endParaRPr lang="en-US" altLang="en-US" dirty="0"/>
          </a:p>
          <a:p>
            <a:pPr marL="457200" indent="-457200">
              <a:spcBef>
                <a:spcPts val="600"/>
              </a:spcBef>
              <a:buFont typeface="Wingdings" panose="05000000000000000000" pitchFamily="2" charset="2"/>
              <a:buChar char="§"/>
              <a:defRPr/>
            </a:pPr>
            <a:endParaRPr lang="en-US" altLang="en-US" dirty="0"/>
          </a:p>
          <a:p>
            <a:pPr marL="457200" indent="-457200">
              <a:spcBef>
                <a:spcPts val="600"/>
              </a:spcBef>
              <a:buFont typeface="Wingdings" panose="05000000000000000000" pitchFamily="2" charset="2"/>
              <a:buChar char="§"/>
              <a:defRPr/>
            </a:pPr>
            <a:endParaRPr lang="en-US" altLang="en-US" dirty="0"/>
          </a:p>
          <a:p>
            <a:pPr marL="0" indent="0">
              <a:spcBef>
                <a:spcPts val="600"/>
              </a:spcBef>
              <a:defRPr/>
            </a:pPr>
            <a:endParaRPr lang="en-US" altLang="en-US" sz="2800" dirty="0"/>
          </a:p>
          <a:p>
            <a:pPr>
              <a:defRPr/>
            </a:pPr>
            <a:endParaRPr lang="en-US" altLang="en-US" dirty="0"/>
          </a:p>
        </p:txBody>
      </p:sp>
    </p:spTree>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20D6F-4588-119B-0385-73D469567BC5}"/>
              </a:ext>
            </a:extLst>
          </p:cNvPr>
          <p:cNvSpPr>
            <a:spLocks noGrp="1"/>
          </p:cNvSpPr>
          <p:nvPr>
            <p:ph type="title"/>
          </p:nvPr>
        </p:nvSpPr>
        <p:spPr/>
        <p:txBody>
          <a:bodyPr/>
          <a:lstStyle/>
          <a:p>
            <a:pPr algn="ctr"/>
            <a:r>
              <a:rPr lang="en-US" sz="4400" dirty="0"/>
              <a:t>Price Proposal</a:t>
            </a:r>
          </a:p>
        </p:txBody>
      </p:sp>
      <p:sp>
        <p:nvSpPr>
          <p:cNvPr id="4" name="TextBox 3">
            <a:extLst>
              <a:ext uri="{FF2B5EF4-FFF2-40B4-BE49-F238E27FC236}">
                <a16:creationId xmlns:a16="http://schemas.microsoft.com/office/drawing/2014/main" id="{65462A75-BCDE-E791-2D3E-187E8103C3FD}"/>
              </a:ext>
            </a:extLst>
          </p:cNvPr>
          <p:cNvSpPr txBox="1"/>
          <p:nvPr/>
        </p:nvSpPr>
        <p:spPr>
          <a:xfrm>
            <a:off x="1447800" y="1295400"/>
            <a:ext cx="7086600" cy="4801314"/>
          </a:xfrm>
          <a:prstGeom prst="rect">
            <a:avLst/>
          </a:prstGeom>
          <a:noFill/>
        </p:spPr>
        <p:txBody>
          <a:bodyPr wrap="square" rtlCol="0">
            <a:spAutoFit/>
          </a:bodyPr>
          <a:lstStyle/>
          <a:p>
            <a:pPr marL="285750" indent="-285750">
              <a:buFont typeface="Arial" panose="020B0604020202020204" pitchFamily="34" charset="0"/>
              <a:buChar char="•"/>
            </a:pPr>
            <a:r>
              <a:rPr lang="en-US" dirty="0"/>
              <a:t>There are three pricing groups in this RFP’s Price Proposal:</a:t>
            </a:r>
          </a:p>
          <a:p>
            <a:r>
              <a:rPr lang="en-US" dirty="0"/>
              <a:t>	- Labor.</a:t>
            </a:r>
          </a:p>
          <a:p>
            <a:r>
              <a:rPr lang="en-US" dirty="0"/>
              <a:t>	- Material &amp; Equipment.</a:t>
            </a:r>
          </a:p>
          <a:p>
            <a:r>
              <a:rPr lang="en-US" dirty="0"/>
              <a:t>	- Disposal.</a:t>
            </a:r>
          </a:p>
          <a:p>
            <a:pPr marL="285750" indent="-285750">
              <a:buFont typeface="Arial" panose="020B0604020202020204" pitchFamily="34" charset="0"/>
              <a:buChar char="•"/>
            </a:pPr>
            <a:r>
              <a:rPr lang="en-US" dirty="0"/>
              <a:t>The Price Proposal is not inclusive of all items needed to perform the Scope of Work.</a:t>
            </a:r>
          </a:p>
          <a:p>
            <a:pPr marL="285750" indent="-285750">
              <a:buFont typeface="Arial" panose="020B0604020202020204" pitchFamily="34" charset="0"/>
              <a:buChar char="•"/>
            </a:pPr>
            <a:r>
              <a:rPr lang="en-US" dirty="0"/>
              <a:t>Price for consumables under $10 will not be acceptable.</a:t>
            </a:r>
          </a:p>
          <a:p>
            <a:pPr marL="285750" indent="-285750">
              <a:buFont typeface="Arial" panose="020B0604020202020204" pitchFamily="34" charset="0"/>
              <a:buChar char="•"/>
            </a:pPr>
            <a:r>
              <a:rPr lang="en-US" dirty="0"/>
              <a:t>Charges for administrative staff time required to prepare invoices or required job reports.</a:t>
            </a:r>
          </a:p>
          <a:p>
            <a:pPr marL="285750" indent="-285750">
              <a:buFont typeface="Arial" panose="020B0604020202020204" pitchFamily="34" charset="0"/>
              <a:buChar char="•"/>
            </a:pPr>
            <a:r>
              <a:rPr lang="en-US" dirty="0"/>
              <a:t>Charges for project manager or technician time spent planning jobs, preparing Site Safety and Health Plans, or preparing profiles as needed to support City services. A flat profiling fee is acceptable for the first time a waste is profiled, but not for successive times the same waste is shipped.</a:t>
            </a:r>
          </a:p>
          <a:p>
            <a:pPr marL="285750" indent="-285750">
              <a:buFont typeface="Arial" panose="020B0604020202020204" pitchFamily="34" charset="0"/>
              <a:buChar char="•"/>
            </a:pPr>
            <a:r>
              <a:rPr lang="en-US" dirty="0"/>
              <a:t>Offsite time spent preparing shipping documents.</a:t>
            </a:r>
          </a:p>
          <a:p>
            <a:pPr marL="285750" indent="-285750">
              <a:buFont typeface="Arial" panose="020B0604020202020204" pitchFamily="34" charset="0"/>
              <a:buChar char="•"/>
            </a:pPr>
            <a:r>
              <a:rPr lang="en-US" dirty="0"/>
              <a:t>Offsite time spent gathering or preparing supplies for a future or current City project.	</a:t>
            </a:r>
          </a:p>
        </p:txBody>
      </p:sp>
    </p:spTree>
    <p:extLst>
      <p:ext uri="{BB962C8B-B14F-4D97-AF65-F5344CB8AC3E}">
        <p14:creationId xmlns:p14="http://schemas.microsoft.com/office/powerpoint/2010/main" val="103004900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3AF83-6777-D3F7-A670-B83531557CF5}"/>
              </a:ext>
            </a:extLst>
          </p:cNvPr>
          <p:cNvSpPr>
            <a:spLocks noGrp="1"/>
          </p:cNvSpPr>
          <p:nvPr>
            <p:ph type="title"/>
          </p:nvPr>
        </p:nvSpPr>
        <p:spPr/>
        <p:txBody>
          <a:bodyPr/>
          <a:lstStyle/>
          <a:p>
            <a:pPr algn="ctr"/>
            <a:r>
              <a:rPr lang="en-US" sz="4400" dirty="0"/>
              <a:t>Evaluation Criteria</a:t>
            </a:r>
          </a:p>
        </p:txBody>
      </p:sp>
      <p:graphicFrame>
        <p:nvGraphicFramePr>
          <p:cNvPr id="3" name="Table 3">
            <a:extLst>
              <a:ext uri="{FF2B5EF4-FFF2-40B4-BE49-F238E27FC236}">
                <a16:creationId xmlns:a16="http://schemas.microsoft.com/office/drawing/2014/main" id="{6396775C-C81C-BFCF-68FB-2F2D52CAD2AA}"/>
              </a:ext>
            </a:extLst>
          </p:cNvPr>
          <p:cNvGraphicFramePr>
            <a:graphicFrameLocks noGrp="1"/>
          </p:cNvGraphicFramePr>
          <p:nvPr>
            <p:extLst>
              <p:ext uri="{D42A27DB-BD31-4B8C-83A1-F6EECF244321}">
                <p14:modId xmlns:p14="http://schemas.microsoft.com/office/powerpoint/2010/main" val="3005375926"/>
              </p:ext>
            </p:extLst>
          </p:nvPr>
        </p:nvGraphicFramePr>
        <p:xfrm>
          <a:off x="1447800" y="2133600"/>
          <a:ext cx="7086600" cy="1854200"/>
        </p:xfrm>
        <a:graphic>
          <a:graphicData uri="http://schemas.openxmlformats.org/drawingml/2006/table">
            <a:tbl>
              <a:tblPr firstRow="1" bandRow="1">
                <a:tableStyleId>{69CF1AB2-1976-4502-BF36-3FF5EA218861}</a:tableStyleId>
              </a:tblPr>
              <a:tblGrid>
                <a:gridCol w="5846445">
                  <a:extLst>
                    <a:ext uri="{9D8B030D-6E8A-4147-A177-3AD203B41FA5}">
                      <a16:colId xmlns:a16="http://schemas.microsoft.com/office/drawing/2014/main" val="2071815140"/>
                    </a:ext>
                  </a:extLst>
                </a:gridCol>
                <a:gridCol w="1240155">
                  <a:extLst>
                    <a:ext uri="{9D8B030D-6E8A-4147-A177-3AD203B41FA5}">
                      <a16:colId xmlns:a16="http://schemas.microsoft.com/office/drawing/2014/main" val="4083238206"/>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Evaluation Criteria #1 - Qualifications and Experience 	</a:t>
                      </a:r>
                    </a:p>
                  </a:txBody>
                  <a:tcPr/>
                </a:tc>
                <a:tc>
                  <a:txBody>
                    <a:bodyPr/>
                    <a:lstStyle/>
                    <a:p>
                      <a:r>
                        <a:rPr lang="en-US" b="0" dirty="0"/>
                        <a:t>300 pts</a:t>
                      </a:r>
                    </a:p>
                  </a:txBody>
                  <a:tcPr/>
                </a:tc>
                <a:extLst>
                  <a:ext uri="{0D108BD9-81ED-4DB2-BD59-A6C34878D82A}">
                    <a16:rowId xmlns:a16="http://schemas.microsoft.com/office/drawing/2014/main" val="10499837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Evaluation Criteria #2 - Method of Approach 	</a:t>
                      </a:r>
                    </a:p>
                  </a:txBody>
                  <a:tcPr/>
                </a:tc>
                <a:tc>
                  <a:txBody>
                    <a:bodyPr/>
                    <a:lstStyle/>
                    <a:p>
                      <a:r>
                        <a:rPr lang="en-US" dirty="0"/>
                        <a:t>250 pts</a:t>
                      </a:r>
                    </a:p>
                  </a:txBody>
                  <a:tcPr/>
                </a:tc>
                <a:extLst>
                  <a:ext uri="{0D108BD9-81ED-4DB2-BD59-A6C34878D82A}">
                    <a16:rowId xmlns:a16="http://schemas.microsoft.com/office/drawing/2014/main" val="103519495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Evaluation Criteria #3 - Quality Control &amp; Technology 	</a:t>
                      </a:r>
                    </a:p>
                  </a:txBody>
                  <a:tcPr/>
                </a:tc>
                <a:tc>
                  <a:txBody>
                    <a:bodyPr/>
                    <a:lstStyle/>
                    <a:p>
                      <a:r>
                        <a:rPr lang="en-US" dirty="0"/>
                        <a:t>150 pts</a:t>
                      </a:r>
                    </a:p>
                  </a:txBody>
                  <a:tcPr/>
                </a:tc>
                <a:extLst>
                  <a:ext uri="{0D108BD9-81ED-4DB2-BD59-A6C34878D82A}">
                    <a16:rowId xmlns:a16="http://schemas.microsoft.com/office/drawing/2014/main" val="25071729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dk1"/>
                          </a:solidFill>
                          <a:latin typeface="+mn-lt"/>
                          <a:ea typeface="+mn-ea"/>
                          <a:cs typeface="+mn-cs"/>
                        </a:rPr>
                        <a:t>Evaluation Criteria #4 - Price 	</a:t>
                      </a:r>
                    </a:p>
                  </a:txBody>
                  <a:tcPr/>
                </a:tc>
                <a:tc>
                  <a:txBody>
                    <a:bodyPr/>
                    <a:lstStyle/>
                    <a:p>
                      <a:r>
                        <a:rPr lang="en-US" dirty="0"/>
                        <a:t>300 pts</a:t>
                      </a:r>
                    </a:p>
                  </a:txBody>
                  <a:tcPr/>
                </a:tc>
                <a:extLst>
                  <a:ext uri="{0D108BD9-81ED-4DB2-BD59-A6C34878D82A}">
                    <a16:rowId xmlns:a16="http://schemas.microsoft.com/office/drawing/2014/main" val="917008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dirty="0">
                          <a:solidFill>
                            <a:schemeClr val="dk1"/>
                          </a:solidFill>
                          <a:latin typeface="+mn-lt"/>
                          <a:ea typeface="+mn-ea"/>
                          <a:cs typeface="+mn-cs"/>
                        </a:rPr>
                        <a:t>Maximum Points</a:t>
                      </a:r>
                    </a:p>
                  </a:txBody>
                  <a:tcPr/>
                </a:tc>
                <a:tc>
                  <a:txBody>
                    <a:bodyPr/>
                    <a:lstStyle/>
                    <a:p>
                      <a:r>
                        <a:rPr lang="en-US" b="1" dirty="0"/>
                        <a:t>1000</a:t>
                      </a:r>
                    </a:p>
                  </a:txBody>
                  <a:tcPr/>
                </a:tc>
                <a:extLst>
                  <a:ext uri="{0D108BD9-81ED-4DB2-BD59-A6C34878D82A}">
                    <a16:rowId xmlns:a16="http://schemas.microsoft.com/office/drawing/2014/main" val="65753737"/>
                  </a:ext>
                </a:extLst>
              </a:tr>
            </a:tbl>
          </a:graphicData>
        </a:graphic>
      </p:graphicFrame>
    </p:spTree>
    <p:extLst>
      <p:ext uri="{BB962C8B-B14F-4D97-AF65-F5344CB8AC3E}">
        <p14:creationId xmlns:p14="http://schemas.microsoft.com/office/powerpoint/2010/main" val="357983181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6E41B-66FE-780B-9EF6-5937113DD23E}"/>
              </a:ext>
            </a:extLst>
          </p:cNvPr>
          <p:cNvSpPr>
            <a:spLocks noGrp="1"/>
          </p:cNvSpPr>
          <p:nvPr>
            <p:ph type="title"/>
          </p:nvPr>
        </p:nvSpPr>
        <p:spPr/>
        <p:txBody>
          <a:bodyPr/>
          <a:lstStyle/>
          <a:p>
            <a:pPr algn="ctr"/>
            <a:r>
              <a:rPr lang="en-US" sz="4400" dirty="0"/>
              <a:t>Exhibits </a:t>
            </a:r>
          </a:p>
        </p:txBody>
      </p:sp>
      <p:sp>
        <p:nvSpPr>
          <p:cNvPr id="3" name="TextBox 2">
            <a:extLst>
              <a:ext uri="{FF2B5EF4-FFF2-40B4-BE49-F238E27FC236}">
                <a16:creationId xmlns:a16="http://schemas.microsoft.com/office/drawing/2014/main" id="{57B7248B-33E3-3FAC-E709-AC7DA8EEC3AC}"/>
              </a:ext>
            </a:extLst>
          </p:cNvPr>
          <p:cNvSpPr txBox="1"/>
          <p:nvPr/>
        </p:nvSpPr>
        <p:spPr>
          <a:xfrm>
            <a:off x="1524000" y="1524000"/>
            <a:ext cx="6858000" cy="1323439"/>
          </a:xfrm>
          <a:prstGeom prst="rect">
            <a:avLst/>
          </a:prstGeom>
          <a:noFill/>
        </p:spPr>
        <p:txBody>
          <a:bodyPr wrap="square" rtlCol="0">
            <a:spAutoFit/>
          </a:bodyPr>
          <a:lstStyle/>
          <a:p>
            <a:pPr marL="285750" indent="-285750">
              <a:buFont typeface="Arial" panose="020B0604020202020204" pitchFamily="34" charset="0"/>
              <a:buChar char="•"/>
            </a:pPr>
            <a:r>
              <a:rPr lang="en-US" sz="2000" dirty="0"/>
              <a:t>Exhibit I – Compliance with Environmental Laws</a:t>
            </a:r>
          </a:p>
          <a:p>
            <a:pPr marL="285750" indent="-285750">
              <a:buFont typeface="Arial" panose="020B0604020202020204" pitchFamily="34" charset="0"/>
              <a:buChar char="•"/>
            </a:pPr>
            <a:r>
              <a:rPr lang="en-US" sz="2000" dirty="0"/>
              <a:t>Exhibit II – Supplemental Terms and Conditions to ALL Airport Agreements</a:t>
            </a:r>
          </a:p>
          <a:p>
            <a:pPr marL="285750" indent="-285750">
              <a:buFont typeface="Arial" panose="020B0604020202020204" pitchFamily="34" charset="0"/>
              <a:buChar char="•"/>
            </a:pPr>
            <a:r>
              <a:rPr lang="en-US" sz="2000" dirty="0"/>
              <a:t>Exhibit III – Field Report Template</a:t>
            </a:r>
          </a:p>
        </p:txBody>
      </p:sp>
    </p:spTree>
    <p:extLst>
      <p:ext uri="{BB962C8B-B14F-4D97-AF65-F5344CB8AC3E}">
        <p14:creationId xmlns:p14="http://schemas.microsoft.com/office/powerpoint/2010/main" val="120498055"/>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56506-CD6E-BC8C-7BA8-CF66F5D4B4D1}"/>
              </a:ext>
            </a:extLst>
          </p:cNvPr>
          <p:cNvSpPr>
            <a:spLocks noGrp="1"/>
          </p:cNvSpPr>
          <p:nvPr>
            <p:ph type="title"/>
          </p:nvPr>
        </p:nvSpPr>
        <p:spPr/>
        <p:txBody>
          <a:bodyPr/>
          <a:lstStyle/>
          <a:p>
            <a:pPr algn="ctr">
              <a:defRPr/>
            </a:pPr>
            <a:r>
              <a:rPr lang="en-US" altLang="en-US" sz="4400" kern="1200" dirty="0">
                <a:solidFill>
                  <a:prstClr val="white"/>
                </a:solidFill>
                <a:cs typeface="Arial" panose="020B0604020202020204" pitchFamily="34" charset="0"/>
              </a:rPr>
              <a:t>Submittals</a:t>
            </a:r>
            <a:endParaRPr lang="en-US" dirty="0"/>
          </a:p>
        </p:txBody>
      </p:sp>
      <p:sp>
        <p:nvSpPr>
          <p:cNvPr id="32771" name="Content Placeholder 2">
            <a:extLst>
              <a:ext uri="{FF2B5EF4-FFF2-40B4-BE49-F238E27FC236}">
                <a16:creationId xmlns:a16="http://schemas.microsoft.com/office/drawing/2014/main" id="{55251B7D-0809-2E77-D0FA-0FE1C7ABD00A}"/>
              </a:ext>
            </a:extLst>
          </p:cNvPr>
          <p:cNvSpPr>
            <a:spLocks noGrp="1"/>
          </p:cNvSpPr>
          <p:nvPr>
            <p:ph idx="1"/>
          </p:nvPr>
        </p:nvSpPr>
        <p:spPr>
          <a:xfrm>
            <a:off x="1295400" y="1417638"/>
            <a:ext cx="7620000" cy="5334000"/>
          </a:xfrm>
        </p:spPr>
        <p:txBody>
          <a:bodyPr/>
          <a:lstStyle/>
          <a:p>
            <a:pPr marL="342900">
              <a:spcBef>
                <a:spcPts val="600"/>
              </a:spcBef>
              <a:buFont typeface="Wingdings" panose="05000000000000000000" pitchFamily="2" charset="2"/>
              <a:buChar char="§"/>
              <a:defRPr/>
            </a:pPr>
            <a:r>
              <a:rPr lang="en-US" altLang="en-US" sz="1600" dirty="0"/>
              <a:t>Responses may be received electronically, by email only.</a:t>
            </a:r>
          </a:p>
          <a:p>
            <a:pPr marL="342900">
              <a:spcBef>
                <a:spcPts val="600"/>
              </a:spcBef>
              <a:buFont typeface="Wingdings" panose="05000000000000000000" pitchFamily="2" charset="2"/>
              <a:buChar char="§"/>
              <a:defRPr/>
            </a:pPr>
            <a:r>
              <a:rPr lang="en-US" altLang="en-US" sz="1600" dirty="0"/>
              <a:t>Be sure to include references, as these are also checked</a:t>
            </a:r>
          </a:p>
          <a:p>
            <a:pPr marL="342900">
              <a:spcBef>
                <a:spcPts val="600"/>
              </a:spcBef>
              <a:buFont typeface="Wingdings" panose="05000000000000000000" pitchFamily="2" charset="2"/>
              <a:buChar char="§"/>
              <a:defRPr/>
            </a:pPr>
            <a:r>
              <a:rPr lang="en-US" altLang="en-US" sz="1600" dirty="0"/>
              <a:t>Be sure to complete and include:</a:t>
            </a:r>
          </a:p>
          <a:p>
            <a:pPr marL="742950" lvl="1">
              <a:spcBef>
                <a:spcPts val="600"/>
              </a:spcBef>
              <a:defRPr/>
            </a:pPr>
            <a:r>
              <a:rPr lang="en-US" altLang="en-US" sz="1600" dirty="0"/>
              <a:t>Offer Page</a:t>
            </a:r>
          </a:p>
          <a:p>
            <a:pPr marL="742950" lvl="1">
              <a:spcBef>
                <a:spcPts val="600"/>
              </a:spcBef>
              <a:defRPr/>
            </a:pPr>
            <a:r>
              <a:rPr lang="en-US" altLang="en-US" sz="1600" dirty="0"/>
              <a:t>Years in Business and References</a:t>
            </a:r>
          </a:p>
          <a:p>
            <a:pPr marL="742950" lvl="1">
              <a:spcBef>
                <a:spcPts val="600"/>
              </a:spcBef>
              <a:defRPr/>
            </a:pPr>
            <a:r>
              <a:rPr lang="en-US" altLang="en-US" sz="1600" dirty="0"/>
              <a:t>Cost and Payments</a:t>
            </a:r>
          </a:p>
          <a:p>
            <a:pPr marL="742950" lvl="1">
              <a:spcBef>
                <a:spcPts val="600"/>
              </a:spcBef>
              <a:defRPr/>
            </a:pPr>
            <a:r>
              <a:rPr lang="en-US" sz="1600" i="0" u="none" strike="noStrike" baseline="0" dirty="0">
                <a:solidFill>
                  <a:srgbClr val="000000"/>
                </a:solidFill>
              </a:rPr>
              <a:t>Certification Regarding Debarment, Suspension, and Other Ineligibility and Voluntary Exclusion </a:t>
            </a:r>
          </a:p>
          <a:p>
            <a:pPr marL="742950" lvl="1">
              <a:spcBef>
                <a:spcPts val="600"/>
              </a:spcBef>
              <a:defRPr/>
            </a:pPr>
            <a:r>
              <a:rPr lang="en-US" sz="1600" dirty="0">
                <a:solidFill>
                  <a:srgbClr val="000000"/>
                </a:solidFill>
              </a:rPr>
              <a:t>Place of Business</a:t>
            </a:r>
          </a:p>
          <a:p>
            <a:pPr marL="742950" lvl="1">
              <a:spcBef>
                <a:spcPts val="600"/>
              </a:spcBef>
              <a:defRPr/>
            </a:pPr>
            <a:r>
              <a:rPr lang="en-US" sz="1600" i="0" u="none" strike="noStrike" baseline="0" dirty="0">
                <a:solidFill>
                  <a:srgbClr val="000000"/>
                </a:solidFill>
              </a:rPr>
              <a:t>Emergency 24-Hour Service Contact</a:t>
            </a:r>
          </a:p>
          <a:p>
            <a:pPr marL="742950" lvl="1">
              <a:spcBef>
                <a:spcPts val="600"/>
              </a:spcBef>
              <a:defRPr/>
            </a:pPr>
            <a:r>
              <a:rPr lang="en-US" altLang="en-US" sz="1600" dirty="0"/>
              <a:t>Conflict of Interest and Transparency Form</a:t>
            </a:r>
          </a:p>
          <a:p>
            <a:pPr marL="742950" lvl="1">
              <a:spcBef>
                <a:spcPts val="600"/>
              </a:spcBef>
              <a:defRPr/>
            </a:pPr>
            <a:r>
              <a:rPr lang="en-US" altLang="en-US" sz="1600" dirty="0"/>
              <a:t>Contracting Licensing Requirements</a:t>
            </a:r>
          </a:p>
          <a:p>
            <a:pPr marL="742950" lvl="1">
              <a:spcBef>
                <a:spcPts val="600"/>
              </a:spcBef>
              <a:defRPr/>
            </a:pPr>
            <a:r>
              <a:rPr lang="en-US" sz="1600" i="0" u="none" strike="noStrike" baseline="0" dirty="0">
                <a:solidFill>
                  <a:srgbClr val="000000"/>
                </a:solidFill>
              </a:rPr>
              <a:t>Financial Responsibility Questionnaire </a:t>
            </a:r>
          </a:p>
          <a:p>
            <a:pPr marL="742950" lvl="1">
              <a:spcBef>
                <a:spcPts val="600"/>
              </a:spcBef>
              <a:defRPr/>
            </a:pPr>
            <a:r>
              <a:rPr lang="en-US" sz="1600" i="0" u="none" strike="noStrike" baseline="0" dirty="0">
                <a:solidFill>
                  <a:srgbClr val="000000"/>
                </a:solidFill>
              </a:rPr>
              <a:t>Aviation Department Sensitive Security Information Acknowledgement</a:t>
            </a:r>
          </a:p>
          <a:p>
            <a:pPr marL="742950" lvl="1">
              <a:spcBef>
                <a:spcPts val="600"/>
              </a:spcBef>
              <a:defRPr/>
            </a:pPr>
            <a:r>
              <a:rPr lang="en-US" sz="1600" i="0" u="none" strike="noStrike" baseline="0" dirty="0">
                <a:solidFill>
                  <a:srgbClr val="000000"/>
                </a:solidFill>
              </a:rPr>
              <a:t>Addenda Certification</a:t>
            </a:r>
          </a:p>
          <a:p>
            <a:pPr marL="742950" lvl="1">
              <a:spcBef>
                <a:spcPts val="600"/>
              </a:spcBef>
              <a:defRPr/>
            </a:pPr>
            <a:r>
              <a:rPr lang="en-US" sz="1600" i="0" u="none" strike="noStrike" baseline="0" dirty="0">
                <a:solidFill>
                  <a:srgbClr val="000000"/>
                </a:solidFill>
              </a:rPr>
              <a:t>Response to all </a:t>
            </a:r>
            <a:r>
              <a:rPr lang="en-US" sz="1600" dirty="0">
                <a:solidFill>
                  <a:srgbClr val="000000"/>
                </a:solidFill>
              </a:rPr>
              <a:t>evaluation criteria and items within them.</a:t>
            </a:r>
            <a:endParaRPr lang="en-US" sz="1600" i="0" u="none" strike="noStrike" baseline="0" dirty="0">
              <a:solidFill>
                <a:srgbClr val="000000"/>
              </a:solidFill>
            </a:endParaRPr>
          </a:p>
          <a:p>
            <a:pPr marL="742950" lvl="1">
              <a:spcBef>
                <a:spcPts val="600"/>
              </a:spcBef>
              <a:defRPr/>
            </a:pPr>
            <a:r>
              <a:rPr lang="en-US" sz="1600" i="0" u="none" strike="noStrike" baseline="0" dirty="0">
                <a:solidFill>
                  <a:srgbClr val="000000"/>
                </a:solidFill>
              </a:rPr>
              <a:t>Offeror to indicate that </a:t>
            </a:r>
            <a:r>
              <a:rPr lang="en-US" sz="1600" b="1" i="0" u="sng" strike="noStrike" baseline="0" dirty="0">
                <a:solidFill>
                  <a:srgbClr val="000000"/>
                </a:solidFill>
              </a:rPr>
              <a:t>ALL</a:t>
            </a:r>
            <a:r>
              <a:rPr lang="en-US" sz="1600" i="0" u="none" strike="noStrike" baseline="0" dirty="0">
                <a:solidFill>
                  <a:srgbClr val="000000"/>
                </a:solidFill>
              </a:rPr>
              <a:t> minimum qualifications are met or exceeded.</a:t>
            </a:r>
          </a:p>
          <a:p>
            <a:pPr marL="0" indent="0">
              <a:spcBef>
                <a:spcPts val="600"/>
              </a:spcBef>
              <a:defRPr/>
            </a:pPr>
            <a:endParaRPr lang="en-US" altLang="en-US" dirty="0"/>
          </a:p>
          <a:p>
            <a:pPr marL="457200" indent="-457200">
              <a:spcBef>
                <a:spcPts val="600"/>
              </a:spcBef>
              <a:buFont typeface="Wingdings" panose="05000000000000000000" pitchFamily="2" charset="2"/>
              <a:buChar char="§"/>
              <a:defRPr/>
            </a:pPr>
            <a:endParaRPr lang="en-US" altLang="en-US" dirty="0"/>
          </a:p>
          <a:p>
            <a:pPr marL="457200" indent="-457200">
              <a:spcBef>
                <a:spcPts val="600"/>
              </a:spcBef>
              <a:buFont typeface="Wingdings" panose="05000000000000000000" pitchFamily="2" charset="2"/>
              <a:buChar char="§"/>
              <a:defRPr/>
            </a:pPr>
            <a:endParaRPr lang="en-US" altLang="en-US" dirty="0"/>
          </a:p>
          <a:p>
            <a:pPr marL="457200" indent="-457200">
              <a:spcBef>
                <a:spcPts val="600"/>
              </a:spcBef>
              <a:buFont typeface="Wingdings" panose="05000000000000000000" pitchFamily="2" charset="2"/>
              <a:buChar char="§"/>
              <a:defRPr/>
            </a:pPr>
            <a:endParaRPr lang="en-US" altLang="en-US" dirty="0"/>
          </a:p>
          <a:p>
            <a:pPr marL="457200" indent="-457200">
              <a:spcBef>
                <a:spcPts val="600"/>
              </a:spcBef>
              <a:buFont typeface="Wingdings" panose="05000000000000000000" pitchFamily="2" charset="2"/>
              <a:buChar char="§"/>
              <a:defRPr/>
            </a:pPr>
            <a:endParaRPr lang="en-US" altLang="en-US" dirty="0"/>
          </a:p>
          <a:p>
            <a:pPr marL="0" indent="0">
              <a:spcBef>
                <a:spcPts val="600"/>
              </a:spcBef>
              <a:defRPr/>
            </a:pPr>
            <a:endParaRPr lang="en-US" altLang="en-US" sz="2800" dirty="0"/>
          </a:p>
          <a:p>
            <a:pPr>
              <a:defRPr/>
            </a:pPr>
            <a:endParaRPr lang="en-US" altLang="en-US" dirty="0"/>
          </a:p>
        </p:txBody>
      </p:sp>
    </p:spTree>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ED3BE-E800-5D24-A6CA-88B29DDA688E}"/>
              </a:ext>
            </a:extLst>
          </p:cNvPr>
          <p:cNvSpPr>
            <a:spLocks noGrp="1"/>
          </p:cNvSpPr>
          <p:nvPr>
            <p:ph type="title"/>
          </p:nvPr>
        </p:nvSpPr>
        <p:spPr/>
        <p:txBody>
          <a:bodyPr/>
          <a:lstStyle/>
          <a:p>
            <a:pPr algn="ctr">
              <a:defRPr/>
            </a:pPr>
            <a:r>
              <a:rPr lang="en-US" altLang="en-US" sz="4400" kern="1200" dirty="0">
                <a:solidFill>
                  <a:prstClr val="white"/>
                </a:solidFill>
                <a:cs typeface="Arial" panose="020B0604020202020204" pitchFamily="34" charset="0"/>
              </a:rPr>
              <a:t>Key Dates</a:t>
            </a:r>
            <a:endParaRPr lang="en-US" dirty="0"/>
          </a:p>
        </p:txBody>
      </p:sp>
      <p:sp>
        <p:nvSpPr>
          <p:cNvPr id="32771" name="Content Placeholder 2">
            <a:extLst>
              <a:ext uri="{FF2B5EF4-FFF2-40B4-BE49-F238E27FC236}">
                <a16:creationId xmlns:a16="http://schemas.microsoft.com/office/drawing/2014/main" id="{BAA46192-768D-BFAA-A348-C7376ABED05D}"/>
              </a:ext>
            </a:extLst>
          </p:cNvPr>
          <p:cNvSpPr>
            <a:spLocks noGrp="1"/>
          </p:cNvSpPr>
          <p:nvPr>
            <p:ph idx="1"/>
          </p:nvPr>
        </p:nvSpPr>
        <p:spPr>
          <a:xfrm>
            <a:off x="1295400" y="2057400"/>
            <a:ext cx="7848600" cy="4068763"/>
          </a:xfrm>
        </p:spPr>
        <p:txBody>
          <a:bodyPr/>
          <a:lstStyle/>
          <a:p>
            <a:pPr marL="0" indent="0">
              <a:spcBef>
                <a:spcPts val="600"/>
              </a:spcBef>
              <a:defRPr/>
            </a:pPr>
            <a:endParaRPr lang="en-US" altLang="en-US" sz="2400" dirty="0"/>
          </a:p>
          <a:p>
            <a:pPr marL="0" indent="0">
              <a:spcBef>
                <a:spcPts val="600"/>
              </a:spcBef>
              <a:defRPr/>
            </a:pPr>
            <a:endParaRPr lang="en-US" altLang="en-US" sz="2400" dirty="0"/>
          </a:p>
          <a:p>
            <a:pPr marL="0" indent="0">
              <a:spcBef>
                <a:spcPts val="600"/>
              </a:spcBef>
              <a:defRPr/>
            </a:pPr>
            <a:endParaRPr lang="en-US" altLang="en-US" sz="2400" dirty="0"/>
          </a:p>
          <a:p>
            <a:pPr marL="0" indent="0">
              <a:spcBef>
                <a:spcPts val="600"/>
              </a:spcBef>
              <a:defRPr/>
            </a:pPr>
            <a:endParaRPr lang="en-US" altLang="en-US" sz="2400" dirty="0"/>
          </a:p>
          <a:p>
            <a:pPr marL="0" indent="0">
              <a:spcBef>
                <a:spcPts val="600"/>
              </a:spcBef>
              <a:defRPr/>
            </a:pPr>
            <a:r>
              <a:rPr lang="en-US" altLang="en-US" sz="2400" dirty="0"/>
              <a:t>Written Inquiries Due	</a:t>
            </a:r>
            <a:r>
              <a:rPr lang="en-US" altLang="en-US" sz="2400" dirty="0">
                <a:solidFill>
                  <a:srgbClr val="FF0000"/>
                </a:solidFill>
              </a:rPr>
              <a:t>April 29, 2024</a:t>
            </a:r>
          </a:p>
          <a:p>
            <a:pPr marL="0" indent="0">
              <a:spcBef>
                <a:spcPts val="600"/>
              </a:spcBef>
              <a:defRPr/>
            </a:pPr>
            <a:r>
              <a:rPr lang="en-US" altLang="en-US" sz="2400" dirty="0">
                <a:solidFill>
                  <a:srgbClr val="FF0000"/>
                </a:solidFill>
              </a:rPr>
              <a:t>				at 2:00 p.m.</a:t>
            </a:r>
          </a:p>
          <a:p>
            <a:pPr marL="0" indent="0">
              <a:spcBef>
                <a:spcPts val="600"/>
              </a:spcBef>
              <a:defRPr/>
            </a:pPr>
            <a:endParaRPr lang="en-US" altLang="en-US" sz="2400" dirty="0"/>
          </a:p>
          <a:p>
            <a:pPr marL="0" indent="0">
              <a:spcBef>
                <a:spcPts val="600"/>
              </a:spcBef>
              <a:defRPr/>
            </a:pPr>
            <a:r>
              <a:rPr lang="en-US" altLang="en-US" sz="2400" dirty="0"/>
              <a:t>Offer Due Date		</a:t>
            </a:r>
            <a:r>
              <a:rPr lang="en-US" altLang="en-US" sz="2400" dirty="0">
                <a:solidFill>
                  <a:srgbClr val="FF0000"/>
                </a:solidFill>
              </a:rPr>
              <a:t>May 17, 2024</a:t>
            </a:r>
          </a:p>
          <a:p>
            <a:pPr marL="0" indent="0">
              <a:spcBef>
                <a:spcPts val="600"/>
              </a:spcBef>
              <a:defRPr/>
            </a:pPr>
            <a:r>
              <a:rPr lang="en-US" altLang="en-US" sz="2400" dirty="0">
                <a:solidFill>
                  <a:srgbClr val="FF0000"/>
                </a:solidFill>
              </a:rPr>
              <a:t>				at 2:00 p.m.</a:t>
            </a:r>
          </a:p>
          <a:p>
            <a:pPr>
              <a:defRPr/>
            </a:pPr>
            <a:endParaRPr lang="en-US" altLang="en-US" dirty="0"/>
          </a:p>
        </p:txBody>
      </p:sp>
      <p:pic>
        <p:nvPicPr>
          <p:cNvPr id="52228" name="Picture 2">
            <a:extLst>
              <a:ext uri="{FF2B5EF4-FFF2-40B4-BE49-F238E27FC236}">
                <a16:creationId xmlns:a16="http://schemas.microsoft.com/office/drawing/2014/main" id="{484CC3B7-88B7-B8BE-7B19-A53F5161902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649486">
            <a:off x="674688" y="1174750"/>
            <a:ext cx="2998787" cy="234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CBD8A914-8A7A-026D-3DE3-D182613CB56A}"/>
              </a:ext>
            </a:extLst>
          </p:cNvPr>
          <p:cNvSpPr txBox="1">
            <a:spLocks/>
          </p:cNvSpPr>
          <p:nvPr/>
        </p:nvSpPr>
        <p:spPr>
          <a:xfrm>
            <a:off x="1295400" y="1676400"/>
            <a:ext cx="7391400" cy="4449763"/>
          </a:xfrm>
          <a:prstGeom prst="rect">
            <a:avLst/>
          </a:prstGeom>
        </p:spPr>
        <p:txBody>
          <a:bodyPr/>
          <a:lstStyle>
            <a:lvl1pPr marL="341313" indent="-342900" algn="l" rtl="0" eaLnBrk="0" fontAlgn="base" hangingPunct="0">
              <a:spcBef>
                <a:spcPct val="20000"/>
              </a:spcBef>
              <a:spcAft>
                <a:spcPct val="0"/>
              </a:spcAft>
              <a:defRPr sz="2000">
                <a:solidFill>
                  <a:srgbClr val="48494B"/>
                </a:solidFill>
                <a:latin typeface="+mn-lt"/>
                <a:ea typeface="+mn-ea"/>
                <a:cs typeface="+mn-cs"/>
              </a:defRPr>
            </a:lvl1pPr>
            <a:lvl2pPr marL="741363" indent="-285750" algn="l" rtl="0" eaLnBrk="0" fontAlgn="base" hangingPunct="0">
              <a:spcBef>
                <a:spcPct val="20000"/>
              </a:spcBef>
              <a:spcAft>
                <a:spcPct val="0"/>
              </a:spcAft>
              <a:buClr>
                <a:srgbClr val="5482AB"/>
              </a:buClr>
              <a:buFont typeface="Wingdings" panose="05000000000000000000" pitchFamily="2" charset="2"/>
              <a:buChar char="§"/>
              <a:defRPr sz="2000">
                <a:solidFill>
                  <a:srgbClr val="48494B"/>
                </a:solidFill>
                <a:latin typeface="+mn-lt"/>
              </a:defRPr>
            </a:lvl2pPr>
            <a:lvl3pPr marL="1141413" indent="-228600" algn="l" rtl="0" eaLnBrk="0" fontAlgn="base" hangingPunct="0">
              <a:spcBef>
                <a:spcPct val="20000"/>
              </a:spcBef>
              <a:spcAft>
                <a:spcPct val="0"/>
              </a:spcAft>
              <a:buClr>
                <a:srgbClr val="5482AB"/>
              </a:buClr>
              <a:buFont typeface="Wingdings" panose="05000000000000000000" pitchFamily="2" charset="2"/>
              <a:buChar char="§"/>
              <a:defRPr sz="2000">
                <a:solidFill>
                  <a:srgbClr val="48494B"/>
                </a:solidFill>
                <a:latin typeface="+mn-lt"/>
              </a:defRPr>
            </a:lvl3pPr>
            <a:lvl4pPr marL="1598613" indent="-228600" algn="l" rtl="0" eaLnBrk="0" fontAlgn="base" hangingPunct="0">
              <a:spcBef>
                <a:spcPct val="20000"/>
              </a:spcBef>
              <a:spcAft>
                <a:spcPct val="0"/>
              </a:spcAft>
              <a:buClr>
                <a:srgbClr val="5482AB"/>
              </a:buClr>
              <a:buFont typeface="Wingdings" panose="05000000000000000000" pitchFamily="2" charset="2"/>
              <a:buChar char="§"/>
              <a:defRPr sz="2000">
                <a:solidFill>
                  <a:srgbClr val="48494B"/>
                </a:solidFill>
                <a:latin typeface="+mn-lt"/>
              </a:defRPr>
            </a:lvl4pPr>
            <a:lvl5pPr marL="2055813" indent="-228600" algn="l" rtl="0" eaLnBrk="0" fontAlgn="base" hangingPunct="0">
              <a:spcBef>
                <a:spcPct val="20000"/>
              </a:spcBef>
              <a:spcAft>
                <a:spcPct val="0"/>
              </a:spcAft>
              <a:buClr>
                <a:srgbClr val="5482AB"/>
              </a:buClr>
              <a:buFont typeface="Wingdings" panose="05000000000000000000" pitchFamily="2" charset="2"/>
              <a:buChar char="§"/>
              <a:defRPr sz="2000">
                <a:solidFill>
                  <a:srgbClr val="48494B"/>
                </a:solidFill>
                <a:latin typeface="+mn-lt"/>
              </a:defRPr>
            </a:lvl5pPr>
            <a:lvl6pPr marL="2514600" indent="-228600" algn="l" rtl="0" fontAlgn="base">
              <a:spcBef>
                <a:spcPct val="20000"/>
              </a:spcBef>
              <a:spcAft>
                <a:spcPct val="0"/>
              </a:spcAft>
              <a:buClr>
                <a:srgbClr val="5482AB"/>
              </a:buClr>
              <a:buFont typeface="Wingdings" pitchFamily="1" charset="2"/>
              <a:buChar char="§"/>
              <a:defRPr sz="2000">
                <a:solidFill>
                  <a:srgbClr val="48494B"/>
                </a:solidFill>
                <a:latin typeface="+mn-lt"/>
              </a:defRPr>
            </a:lvl6pPr>
            <a:lvl7pPr marL="2971800" indent="-228600" algn="l" rtl="0" fontAlgn="base">
              <a:spcBef>
                <a:spcPct val="20000"/>
              </a:spcBef>
              <a:spcAft>
                <a:spcPct val="0"/>
              </a:spcAft>
              <a:buClr>
                <a:srgbClr val="5482AB"/>
              </a:buClr>
              <a:buFont typeface="Wingdings" pitchFamily="1" charset="2"/>
              <a:buChar char="§"/>
              <a:defRPr sz="2000">
                <a:solidFill>
                  <a:srgbClr val="48494B"/>
                </a:solidFill>
                <a:latin typeface="+mn-lt"/>
              </a:defRPr>
            </a:lvl7pPr>
            <a:lvl8pPr marL="3429000" indent="-228600" algn="l" rtl="0" fontAlgn="base">
              <a:spcBef>
                <a:spcPct val="20000"/>
              </a:spcBef>
              <a:spcAft>
                <a:spcPct val="0"/>
              </a:spcAft>
              <a:buClr>
                <a:srgbClr val="5482AB"/>
              </a:buClr>
              <a:buFont typeface="Wingdings" pitchFamily="1" charset="2"/>
              <a:buChar char="§"/>
              <a:defRPr sz="2000">
                <a:solidFill>
                  <a:srgbClr val="48494B"/>
                </a:solidFill>
                <a:latin typeface="+mn-lt"/>
              </a:defRPr>
            </a:lvl8pPr>
            <a:lvl9pPr marL="3886200" indent="-228600" algn="l" rtl="0" fontAlgn="base">
              <a:spcBef>
                <a:spcPct val="20000"/>
              </a:spcBef>
              <a:spcAft>
                <a:spcPct val="0"/>
              </a:spcAft>
              <a:buClr>
                <a:srgbClr val="5482AB"/>
              </a:buClr>
              <a:buFont typeface="Wingdings" pitchFamily="1" charset="2"/>
              <a:buChar char="§"/>
              <a:defRPr sz="2000">
                <a:solidFill>
                  <a:srgbClr val="48494B"/>
                </a:solidFill>
                <a:latin typeface="+mn-lt"/>
              </a:defRPr>
            </a:lvl9pPr>
          </a:lstStyle>
          <a:p>
            <a:pPr>
              <a:buFont typeface="Wingdings" panose="05000000000000000000" pitchFamily="2" charset="2"/>
              <a:buChar char="§"/>
              <a:defRPr/>
            </a:pPr>
            <a:r>
              <a:rPr lang="en-US" altLang="en-US" kern="0" dirty="0"/>
              <a:t>Please turn off or silence cell phones during this pre-offer conference.</a:t>
            </a:r>
          </a:p>
          <a:p>
            <a:pPr>
              <a:buFont typeface="Wingdings" panose="05000000000000000000" pitchFamily="2" charset="2"/>
              <a:buChar char="§"/>
              <a:defRPr/>
            </a:pPr>
            <a:endParaRPr lang="en-US" altLang="en-US" sz="1000" kern="0" dirty="0"/>
          </a:p>
          <a:p>
            <a:pPr>
              <a:buFont typeface="Wingdings" panose="05000000000000000000" pitchFamily="2" charset="2"/>
              <a:buChar char="§"/>
              <a:defRPr/>
            </a:pPr>
            <a:r>
              <a:rPr lang="en-US" altLang="en-US" kern="0" dirty="0"/>
              <a:t>Please mute your microphones, unless you are speaking, to mitigate background noise and potential electronic feedback for the other participants.</a:t>
            </a:r>
          </a:p>
          <a:p>
            <a:pPr>
              <a:buFont typeface="Wingdings" panose="05000000000000000000" pitchFamily="2" charset="2"/>
              <a:buChar char="§"/>
              <a:defRPr/>
            </a:pPr>
            <a:endParaRPr lang="en-US" altLang="en-US" sz="1000" kern="0" dirty="0"/>
          </a:p>
          <a:p>
            <a:pPr>
              <a:buFont typeface="Wingdings" panose="05000000000000000000" pitchFamily="2" charset="2"/>
              <a:buChar char="§"/>
              <a:defRPr/>
            </a:pPr>
            <a:r>
              <a:rPr lang="en-US" altLang="en-US" kern="0" dirty="0"/>
              <a:t>We will be touching on each major section of the solicitation, please try and limit your questions to the section being discussed.</a:t>
            </a:r>
          </a:p>
          <a:p>
            <a:pPr>
              <a:buFont typeface="Wingdings" panose="05000000000000000000" pitchFamily="2" charset="2"/>
              <a:buChar char="§"/>
              <a:defRPr/>
            </a:pPr>
            <a:endParaRPr lang="en-US" altLang="en-US" sz="1000" kern="0" dirty="0"/>
          </a:p>
          <a:p>
            <a:pPr>
              <a:buFont typeface="Wingdings" panose="05000000000000000000" pitchFamily="2" charset="2"/>
              <a:buChar char="§"/>
              <a:defRPr/>
            </a:pPr>
            <a:r>
              <a:rPr lang="en-US" altLang="en-US" kern="0" dirty="0">
                <a:solidFill>
                  <a:srgbClr val="FF0000"/>
                </a:solidFill>
              </a:rPr>
              <a:t>Please email your company name, first and last name, telephone number, and email address to the procurement officer</a:t>
            </a:r>
            <a:r>
              <a:rPr lang="en-US" altLang="en-US" kern="0" dirty="0"/>
              <a:t>: </a:t>
            </a:r>
            <a:r>
              <a:rPr lang="en-US" altLang="en-US" kern="0" dirty="0">
                <a:hlinkClick r:id="rId3"/>
              </a:rPr>
              <a:t>zaid.abdulmajeed@phoenix.gov</a:t>
            </a:r>
            <a:r>
              <a:rPr lang="en-US" altLang="en-US" kern="0" dirty="0"/>
              <a:t> </a:t>
            </a:r>
          </a:p>
          <a:p>
            <a:pPr>
              <a:buFont typeface="Wingdings" panose="05000000000000000000" pitchFamily="2" charset="2"/>
              <a:buChar char="§"/>
              <a:defRPr/>
            </a:pPr>
            <a:endParaRPr lang="en-US" altLang="en-US" kern="0" dirty="0"/>
          </a:p>
        </p:txBody>
      </p:sp>
      <p:sp>
        <p:nvSpPr>
          <p:cNvPr id="3" name="Title 1">
            <a:extLst>
              <a:ext uri="{FF2B5EF4-FFF2-40B4-BE49-F238E27FC236}">
                <a16:creationId xmlns:a16="http://schemas.microsoft.com/office/drawing/2014/main" id="{41EFA6A5-D9E4-B75A-5083-05A7706702FE}"/>
              </a:ext>
            </a:extLst>
          </p:cNvPr>
          <p:cNvSpPr txBox="1">
            <a:spLocks/>
          </p:cNvSpPr>
          <p:nvPr/>
        </p:nvSpPr>
        <p:spPr>
          <a:xfrm>
            <a:off x="1295400" y="274638"/>
            <a:ext cx="7391400" cy="1143000"/>
          </a:xfrm>
          <a:prstGeom prst="rect">
            <a:avLst/>
          </a:prstGeom>
        </p:spPr>
        <p:txBody>
          <a:bodyPr/>
          <a:lstStyle>
            <a:lvl1pPr algn="l" rtl="0" eaLnBrk="0" fontAlgn="base" hangingPunct="0">
              <a:spcBef>
                <a:spcPct val="0"/>
              </a:spcBef>
              <a:spcAft>
                <a:spcPct val="0"/>
              </a:spcAft>
              <a:defRPr sz="2400">
                <a:solidFill>
                  <a:schemeClr val="bg1"/>
                </a:solidFill>
                <a:latin typeface="+mj-lt"/>
                <a:ea typeface="+mj-ea"/>
                <a:cs typeface="+mj-cs"/>
              </a:defRPr>
            </a:lvl1pPr>
            <a:lvl2pPr algn="l" rtl="0" eaLnBrk="0" fontAlgn="base" hangingPunct="0">
              <a:spcBef>
                <a:spcPct val="0"/>
              </a:spcBef>
              <a:spcAft>
                <a:spcPct val="0"/>
              </a:spcAft>
              <a:defRPr sz="2400">
                <a:solidFill>
                  <a:schemeClr val="bg1"/>
                </a:solidFill>
                <a:latin typeface="Arial" charset="0"/>
              </a:defRPr>
            </a:lvl2pPr>
            <a:lvl3pPr algn="l" rtl="0" eaLnBrk="0" fontAlgn="base" hangingPunct="0">
              <a:spcBef>
                <a:spcPct val="0"/>
              </a:spcBef>
              <a:spcAft>
                <a:spcPct val="0"/>
              </a:spcAft>
              <a:defRPr sz="2400">
                <a:solidFill>
                  <a:schemeClr val="bg1"/>
                </a:solidFill>
                <a:latin typeface="Arial" charset="0"/>
              </a:defRPr>
            </a:lvl3pPr>
            <a:lvl4pPr algn="l" rtl="0" eaLnBrk="0" fontAlgn="base" hangingPunct="0">
              <a:spcBef>
                <a:spcPct val="0"/>
              </a:spcBef>
              <a:spcAft>
                <a:spcPct val="0"/>
              </a:spcAft>
              <a:defRPr sz="2400">
                <a:solidFill>
                  <a:schemeClr val="bg1"/>
                </a:solidFill>
                <a:latin typeface="Arial" charset="0"/>
              </a:defRPr>
            </a:lvl4pPr>
            <a:lvl5pPr algn="l" rtl="0" eaLnBrk="0" fontAlgn="base" hangingPunct="0">
              <a:spcBef>
                <a:spcPct val="0"/>
              </a:spcBef>
              <a:spcAft>
                <a:spcPct val="0"/>
              </a:spcAft>
              <a:defRPr sz="2400">
                <a:solidFill>
                  <a:schemeClr val="bg1"/>
                </a:solidFill>
                <a:latin typeface="Arial" charset="0"/>
              </a:defRPr>
            </a:lvl5pPr>
            <a:lvl6pPr marL="457200" algn="l" rtl="0" fontAlgn="base">
              <a:spcBef>
                <a:spcPct val="0"/>
              </a:spcBef>
              <a:spcAft>
                <a:spcPct val="0"/>
              </a:spcAft>
              <a:defRPr sz="2400">
                <a:solidFill>
                  <a:schemeClr val="bg1"/>
                </a:solidFill>
                <a:latin typeface="Arial" charset="0"/>
              </a:defRPr>
            </a:lvl6pPr>
            <a:lvl7pPr marL="914400" algn="l" rtl="0" fontAlgn="base">
              <a:spcBef>
                <a:spcPct val="0"/>
              </a:spcBef>
              <a:spcAft>
                <a:spcPct val="0"/>
              </a:spcAft>
              <a:defRPr sz="2400">
                <a:solidFill>
                  <a:schemeClr val="bg1"/>
                </a:solidFill>
                <a:latin typeface="Arial" charset="0"/>
              </a:defRPr>
            </a:lvl7pPr>
            <a:lvl8pPr marL="1371600" algn="l" rtl="0" fontAlgn="base">
              <a:spcBef>
                <a:spcPct val="0"/>
              </a:spcBef>
              <a:spcAft>
                <a:spcPct val="0"/>
              </a:spcAft>
              <a:defRPr sz="2400">
                <a:solidFill>
                  <a:schemeClr val="bg1"/>
                </a:solidFill>
                <a:latin typeface="Arial" charset="0"/>
              </a:defRPr>
            </a:lvl8pPr>
            <a:lvl9pPr marL="1828800" algn="l" rtl="0" fontAlgn="base">
              <a:spcBef>
                <a:spcPct val="0"/>
              </a:spcBef>
              <a:spcAft>
                <a:spcPct val="0"/>
              </a:spcAft>
              <a:defRPr sz="2400">
                <a:solidFill>
                  <a:schemeClr val="bg1"/>
                </a:solidFill>
                <a:latin typeface="Arial" charset="0"/>
              </a:defRPr>
            </a:lvl9pPr>
          </a:lstStyle>
          <a:p>
            <a:pPr algn="ctr">
              <a:defRPr/>
            </a:pPr>
            <a:r>
              <a:rPr lang="en-US" altLang="en-US" sz="4400" dirty="0">
                <a:solidFill>
                  <a:prstClr val="white"/>
                </a:solidFill>
                <a:cs typeface="Arial" panose="020B0604020202020204" pitchFamily="34" charset="0"/>
              </a:rPr>
              <a:t>Housekeeping</a:t>
            </a:r>
            <a:endParaRPr lang="en-US" kern="0" dirty="0"/>
          </a:p>
        </p:txBody>
      </p:sp>
    </p:spTree>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AD70E-B091-F889-6638-A435B54D1495}"/>
              </a:ext>
            </a:extLst>
          </p:cNvPr>
          <p:cNvSpPr>
            <a:spLocks noGrp="1"/>
          </p:cNvSpPr>
          <p:nvPr>
            <p:ph type="title"/>
          </p:nvPr>
        </p:nvSpPr>
        <p:spPr/>
        <p:txBody>
          <a:bodyPr/>
          <a:lstStyle/>
          <a:p>
            <a:pPr algn="ctr">
              <a:defRPr/>
            </a:pPr>
            <a:r>
              <a:rPr lang="en-US" altLang="en-US" sz="4400" kern="1200" dirty="0">
                <a:solidFill>
                  <a:prstClr val="white"/>
                </a:solidFill>
                <a:cs typeface="Arial" panose="020B0604020202020204" pitchFamily="34" charset="0"/>
              </a:rPr>
              <a:t>Legal Notice</a:t>
            </a:r>
            <a:endParaRPr lang="en-US" dirty="0"/>
          </a:p>
        </p:txBody>
      </p:sp>
      <p:sp>
        <p:nvSpPr>
          <p:cNvPr id="32771" name="Content Placeholder 2">
            <a:extLst>
              <a:ext uri="{FF2B5EF4-FFF2-40B4-BE49-F238E27FC236}">
                <a16:creationId xmlns:a16="http://schemas.microsoft.com/office/drawing/2014/main" id="{A4DE7A11-5285-51E2-251F-C21E2ABA5E98}"/>
              </a:ext>
            </a:extLst>
          </p:cNvPr>
          <p:cNvSpPr>
            <a:spLocks noGrp="1"/>
          </p:cNvSpPr>
          <p:nvPr>
            <p:ph idx="1"/>
          </p:nvPr>
        </p:nvSpPr>
        <p:spPr>
          <a:xfrm>
            <a:off x="1295400" y="1676400"/>
            <a:ext cx="7391400" cy="4449763"/>
          </a:xfrm>
        </p:spPr>
        <p:txBody>
          <a:bodyPr/>
          <a:lstStyle/>
          <a:p>
            <a:pPr marL="0" algn="just">
              <a:spcBef>
                <a:spcPts val="0"/>
              </a:spcBef>
              <a:spcAft>
                <a:spcPts val="0"/>
              </a:spcAft>
              <a:defRPr/>
            </a:pPr>
            <a:r>
              <a:rPr lang="en-US" sz="1600" dirty="0">
                <a:ea typeface="Arial" panose="020B0604020202020204" pitchFamily="34" charset="0"/>
              </a:rPr>
              <a:t>The purpose of the Pre-Offer Conference is to provide a casual atmosphere to discuss the City’s intent and to determine whether the City’s requirements are clearly stated.</a:t>
            </a:r>
            <a:endParaRPr lang="en-US" sz="1600" dirty="0">
              <a:latin typeface="Times New Roman" panose="02020603050405020304" pitchFamily="18" charset="0"/>
              <a:ea typeface="Times New Roman" panose="02020603050405020304" pitchFamily="18" charset="0"/>
            </a:endParaRPr>
          </a:p>
          <a:p>
            <a:pPr marL="0" algn="just">
              <a:spcBef>
                <a:spcPts val="0"/>
              </a:spcBef>
              <a:spcAft>
                <a:spcPts val="0"/>
              </a:spcAft>
              <a:defRPr/>
            </a:pPr>
            <a:r>
              <a:rPr lang="en-US" sz="1600" dirty="0">
                <a:ea typeface="Arial" panose="020B0604020202020204" pitchFamily="34" charset="0"/>
              </a:rPr>
              <a:t> </a:t>
            </a:r>
            <a:endParaRPr lang="en-US" sz="1600" dirty="0">
              <a:latin typeface="Times New Roman" panose="02020603050405020304" pitchFamily="18" charset="0"/>
              <a:ea typeface="Times New Roman" panose="02020603050405020304" pitchFamily="18" charset="0"/>
            </a:endParaRPr>
          </a:p>
          <a:p>
            <a:pPr marL="0" algn="just">
              <a:spcBef>
                <a:spcPts val="0"/>
              </a:spcBef>
              <a:spcAft>
                <a:spcPts val="0"/>
              </a:spcAft>
              <a:defRPr/>
            </a:pPr>
            <a:r>
              <a:rPr lang="en-US" sz="1600" dirty="0">
                <a:ea typeface="Arial" panose="020B0604020202020204" pitchFamily="34" charset="0"/>
              </a:rPr>
              <a:t>Although an exchange of information may take place, the official position of the City is that which is delivered in the solicitation document and in the form of a written Solicitation Addendum. Therefore, nothing said here today should be understood as a change to the written requirements in the solicitation document.</a:t>
            </a:r>
            <a:endParaRPr lang="en-US" sz="1600" dirty="0">
              <a:latin typeface="Times New Roman" panose="02020603050405020304" pitchFamily="18" charset="0"/>
              <a:ea typeface="Times New Roman" panose="02020603050405020304" pitchFamily="18" charset="0"/>
            </a:endParaRPr>
          </a:p>
          <a:p>
            <a:pPr marL="0" algn="just">
              <a:spcBef>
                <a:spcPts val="0"/>
              </a:spcBef>
              <a:spcAft>
                <a:spcPts val="0"/>
              </a:spcAft>
              <a:defRPr/>
            </a:pPr>
            <a:r>
              <a:rPr lang="en-US" sz="1600" dirty="0">
                <a:ea typeface="Arial" panose="020B0604020202020204" pitchFamily="34" charset="0"/>
              </a:rPr>
              <a:t> </a:t>
            </a:r>
            <a:endParaRPr lang="en-US" sz="1600" dirty="0">
              <a:latin typeface="Times New Roman" panose="02020603050405020304" pitchFamily="18" charset="0"/>
              <a:ea typeface="Times New Roman" panose="02020603050405020304" pitchFamily="18" charset="0"/>
            </a:endParaRPr>
          </a:p>
          <a:p>
            <a:pPr marL="0" algn="just">
              <a:spcBef>
                <a:spcPts val="0"/>
              </a:spcBef>
              <a:spcAft>
                <a:spcPts val="0"/>
              </a:spcAft>
              <a:defRPr/>
            </a:pPr>
            <a:r>
              <a:rPr lang="en-US" sz="1600" dirty="0">
                <a:ea typeface="Arial" panose="020B0604020202020204" pitchFamily="34" charset="0"/>
              </a:rPr>
              <a:t>Any changes will be in the form of a solicitation addendum. Vendors must acknowledge receipt of any/all addenda by signing and returning the document with their submittal, or the response may be considered non-responsive.</a:t>
            </a:r>
            <a:endParaRPr lang="en-US" sz="1600" dirty="0">
              <a:latin typeface="Times New Roman" panose="02020603050405020304" pitchFamily="18" charset="0"/>
              <a:ea typeface="Times New Roman" panose="02020603050405020304" pitchFamily="18" charset="0"/>
            </a:endParaRPr>
          </a:p>
          <a:p>
            <a:pPr marL="0" algn="just">
              <a:spcBef>
                <a:spcPts val="0"/>
              </a:spcBef>
              <a:spcAft>
                <a:spcPts val="0"/>
              </a:spcAft>
              <a:defRPr/>
            </a:pPr>
            <a:endParaRPr lang="en-US" sz="1600" dirty="0">
              <a:ea typeface="Times New Roman" panose="02020603050405020304" pitchFamily="18" charset="0"/>
            </a:endParaRPr>
          </a:p>
          <a:p>
            <a:pPr marL="0" algn="just">
              <a:spcBef>
                <a:spcPts val="0"/>
              </a:spcBef>
              <a:spcAft>
                <a:spcPts val="0"/>
              </a:spcAft>
              <a:defRPr/>
            </a:pPr>
            <a:r>
              <a:rPr lang="en-US" sz="1600" dirty="0">
                <a:ea typeface="Times New Roman" panose="02020603050405020304" pitchFamily="18" charset="0"/>
              </a:rPr>
              <a:t>Please note that it is the responsibility of the Offeror to read the entire solicitation document. Offerors must contact the Procurement Officer if they have any questions – no other City employees per the Transparency Policy.</a:t>
            </a:r>
            <a:endParaRPr lang="en-US" sz="1600" dirty="0">
              <a:latin typeface="Times New Roman" panose="02020603050405020304" pitchFamily="18" charset="0"/>
              <a:ea typeface="Times New Roman" panose="02020603050405020304" pitchFamily="18" charset="0"/>
            </a:endParaRPr>
          </a:p>
          <a:p>
            <a:pPr>
              <a:defRPr/>
            </a:pPr>
            <a:endParaRPr lang="en-US" altLang="en-US" dirty="0"/>
          </a:p>
        </p:txBody>
      </p:sp>
    </p:spTree>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2DF01-6FDF-E514-CE35-AB1C3B7A63C2}"/>
              </a:ext>
            </a:extLst>
          </p:cNvPr>
          <p:cNvSpPr>
            <a:spLocks noGrp="1"/>
          </p:cNvSpPr>
          <p:nvPr>
            <p:ph type="title"/>
          </p:nvPr>
        </p:nvSpPr>
        <p:spPr/>
        <p:txBody>
          <a:bodyPr/>
          <a:lstStyle/>
          <a:p>
            <a:pPr algn="ctr">
              <a:defRPr/>
            </a:pPr>
            <a:r>
              <a:rPr lang="en-US" altLang="en-US" sz="4400" kern="1200" dirty="0">
                <a:solidFill>
                  <a:prstClr val="white"/>
                </a:solidFill>
                <a:cs typeface="Arial" panose="020B0604020202020204" pitchFamily="34" charset="0"/>
              </a:rPr>
              <a:t>Key Dates</a:t>
            </a:r>
            <a:endParaRPr lang="en-US" dirty="0"/>
          </a:p>
        </p:txBody>
      </p:sp>
      <p:sp>
        <p:nvSpPr>
          <p:cNvPr id="32771" name="Content Placeholder 2">
            <a:extLst>
              <a:ext uri="{FF2B5EF4-FFF2-40B4-BE49-F238E27FC236}">
                <a16:creationId xmlns:a16="http://schemas.microsoft.com/office/drawing/2014/main" id="{6E47770E-F637-0432-3071-77BBE95FA1B6}"/>
              </a:ext>
            </a:extLst>
          </p:cNvPr>
          <p:cNvSpPr>
            <a:spLocks noGrp="1"/>
          </p:cNvSpPr>
          <p:nvPr>
            <p:ph idx="1"/>
          </p:nvPr>
        </p:nvSpPr>
        <p:spPr>
          <a:xfrm>
            <a:off x="1295400" y="2057400"/>
            <a:ext cx="7848600" cy="4068763"/>
          </a:xfrm>
        </p:spPr>
        <p:txBody>
          <a:bodyPr/>
          <a:lstStyle/>
          <a:p>
            <a:pPr marL="0" indent="0">
              <a:spcBef>
                <a:spcPts val="600"/>
              </a:spcBef>
              <a:defRPr/>
            </a:pPr>
            <a:r>
              <a:rPr lang="en-US" altLang="en-US" sz="2400" dirty="0"/>
              <a:t>Pre-Offer Conference	April 22, 2024</a:t>
            </a:r>
          </a:p>
          <a:p>
            <a:pPr marL="0" indent="0">
              <a:spcBef>
                <a:spcPts val="600"/>
              </a:spcBef>
              <a:defRPr/>
            </a:pPr>
            <a:r>
              <a:rPr lang="en-US" altLang="en-US" sz="2400" dirty="0"/>
              <a:t>				at 10:00 a.m.</a:t>
            </a:r>
          </a:p>
          <a:p>
            <a:pPr marL="0" indent="0">
              <a:spcBef>
                <a:spcPts val="600"/>
              </a:spcBef>
              <a:defRPr/>
            </a:pPr>
            <a:endParaRPr lang="en-US" altLang="en-US" sz="2400" dirty="0"/>
          </a:p>
          <a:p>
            <a:pPr marL="0" indent="0">
              <a:spcBef>
                <a:spcPts val="600"/>
              </a:spcBef>
              <a:defRPr/>
            </a:pPr>
            <a:r>
              <a:rPr lang="en-US" altLang="en-US" sz="2400" dirty="0"/>
              <a:t>Written Inquiries Due	</a:t>
            </a:r>
            <a:r>
              <a:rPr lang="en-US" altLang="en-US" sz="2400" dirty="0">
                <a:solidFill>
                  <a:srgbClr val="FF0000"/>
                </a:solidFill>
              </a:rPr>
              <a:t>April 29, 2024</a:t>
            </a:r>
          </a:p>
          <a:p>
            <a:pPr marL="0" indent="0">
              <a:spcBef>
                <a:spcPts val="600"/>
              </a:spcBef>
              <a:defRPr/>
            </a:pPr>
            <a:r>
              <a:rPr lang="en-US" altLang="en-US" sz="2400" dirty="0">
                <a:solidFill>
                  <a:srgbClr val="FF0000"/>
                </a:solidFill>
              </a:rPr>
              <a:t>				at 2:00 p.m.</a:t>
            </a:r>
          </a:p>
          <a:p>
            <a:pPr marL="0" indent="0">
              <a:spcBef>
                <a:spcPts val="600"/>
              </a:spcBef>
              <a:defRPr/>
            </a:pPr>
            <a:endParaRPr lang="en-US" altLang="en-US" sz="2400" dirty="0"/>
          </a:p>
          <a:p>
            <a:pPr marL="0" indent="0">
              <a:spcBef>
                <a:spcPts val="600"/>
              </a:spcBef>
              <a:defRPr/>
            </a:pPr>
            <a:r>
              <a:rPr lang="en-US" altLang="en-US" sz="2400" dirty="0"/>
              <a:t>Offer Due Date		</a:t>
            </a:r>
            <a:r>
              <a:rPr lang="en-US" altLang="en-US" sz="2400" dirty="0">
                <a:solidFill>
                  <a:srgbClr val="FF0000"/>
                </a:solidFill>
              </a:rPr>
              <a:t>May 17, 2024</a:t>
            </a:r>
          </a:p>
          <a:p>
            <a:pPr marL="0" indent="0">
              <a:spcBef>
                <a:spcPts val="600"/>
              </a:spcBef>
              <a:defRPr/>
            </a:pPr>
            <a:r>
              <a:rPr lang="en-US" altLang="en-US" sz="2400" dirty="0">
                <a:solidFill>
                  <a:srgbClr val="FF0000"/>
                </a:solidFill>
              </a:rPr>
              <a:t>				at 2:00 p.m.</a:t>
            </a:r>
          </a:p>
          <a:p>
            <a:pPr>
              <a:defRPr/>
            </a:pPr>
            <a:endParaRPr lang="en-US" altLang="en-US" dirty="0"/>
          </a:p>
        </p:txBody>
      </p:sp>
    </p:spTree>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F9FA2-698C-1333-D268-50FB4927B7A6}"/>
              </a:ext>
            </a:extLst>
          </p:cNvPr>
          <p:cNvSpPr>
            <a:spLocks noGrp="1"/>
          </p:cNvSpPr>
          <p:nvPr>
            <p:ph type="title"/>
          </p:nvPr>
        </p:nvSpPr>
        <p:spPr/>
        <p:txBody>
          <a:bodyPr/>
          <a:lstStyle/>
          <a:p>
            <a:pPr algn="ctr">
              <a:defRPr/>
            </a:pPr>
            <a:r>
              <a:rPr lang="en-US" altLang="en-US" sz="4400" kern="1200" dirty="0">
                <a:solidFill>
                  <a:prstClr val="white"/>
                </a:solidFill>
                <a:cs typeface="Arial" panose="020B0604020202020204" pitchFamily="34" charset="0"/>
              </a:rPr>
              <a:t>Agenda</a:t>
            </a:r>
            <a:endParaRPr lang="en-US" dirty="0"/>
          </a:p>
        </p:txBody>
      </p:sp>
      <p:sp>
        <p:nvSpPr>
          <p:cNvPr id="37891" name="Content Placeholder 2">
            <a:extLst>
              <a:ext uri="{FF2B5EF4-FFF2-40B4-BE49-F238E27FC236}">
                <a16:creationId xmlns:a16="http://schemas.microsoft.com/office/drawing/2014/main" id="{5B8160D5-A4B1-295E-03E0-CD545DEFC501}"/>
              </a:ext>
            </a:extLst>
          </p:cNvPr>
          <p:cNvSpPr>
            <a:spLocks noGrp="1" noChangeArrowheads="1"/>
          </p:cNvSpPr>
          <p:nvPr>
            <p:ph idx="1"/>
          </p:nvPr>
        </p:nvSpPr>
        <p:spPr/>
        <p:txBody>
          <a:bodyPr/>
          <a:lstStyle/>
          <a:p>
            <a:pPr marL="0" indent="0" algn="ctr">
              <a:spcBef>
                <a:spcPts val="600"/>
              </a:spcBef>
            </a:pPr>
            <a:r>
              <a:rPr lang="en-US" altLang="en-US" sz="2200" dirty="0"/>
              <a:t>RFP 24-0269 Hazardous and Non-Hazardous Material Removal and Disposal Services </a:t>
            </a:r>
          </a:p>
          <a:p>
            <a:pPr marL="0" indent="0">
              <a:spcBef>
                <a:spcPts val="600"/>
              </a:spcBef>
              <a:buFontTx/>
              <a:buAutoNum type="arabicPeriod"/>
            </a:pPr>
            <a:r>
              <a:rPr lang="en-US" altLang="en-US" sz="2200" dirty="0"/>
              <a:t>Review Solicitation Instructions</a:t>
            </a:r>
          </a:p>
          <a:p>
            <a:pPr marL="0" indent="0">
              <a:spcBef>
                <a:spcPts val="600"/>
              </a:spcBef>
              <a:buFontTx/>
              <a:buAutoNum type="arabicPeriod"/>
            </a:pPr>
            <a:r>
              <a:rPr lang="en-US" altLang="en-US" sz="2200" dirty="0"/>
              <a:t>Review Minimum Qualifications</a:t>
            </a:r>
          </a:p>
          <a:p>
            <a:pPr marL="0" indent="0">
              <a:spcBef>
                <a:spcPts val="600"/>
              </a:spcBef>
              <a:buFontTx/>
              <a:buAutoNum type="arabicPeriod"/>
            </a:pPr>
            <a:r>
              <a:rPr lang="en-US" altLang="en-US" sz="2200" dirty="0"/>
              <a:t>Review Special Terms and Conditions</a:t>
            </a:r>
          </a:p>
          <a:p>
            <a:pPr marL="0" indent="0">
              <a:spcBef>
                <a:spcPts val="600"/>
              </a:spcBef>
              <a:buFontTx/>
              <a:buAutoNum type="arabicPeriod"/>
            </a:pPr>
            <a:r>
              <a:rPr lang="en-US" altLang="en-US" sz="2200" dirty="0"/>
              <a:t>Review Insurance and Indemnification Requirements</a:t>
            </a:r>
          </a:p>
          <a:p>
            <a:pPr marL="0" indent="0">
              <a:spcBef>
                <a:spcPts val="600"/>
              </a:spcBef>
              <a:buFontTx/>
              <a:buAutoNum type="arabicPeriod"/>
            </a:pPr>
            <a:r>
              <a:rPr lang="en-US" altLang="en-US" sz="2200" dirty="0"/>
              <a:t>Review the Scope of Work</a:t>
            </a:r>
          </a:p>
          <a:p>
            <a:pPr marL="0" indent="0">
              <a:spcBef>
                <a:spcPts val="600"/>
              </a:spcBef>
              <a:buFontTx/>
              <a:buAutoNum type="arabicPeriod"/>
            </a:pPr>
            <a:r>
              <a:rPr lang="en-US" altLang="en-US" sz="2200" dirty="0"/>
              <a:t>Price Proposal</a:t>
            </a:r>
          </a:p>
          <a:p>
            <a:pPr marL="0" indent="0">
              <a:spcBef>
                <a:spcPts val="600"/>
              </a:spcBef>
              <a:buFontTx/>
              <a:buAutoNum type="arabicPeriod"/>
            </a:pPr>
            <a:r>
              <a:rPr lang="en-US" altLang="en-US" sz="2200" dirty="0"/>
              <a:t>Evaluation Criteria</a:t>
            </a:r>
          </a:p>
          <a:p>
            <a:pPr marL="0" indent="0">
              <a:spcBef>
                <a:spcPts val="600"/>
              </a:spcBef>
              <a:buFontTx/>
              <a:buAutoNum type="arabicPeriod"/>
            </a:pPr>
            <a:r>
              <a:rPr lang="en-US" altLang="en-US" sz="2200" dirty="0"/>
              <a:t>Review Submittal Requirements</a:t>
            </a:r>
          </a:p>
          <a:p>
            <a:pPr marL="0" indent="0">
              <a:spcBef>
                <a:spcPts val="600"/>
              </a:spcBef>
              <a:buFontTx/>
              <a:buAutoNum type="arabicPeriod"/>
            </a:pPr>
            <a:r>
              <a:rPr lang="en-US" altLang="en-US" sz="2200" dirty="0"/>
              <a:t>Review Attachments</a:t>
            </a:r>
          </a:p>
          <a:p>
            <a:pPr marL="0" indent="0">
              <a:spcBef>
                <a:spcPts val="600"/>
              </a:spcBef>
              <a:buFontTx/>
              <a:buAutoNum type="arabicPeriod"/>
            </a:pPr>
            <a:r>
              <a:rPr lang="en-US" altLang="en-US" sz="2200" dirty="0"/>
              <a:t>Closing</a:t>
            </a:r>
          </a:p>
          <a:p>
            <a:pPr marL="0" indent="0">
              <a:spcBef>
                <a:spcPts val="600"/>
              </a:spcBef>
            </a:pPr>
            <a:endParaRPr lang="en-US" altLang="en-US" sz="2800" dirty="0"/>
          </a:p>
          <a:p>
            <a:pPr marL="0" indent="0"/>
            <a:endParaRPr lang="en-US" altLang="en-US" dirty="0"/>
          </a:p>
        </p:txBody>
      </p:sp>
    </p:spTree>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ED145-5DE3-D640-4A17-9D92BE0C2166}"/>
              </a:ext>
            </a:extLst>
          </p:cNvPr>
          <p:cNvSpPr>
            <a:spLocks noGrp="1"/>
          </p:cNvSpPr>
          <p:nvPr>
            <p:ph type="title"/>
          </p:nvPr>
        </p:nvSpPr>
        <p:spPr/>
        <p:txBody>
          <a:bodyPr/>
          <a:lstStyle/>
          <a:p>
            <a:pPr algn="ctr">
              <a:defRPr/>
            </a:pPr>
            <a:r>
              <a:rPr lang="en-US" altLang="en-US" sz="4400" kern="1200" dirty="0">
                <a:solidFill>
                  <a:prstClr val="white"/>
                </a:solidFill>
                <a:cs typeface="Arial" panose="020B0604020202020204" pitchFamily="34" charset="0"/>
              </a:rPr>
              <a:t>Solicitation Instructions</a:t>
            </a:r>
            <a:endParaRPr lang="en-US" dirty="0"/>
          </a:p>
        </p:txBody>
      </p:sp>
      <p:sp>
        <p:nvSpPr>
          <p:cNvPr id="32771" name="Content Placeholder 2">
            <a:extLst>
              <a:ext uri="{FF2B5EF4-FFF2-40B4-BE49-F238E27FC236}">
                <a16:creationId xmlns:a16="http://schemas.microsoft.com/office/drawing/2014/main" id="{81EEEADB-A88E-13B2-21ED-1DD775119F7E}"/>
              </a:ext>
            </a:extLst>
          </p:cNvPr>
          <p:cNvSpPr>
            <a:spLocks noGrp="1"/>
          </p:cNvSpPr>
          <p:nvPr>
            <p:ph idx="1"/>
          </p:nvPr>
        </p:nvSpPr>
        <p:spPr>
          <a:xfrm>
            <a:off x="1295400" y="1417638"/>
            <a:ext cx="7391400" cy="4525962"/>
          </a:xfrm>
        </p:spPr>
        <p:txBody>
          <a:bodyPr/>
          <a:lstStyle/>
          <a:p>
            <a:pPr marL="457200" indent="-457200">
              <a:spcBef>
                <a:spcPts val="600"/>
              </a:spcBef>
              <a:buFont typeface="Wingdings" panose="05000000000000000000" pitchFamily="2" charset="2"/>
              <a:buChar char="§"/>
              <a:defRPr/>
            </a:pPr>
            <a:r>
              <a:rPr lang="en-US" altLang="en-US" dirty="0"/>
              <a:t>Transparency Policy starts at solicitation opening and ends at Council Award</a:t>
            </a:r>
          </a:p>
          <a:p>
            <a:pPr marL="457200" indent="-457200">
              <a:spcBef>
                <a:spcPts val="600"/>
              </a:spcBef>
              <a:buFont typeface="Wingdings" panose="05000000000000000000" pitchFamily="2" charset="2"/>
              <a:buChar char="§"/>
              <a:defRPr/>
            </a:pPr>
            <a:r>
              <a:rPr lang="en-US" altLang="en-US" dirty="0"/>
              <a:t>All offerors must register at: </a:t>
            </a:r>
            <a:r>
              <a:rPr lang="en-US" u="sng" dirty="0">
                <a:solidFill>
                  <a:srgbClr val="0000FF"/>
                </a:solidFill>
                <a:ea typeface="MS Mincho" panose="02020609040205080304" pitchFamily="49" charset="-128"/>
                <a:hlinkClick r:id="rId3"/>
              </a:rPr>
              <a:t>https://www.phoenix.gov/procure</a:t>
            </a:r>
            <a:endParaRPr lang="en-US" altLang="en-US" dirty="0"/>
          </a:p>
          <a:p>
            <a:pPr marL="457200" indent="-457200">
              <a:spcBef>
                <a:spcPts val="600"/>
              </a:spcBef>
              <a:buFont typeface="Wingdings" panose="05000000000000000000" pitchFamily="2" charset="2"/>
              <a:buChar char="§"/>
              <a:defRPr/>
            </a:pPr>
            <a:r>
              <a:rPr lang="en-US" altLang="en-US" dirty="0"/>
              <a:t>All written inquiries are due </a:t>
            </a:r>
            <a:r>
              <a:rPr lang="en-US" altLang="en-US" dirty="0">
                <a:solidFill>
                  <a:srgbClr val="FF0000"/>
                </a:solidFill>
              </a:rPr>
              <a:t>April 29, 2024, at 2:00 p.m.</a:t>
            </a:r>
          </a:p>
          <a:p>
            <a:pPr marL="457200" indent="-457200">
              <a:spcBef>
                <a:spcPts val="600"/>
              </a:spcBef>
              <a:buFont typeface="Wingdings" panose="05000000000000000000" pitchFamily="2" charset="2"/>
              <a:buChar char="§"/>
              <a:defRPr/>
            </a:pPr>
            <a:r>
              <a:rPr lang="en-US" altLang="en-US" dirty="0"/>
              <a:t>The City will not be responsible for oral instructions made by employees or officers, any changes will be in the form of solicitation addenda</a:t>
            </a:r>
          </a:p>
          <a:p>
            <a:pPr marL="457200" indent="-457200">
              <a:spcBef>
                <a:spcPts val="600"/>
              </a:spcBef>
              <a:buFont typeface="Wingdings" panose="05000000000000000000" pitchFamily="2" charset="2"/>
              <a:buChar char="§"/>
              <a:defRPr/>
            </a:pPr>
            <a:r>
              <a:rPr lang="en-US" altLang="en-US" dirty="0"/>
              <a:t>Businesses </a:t>
            </a:r>
            <a:r>
              <a:rPr lang="en-US" altLang="en-US" b="1" i="1" dirty="0"/>
              <a:t>must</a:t>
            </a:r>
            <a:r>
              <a:rPr lang="en-US" altLang="en-US" dirty="0"/>
              <a:t> be registered with the Arizona Corporation Commission (this is checked)</a:t>
            </a:r>
          </a:p>
          <a:p>
            <a:pPr marL="457200" indent="-457200">
              <a:spcBef>
                <a:spcPts val="600"/>
              </a:spcBef>
              <a:buFont typeface="Wingdings" panose="05000000000000000000" pitchFamily="2" charset="2"/>
              <a:buChar char="§"/>
              <a:defRPr/>
            </a:pPr>
            <a:r>
              <a:rPr lang="en-US" altLang="en-US" dirty="0"/>
              <a:t>Offeror must read the entire solicitation and accept all terms and conditions without exception</a:t>
            </a:r>
          </a:p>
          <a:p>
            <a:pPr marL="0" indent="0">
              <a:spcBef>
                <a:spcPts val="600"/>
              </a:spcBef>
              <a:defRPr/>
            </a:pPr>
            <a:endParaRPr lang="en-US" altLang="en-US" sz="2800" dirty="0"/>
          </a:p>
          <a:p>
            <a:pPr>
              <a:defRPr/>
            </a:pPr>
            <a:endParaRPr lang="en-US" altLang="en-US" dirty="0"/>
          </a:p>
        </p:txBody>
      </p:sp>
    </p:spTree>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FED44-630B-7691-0585-067AF72B576F}"/>
              </a:ext>
            </a:extLst>
          </p:cNvPr>
          <p:cNvSpPr>
            <a:spLocks noGrp="1"/>
          </p:cNvSpPr>
          <p:nvPr>
            <p:ph type="title"/>
          </p:nvPr>
        </p:nvSpPr>
        <p:spPr/>
        <p:txBody>
          <a:bodyPr/>
          <a:lstStyle/>
          <a:p>
            <a:pPr algn="ctr"/>
            <a:r>
              <a:rPr lang="en-US" altLang="en-US" sz="4400" kern="1200" dirty="0">
                <a:solidFill>
                  <a:prstClr val="white"/>
                </a:solidFill>
                <a:cs typeface="Arial" panose="020B0604020202020204" pitchFamily="34" charset="0"/>
              </a:rPr>
              <a:t>Minimum Qualifications</a:t>
            </a:r>
            <a:r>
              <a:rPr lang="en-US" altLang="en-US" sz="2400" kern="1200" dirty="0">
                <a:solidFill>
                  <a:prstClr val="white"/>
                </a:solidFill>
                <a:cs typeface="Arial" panose="020B0604020202020204" pitchFamily="34" charset="0"/>
              </a:rPr>
              <a:t> </a:t>
            </a:r>
            <a:endParaRPr lang="en-US" dirty="0"/>
          </a:p>
        </p:txBody>
      </p:sp>
      <p:sp>
        <p:nvSpPr>
          <p:cNvPr id="3" name="TextBox 2">
            <a:extLst>
              <a:ext uri="{FF2B5EF4-FFF2-40B4-BE49-F238E27FC236}">
                <a16:creationId xmlns:a16="http://schemas.microsoft.com/office/drawing/2014/main" id="{08F41622-A398-93FD-6DE9-79C2F3CF82E9}"/>
              </a:ext>
            </a:extLst>
          </p:cNvPr>
          <p:cNvSpPr txBox="1"/>
          <p:nvPr/>
        </p:nvSpPr>
        <p:spPr>
          <a:xfrm>
            <a:off x="1524000" y="1828800"/>
            <a:ext cx="7162800" cy="2246769"/>
          </a:xfrm>
          <a:prstGeom prst="rect">
            <a:avLst/>
          </a:prstGeom>
          <a:noFill/>
        </p:spPr>
        <p:txBody>
          <a:bodyPr wrap="square" rtlCol="0">
            <a:spAutoFit/>
          </a:bodyPr>
          <a:lstStyle/>
          <a:p>
            <a:pPr marL="285750" indent="-285750">
              <a:buFont typeface="Arial" panose="020B0604020202020204" pitchFamily="34" charset="0"/>
              <a:buChar char="•"/>
            </a:pPr>
            <a:r>
              <a:rPr lang="en-US" sz="2000" i="0" u="none" strike="noStrike" baseline="0" dirty="0">
                <a:solidFill>
                  <a:srgbClr val="000000"/>
                </a:solidFill>
                <a:latin typeface="Arial" panose="020B0604020202020204" pitchFamily="34" charset="0"/>
              </a:rPr>
              <a:t>Offeror must have been in operation a minimum of three years providing products and services associated with the solicitation. </a:t>
            </a:r>
          </a:p>
          <a:p>
            <a:pPr marL="285750" indent="-285750">
              <a:buFont typeface="Arial" panose="020B0604020202020204" pitchFamily="34" charset="0"/>
              <a:buChar char="•"/>
            </a:pPr>
            <a:r>
              <a:rPr lang="en-US" sz="2000" i="0" u="none" strike="noStrike" baseline="0" dirty="0">
                <a:solidFill>
                  <a:srgbClr val="000000"/>
                </a:solidFill>
                <a:latin typeface="Arial" panose="020B0604020202020204" pitchFamily="34" charset="0"/>
              </a:rPr>
              <a:t>Must have commercial and/or residential State of Arizona Registrar of Contractors Licenses </a:t>
            </a:r>
            <a:endParaRPr lang="en-US" sz="2000" dirty="0">
              <a:solidFill>
                <a:srgbClr val="000000"/>
              </a:solidFill>
            </a:endParaRPr>
          </a:p>
          <a:p>
            <a:pPr marL="285750" indent="-285750">
              <a:buFont typeface="Arial" panose="020B0604020202020204" pitchFamily="34" charset="0"/>
              <a:buChar char="•"/>
            </a:pPr>
            <a:r>
              <a:rPr lang="en-US" sz="2000" i="0" u="none" strike="noStrike" baseline="0" dirty="0">
                <a:solidFill>
                  <a:srgbClr val="000000"/>
                </a:solidFill>
                <a:latin typeface="Arial" panose="020B0604020202020204" pitchFamily="34" charset="0"/>
              </a:rPr>
              <a:t>Must have DOT Transportation of Hazardous Materials Security Plan. </a:t>
            </a:r>
            <a:endParaRPr lang="en-US" sz="2000" dirty="0"/>
          </a:p>
        </p:txBody>
      </p:sp>
    </p:spTree>
    <p:extLst>
      <p:ext uri="{BB962C8B-B14F-4D97-AF65-F5344CB8AC3E}">
        <p14:creationId xmlns:p14="http://schemas.microsoft.com/office/powerpoint/2010/main" val="3771686058"/>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13528-8353-8C85-1B69-960688D99E6C}"/>
              </a:ext>
            </a:extLst>
          </p:cNvPr>
          <p:cNvSpPr>
            <a:spLocks noGrp="1"/>
          </p:cNvSpPr>
          <p:nvPr>
            <p:ph type="title"/>
          </p:nvPr>
        </p:nvSpPr>
        <p:spPr/>
        <p:txBody>
          <a:bodyPr/>
          <a:lstStyle/>
          <a:p>
            <a:pPr algn="ctr">
              <a:defRPr/>
            </a:pPr>
            <a:r>
              <a:rPr lang="en-US" altLang="en-US" sz="4400" kern="1200" dirty="0">
                <a:solidFill>
                  <a:prstClr val="white"/>
                </a:solidFill>
                <a:cs typeface="Arial" panose="020B0604020202020204" pitchFamily="34" charset="0"/>
              </a:rPr>
              <a:t>Special Terms &amp; Conditions</a:t>
            </a:r>
            <a:endParaRPr lang="en-US" dirty="0"/>
          </a:p>
        </p:txBody>
      </p:sp>
      <p:sp>
        <p:nvSpPr>
          <p:cNvPr id="32771" name="Content Placeholder 2">
            <a:extLst>
              <a:ext uri="{FF2B5EF4-FFF2-40B4-BE49-F238E27FC236}">
                <a16:creationId xmlns:a16="http://schemas.microsoft.com/office/drawing/2014/main" id="{EFF073FC-4C80-321A-AD77-664CC048ED0A}"/>
              </a:ext>
            </a:extLst>
          </p:cNvPr>
          <p:cNvSpPr>
            <a:spLocks noGrp="1"/>
          </p:cNvSpPr>
          <p:nvPr>
            <p:ph idx="1"/>
          </p:nvPr>
        </p:nvSpPr>
        <p:spPr>
          <a:xfrm>
            <a:off x="1295400" y="1417638"/>
            <a:ext cx="7391400" cy="3763962"/>
          </a:xfrm>
        </p:spPr>
        <p:txBody>
          <a:bodyPr/>
          <a:lstStyle/>
          <a:p>
            <a:pPr marL="457200" indent="-457200">
              <a:spcBef>
                <a:spcPts val="600"/>
              </a:spcBef>
              <a:buFont typeface="Wingdings" panose="05000000000000000000" pitchFamily="2" charset="2"/>
              <a:buChar char="§"/>
              <a:defRPr/>
            </a:pPr>
            <a:r>
              <a:rPr lang="en-US" altLang="en-US" dirty="0"/>
              <a:t>Pricing shall be firm and fixed for the initial three years of the contract, thereafter price increases will be considered annually </a:t>
            </a:r>
          </a:p>
          <a:p>
            <a:pPr marL="457200" indent="-457200">
              <a:spcBef>
                <a:spcPts val="600"/>
              </a:spcBef>
              <a:buFont typeface="Wingdings" panose="05000000000000000000" pitchFamily="2" charset="2"/>
              <a:buChar char="§"/>
              <a:defRPr/>
            </a:pPr>
            <a:r>
              <a:rPr lang="en-US" altLang="en-US" dirty="0"/>
              <a:t>Any increases granted are solely at the discretion of the City</a:t>
            </a:r>
          </a:p>
          <a:p>
            <a:pPr marL="457200" indent="-457200">
              <a:spcBef>
                <a:spcPts val="600"/>
              </a:spcBef>
              <a:buFont typeface="Wingdings" panose="05000000000000000000" pitchFamily="2" charset="2"/>
              <a:buChar char="§"/>
              <a:defRPr/>
            </a:pPr>
            <a:r>
              <a:rPr lang="en-US" altLang="en-US" dirty="0"/>
              <a:t>Background screening of all contract employees is required, and the City has set this contract at the maximum risk level</a:t>
            </a:r>
          </a:p>
          <a:p>
            <a:pPr marL="457200" indent="-457200">
              <a:spcBef>
                <a:spcPts val="600"/>
              </a:spcBef>
              <a:buFont typeface="Wingdings" panose="05000000000000000000" pitchFamily="2" charset="2"/>
              <a:buChar char="§"/>
              <a:defRPr/>
            </a:pPr>
            <a:endParaRPr lang="en-US" altLang="en-US" dirty="0"/>
          </a:p>
          <a:p>
            <a:pPr marL="0" indent="0">
              <a:spcBef>
                <a:spcPts val="600"/>
              </a:spcBef>
              <a:defRPr/>
            </a:pPr>
            <a:endParaRPr lang="en-US" altLang="en-US" sz="2800" dirty="0"/>
          </a:p>
          <a:p>
            <a:pPr>
              <a:defRPr/>
            </a:pPr>
            <a:endParaRPr lang="en-US" altLang="en-US" dirty="0"/>
          </a:p>
        </p:txBody>
      </p:sp>
    </p:spTree>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CDED6-AF7A-439A-3538-702334B63B37}"/>
              </a:ext>
            </a:extLst>
          </p:cNvPr>
          <p:cNvSpPr>
            <a:spLocks noGrp="1"/>
          </p:cNvSpPr>
          <p:nvPr>
            <p:ph type="title"/>
          </p:nvPr>
        </p:nvSpPr>
        <p:spPr/>
        <p:txBody>
          <a:bodyPr/>
          <a:lstStyle/>
          <a:p>
            <a:pPr algn="ctr">
              <a:defRPr/>
            </a:pPr>
            <a:r>
              <a:rPr lang="en-US" altLang="en-US" sz="4400" kern="1200" dirty="0">
                <a:solidFill>
                  <a:prstClr val="white"/>
                </a:solidFill>
                <a:cs typeface="Arial" panose="020B0604020202020204" pitchFamily="34" charset="0"/>
              </a:rPr>
              <a:t>Insurance &amp; Indemnification</a:t>
            </a:r>
            <a:endParaRPr lang="en-US" dirty="0"/>
          </a:p>
        </p:txBody>
      </p:sp>
      <p:sp>
        <p:nvSpPr>
          <p:cNvPr id="32771" name="Content Placeholder 2">
            <a:extLst>
              <a:ext uri="{FF2B5EF4-FFF2-40B4-BE49-F238E27FC236}">
                <a16:creationId xmlns:a16="http://schemas.microsoft.com/office/drawing/2014/main" id="{16F9044F-2527-EB11-CBEF-57A919FD52C7}"/>
              </a:ext>
            </a:extLst>
          </p:cNvPr>
          <p:cNvSpPr>
            <a:spLocks noGrp="1"/>
          </p:cNvSpPr>
          <p:nvPr>
            <p:ph idx="1"/>
          </p:nvPr>
        </p:nvSpPr>
        <p:spPr>
          <a:xfrm>
            <a:off x="1295400" y="1417638"/>
            <a:ext cx="7391400" cy="4525962"/>
          </a:xfrm>
        </p:spPr>
        <p:txBody>
          <a:bodyPr/>
          <a:lstStyle/>
          <a:p>
            <a:pPr marL="457200" indent="-457200">
              <a:spcBef>
                <a:spcPts val="600"/>
              </a:spcBef>
              <a:buFont typeface="Wingdings" panose="05000000000000000000" pitchFamily="2" charset="2"/>
              <a:buChar char="§"/>
              <a:defRPr/>
            </a:pPr>
            <a:r>
              <a:rPr lang="en-US" altLang="en-US" dirty="0"/>
              <a:t>Please note the indemnification provisions within the solicitation </a:t>
            </a:r>
          </a:p>
          <a:p>
            <a:pPr marL="457200" indent="-457200">
              <a:spcBef>
                <a:spcPts val="600"/>
              </a:spcBef>
              <a:buFont typeface="Wingdings" panose="05000000000000000000" pitchFamily="2" charset="2"/>
              <a:buChar char="§"/>
              <a:defRPr/>
            </a:pPr>
            <a:r>
              <a:rPr lang="en-US" altLang="en-US" dirty="0"/>
              <a:t>Insurance requirements cover:</a:t>
            </a:r>
          </a:p>
          <a:p>
            <a:pPr marL="857250" lvl="1" indent="-457200">
              <a:spcBef>
                <a:spcPts val="600"/>
              </a:spcBef>
              <a:defRPr/>
            </a:pPr>
            <a:r>
              <a:rPr lang="en-US" altLang="en-US" dirty="0"/>
              <a:t>General liability</a:t>
            </a:r>
          </a:p>
          <a:p>
            <a:pPr marL="857250" lvl="1" indent="-457200">
              <a:spcBef>
                <a:spcPts val="600"/>
              </a:spcBef>
              <a:defRPr/>
            </a:pPr>
            <a:r>
              <a:rPr lang="en-US" altLang="en-US" dirty="0"/>
              <a:t>Automobile liability</a:t>
            </a:r>
          </a:p>
          <a:p>
            <a:pPr marL="857250" lvl="1" indent="-457200">
              <a:spcBef>
                <a:spcPts val="600"/>
              </a:spcBef>
              <a:defRPr/>
            </a:pPr>
            <a:r>
              <a:rPr lang="en-US" altLang="en-US" dirty="0"/>
              <a:t>Worker’s compensation</a:t>
            </a:r>
          </a:p>
          <a:p>
            <a:pPr marL="857250" lvl="1" indent="-457200">
              <a:spcBef>
                <a:spcPts val="600"/>
              </a:spcBef>
              <a:defRPr/>
            </a:pPr>
            <a:r>
              <a:rPr lang="en-US" altLang="en-US" dirty="0"/>
              <a:t>Pollution Legal Liability</a:t>
            </a:r>
          </a:p>
          <a:p>
            <a:pPr marL="457200" indent="-457200">
              <a:spcBef>
                <a:spcPts val="600"/>
              </a:spcBef>
              <a:buFont typeface="Wingdings" panose="05000000000000000000" pitchFamily="2" charset="2"/>
              <a:buChar char="§"/>
              <a:defRPr/>
            </a:pPr>
            <a:r>
              <a:rPr lang="en-US" altLang="en-US" dirty="0"/>
              <a:t>Upon award, certificates of insurance (ACORD form or equivalent) must be provided to the City within 10-days</a:t>
            </a:r>
          </a:p>
          <a:p>
            <a:pPr marL="457200" indent="-457200">
              <a:spcBef>
                <a:spcPts val="600"/>
              </a:spcBef>
              <a:buFont typeface="Wingdings" panose="05000000000000000000" pitchFamily="2" charset="2"/>
              <a:buChar char="§"/>
              <a:defRPr/>
            </a:pPr>
            <a:r>
              <a:rPr lang="en-US" altLang="en-US" dirty="0"/>
              <a:t>Send to the Procurement Division at </a:t>
            </a:r>
            <a:r>
              <a:rPr lang="en-US" altLang="en-US" dirty="0">
                <a:hlinkClick r:id="rId3"/>
              </a:rPr>
              <a:t>procurement@phoenix.gov</a:t>
            </a:r>
            <a:endParaRPr lang="en-US" altLang="en-US" dirty="0"/>
          </a:p>
          <a:p>
            <a:pPr marL="457200" indent="-457200">
              <a:spcBef>
                <a:spcPts val="600"/>
              </a:spcBef>
              <a:buFont typeface="Wingdings" panose="05000000000000000000" pitchFamily="2" charset="2"/>
              <a:buChar char="§"/>
              <a:defRPr/>
            </a:pPr>
            <a:endParaRPr lang="en-US" altLang="en-US" dirty="0"/>
          </a:p>
          <a:p>
            <a:pPr marL="457200" indent="-457200">
              <a:spcBef>
                <a:spcPts val="600"/>
              </a:spcBef>
              <a:buFont typeface="Wingdings" panose="05000000000000000000" pitchFamily="2" charset="2"/>
              <a:buChar char="§"/>
              <a:defRPr/>
            </a:pPr>
            <a:endParaRPr lang="en-US" altLang="en-US" dirty="0"/>
          </a:p>
          <a:p>
            <a:pPr marL="0" indent="0">
              <a:spcBef>
                <a:spcPts val="600"/>
              </a:spcBef>
              <a:defRPr/>
            </a:pPr>
            <a:endParaRPr lang="en-US" altLang="en-US" sz="2800" dirty="0"/>
          </a:p>
          <a:p>
            <a:pPr>
              <a:defRPr/>
            </a:pPr>
            <a:endParaRPr lang="en-US" altLang="en-US" dirty="0"/>
          </a:p>
        </p:txBody>
      </p:sp>
    </p:spTree>
  </p:cSld>
  <p:clrMapOvr>
    <a:masterClrMapping/>
  </p:clrMapOvr>
  <p:transition spd="slow">
    <p:wipe/>
  </p:transition>
</p:sld>
</file>

<file path=ppt/theme/theme1.xml><?xml version="1.0" encoding="utf-8"?>
<a:theme xmlns:a="http://schemas.openxmlformats.org/drawingml/2006/main" name="PIO City of Phoenix PowerPoint Master 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Blue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itle and Content Slid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07C013BE4218147A4521385A9327783" ma:contentTypeVersion="21" ma:contentTypeDescription="Create a new document." ma:contentTypeScope="" ma:versionID="b1ba1aa6b6b78a0e45591b61533a8869">
  <xsd:schema xmlns:xsd="http://www.w3.org/2001/XMLSchema" xmlns:xs="http://www.w3.org/2001/XMLSchema" xmlns:p="http://schemas.microsoft.com/office/2006/metadata/properties" xmlns:ns1="http://schemas.microsoft.com/sharepoint/v3" xmlns:ns3="0f83876e-30c9-45bd-8369-839bda914388" xmlns:ns4="b3d142f9-56d5-47bc-a601-b7e513bfb434" xmlns:ns5="03620f61-ccec-491a-b708-52690e436214" xmlns:ns6="63106958-f7be-47b6-8365-e5a3990f3cc9" targetNamespace="http://schemas.microsoft.com/office/2006/metadata/properties" ma:root="true" ma:fieldsID="26f165f30eb84f599e7daee2a931c115" ns1:_="" ns3:_="" ns4:_="" ns5:_="" ns6:_="">
    <xsd:import namespace="http://schemas.microsoft.com/sharepoint/v3"/>
    <xsd:import namespace="0f83876e-30c9-45bd-8369-839bda914388"/>
    <xsd:import namespace="b3d142f9-56d5-47bc-a601-b7e513bfb434"/>
    <xsd:import namespace="03620f61-ccec-491a-b708-52690e436214"/>
    <xsd:import namespace="63106958-f7be-47b6-8365-e5a3990f3cc9"/>
    <xsd:element name="properties">
      <xsd:complexType>
        <xsd:sequence>
          <xsd:element name="documentManagement">
            <xsd:complexType>
              <xsd:all>
                <xsd:element ref="ns1:PublishingStartDate" minOccurs="0"/>
                <xsd:element ref="ns1:PublishingExpirationDate" minOccurs="0"/>
                <xsd:element ref="ns3:d913b559bcaa43e5a5cf19debaf19ee5" minOccurs="0"/>
                <xsd:element ref="ns4:TaxCatchAll" minOccurs="0"/>
                <xsd:element ref="ns4:TaxKeywordTaxHTField" minOccurs="0"/>
                <xsd:element ref="ns3:pb05db7db1104e46ac803704f178aec8" minOccurs="0"/>
                <xsd:element ref="ns5:MediaServiceMetadata" minOccurs="0"/>
                <xsd:element ref="ns5:MediaServiceFastMetadata" minOccurs="0"/>
                <xsd:element ref="ns6:SharedWithUsers" minOccurs="0"/>
                <xsd:element ref="ns6:SharedWithDetails" minOccurs="0"/>
                <xsd:element ref="ns4:LinkOrder" minOccurs="0"/>
                <xsd:element ref="ns5:MediaServiceObjectDetectorVersions" minOccurs="0"/>
                <xsd:element ref="ns5:MediaServiceSearchProperties" minOccurs="0"/>
                <xsd:element ref="ns5:MediaServiceDateTaken" minOccurs="0"/>
                <xsd:element ref="ns5:MediaServiceGenerationTime" minOccurs="0"/>
                <xsd:element ref="ns5:MediaServiceEventHashCode" minOccurs="0"/>
                <xsd:element ref="ns5: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f83876e-30c9-45bd-8369-839bda914388" elementFormDefault="qualified">
    <xsd:import namespace="http://schemas.microsoft.com/office/2006/documentManagement/types"/>
    <xsd:import namespace="http://schemas.microsoft.com/office/infopath/2007/PartnerControls"/>
    <xsd:element name="d913b559bcaa43e5a5cf19debaf19ee5" ma:index="11" nillable="true" ma:taxonomy="true" ma:internalName="d913b559bcaa43e5a5cf19debaf19ee5" ma:taxonomyFieldName="Organization" ma:displayName="Organization" ma:default="" ma:fieldId="{d913b559-bcaa-43e5-a5cf-19debaf19ee5}" ma:taxonomyMulti="true" ma:sspId="482c8cc6-f2cb-4a6a-9415-1710ca3b2227" ma:termSetId="fc092244-d94d-4d3c-a332-e6b6466a4272" ma:anchorId="00000000-0000-0000-0000-000000000000" ma:open="false" ma:isKeyword="false">
      <xsd:complexType>
        <xsd:sequence>
          <xsd:element ref="pc:Terms" minOccurs="0" maxOccurs="1"/>
        </xsd:sequence>
      </xsd:complexType>
    </xsd:element>
    <xsd:element name="pb05db7db1104e46ac803704f178aec8" ma:index="16" nillable="true" ma:taxonomy="true" ma:internalName="pb05db7db1104e46ac803704f178aec8" ma:taxonomyFieldName="Topics" ma:displayName="Topics" ma:default="" ma:fieldId="{9b05db7d-b110-4e46-ac80-3704f178aec8}" ma:taxonomyMulti="true" ma:sspId="482c8cc6-f2cb-4a6a-9415-1710ca3b2227" ma:termSetId="0097e9cc-b923-47c6-b097-abe1e2ea333a"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b3d142f9-56d5-47bc-a601-b7e513bfb43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31a7ecc-b98c-4592-bd07-99b292fafb5a}" ma:internalName="TaxCatchAll" ma:showField="CatchAllData" ma:web="7ee33647-bd87-47e3-8c88-c58584b8539b">
      <xsd:complexType>
        <xsd:complexContent>
          <xsd:extension base="dms:MultiChoiceLookup">
            <xsd:sequence>
              <xsd:element name="Value" type="dms:Lookup" maxOccurs="unbounded" minOccurs="0" nillable="true"/>
            </xsd:sequence>
          </xsd:extension>
        </xsd:complexContent>
      </xsd:complexType>
    </xsd:element>
    <xsd:element name="TaxKeywordTaxHTField" ma:index="14" nillable="true" ma:taxonomy="true" ma:internalName="TaxKeywordTaxHTField" ma:taxonomyFieldName="TaxKeyword" ma:displayName="Enterprise Keywords" ma:fieldId="{23f27201-bee3-471e-b2e7-b64fd8b7ca38}" ma:taxonomyMulti="true" ma:sspId="482c8cc6-f2cb-4a6a-9415-1710ca3b2227" ma:termSetId="00000000-0000-0000-0000-000000000000" ma:anchorId="00000000-0000-0000-0000-000000000000" ma:open="true" ma:isKeyword="true">
      <xsd:complexType>
        <xsd:sequence>
          <xsd:element ref="pc:Terms" minOccurs="0" maxOccurs="1"/>
        </xsd:sequence>
      </xsd:complexType>
    </xsd:element>
    <xsd:element name="LinkOrder" ma:index="22" nillable="true" ma:displayName="LinkOrder" ma:decimals="0" ma:internalName="LinkOrder">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03620f61-ccec-491a-b708-52690e436214" elementFormDefault="qualified">
    <xsd:import namespace="http://schemas.microsoft.com/office/2006/documentManagement/types"/>
    <xsd:import namespace="http://schemas.microsoft.com/office/infopath/2007/PartnerControls"/>
    <xsd:element name="MediaServiceMetadata" ma:index="18" nillable="true" ma:displayName="MediaServiceMetadata" ma:hidden="true" ma:internalName="MediaServiceMetadata" ma:readOnly="true">
      <xsd:simpleType>
        <xsd:restriction base="dms:Note"/>
      </xsd:simpleType>
    </xsd:element>
    <xsd:element name="MediaServiceFastMetadata" ma:index="19" nillable="true" ma:displayName="MediaServiceFastMetadata" ma:hidden="true" ma:internalName="MediaServiceFastMetadata" ma:readOnly="true">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DateTaken" ma:index="25" nillable="true" ma:displayName="MediaServiceDateTaken" ma:hidden="true" ma:indexed="true" ma:internalName="MediaServiceDateTaken" ma:readOnly="true">
      <xsd:simpleType>
        <xsd:restriction base="dms:Text"/>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EventHashCode" ma:index="27" nillable="true" ma:displayName="MediaServiceEventHashCode" ma:hidden="true" ma:internalName="MediaServiceEventHashCode" ma:readOnly="true">
      <xsd:simpleType>
        <xsd:restriction base="dms:Text"/>
      </xsd:simpleType>
    </xsd:element>
    <xsd:element name="MediaLengthInSeconds" ma:index="2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63106958-f7be-47b6-8365-e5a3990f3cc9"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ma:index="2" ma:displayName="Category"/>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LongProperties xmlns="http://schemas.microsoft.com/office/2006/metadata/longProperties"/>
</file>

<file path=customXml/item3.xml><?xml version="1.0" encoding="utf-8"?>
<p:properties xmlns:p="http://schemas.microsoft.com/office/2006/metadata/properties" xmlns:xsi="http://www.w3.org/2001/XMLSchema-instance" xmlns:pc="http://schemas.microsoft.com/office/infopath/2007/PartnerControls">
  <documentManagement>
    <TaxCatchAll xmlns="b3d142f9-56d5-47bc-a601-b7e513bfb434">
      <Value>132</Value>
    </TaxCatchAll>
    <SharedWithUsers xmlns="63106958-f7be-47b6-8365-e5a3990f3cc9">
      <UserInfo>
        <DisplayName/>
        <AccountId xsi:nil="true"/>
        <AccountType/>
      </UserInfo>
    </SharedWithUsers>
    <d913b559bcaa43e5a5cf19debaf19ee5 xmlns="0f83876e-30c9-45bd-8369-839bda914388">
      <Terms xmlns="http://schemas.microsoft.com/office/infopath/2007/PartnerControls"/>
    </d913b559bcaa43e5a5cf19debaf19ee5>
    <pb05db7db1104e46ac803704f178aec8 xmlns="0f83876e-30c9-45bd-8369-839bda914388">
      <Terms xmlns="http://schemas.microsoft.com/office/infopath/2007/PartnerControls">
        <TermInfo xmlns="http://schemas.microsoft.com/office/infopath/2007/PartnerControls">
          <TermName xmlns="http://schemas.microsoft.com/office/infopath/2007/PartnerControls">Procurement Playbook</TermName>
          <TermId xmlns="http://schemas.microsoft.com/office/infopath/2007/PartnerControls">39317495-094c-4fde-85ce-1f4577520118</TermId>
        </TermInfo>
      </Terms>
    </pb05db7db1104e46ac803704f178aec8>
    <PublishingExpirationDate xmlns="http://schemas.microsoft.com/sharepoint/v3" xsi:nil="true"/>
    <PublishingStartDate xmlns="http://schemas.microsoft.com/sharepoint/v3" xsi:nil="true"/>
    <LinkOrder xmlns="b3d142f9-56d5-47bc-a601-b7e513bfb434" xsi:nil="true"/>
    <TaxKeywordTaxHTField xmlns="b3d142f9-56d5-47bc-a601-b7e513bfb434">
      <Terms xmlns="http://schemas.microsoft.com/office/infopath/2007/PartnerControls"/>
    </TaxKeywordTaxHTField>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9871FB5-9776-4C19-A579-4809608257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f83876e-30c9-45bd-8369-839bda914388"/>
    <ds:schemaRef ds:uri="b3d142f9-56d5-47bc-a601-b7e513bfb434"/>
    <ds:schemaRef ds:uri="03620f61-ccec-491a-b708-52690e436214"/>
    <ds:schemaRef ds:uri="63106958-f7be-47b6-8365-e5a3990f3cc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4661A70-D116-4059-A46C-397384777C4E}">
  <ds:schemaRefs>
    <ds:schemaRef ds:uri="http://schemas.microsoft.com/office/2006/metadata/longProperties"/>
  </ds:schemaRefs>
</ds:datastoreItem>
</file>

<file path=customXml/itemProps3.xml><?xml version="1.0" encoding="utf-8"?>
<ds:datastoreItem xmlns:ds="http://schemas.openxmlformats.org/officeDocument/2006/customXml" ds:itemID="{A3AF181F-22D5-43C1-936E-80A9E43AA749}">
  <ds:schemaRefs>
    <ds:schemaRef ds:uri="b3d142f9-56d5-47bc-a601-b7e513bfb434"/>
    <ds:schemaRef ds:uri="http://schemas.microsoft.com/office/infopath/2007/PartnerControls"/>
    <ds:schemaRef ds:uri="http://purl.org/dc/dcmitype/"/>
    <ds:schemaRef ds:uri="03620f61-ccec-491a-b708-52690e436214"/>
    <ds:schemaRef ds:uri="http://schemas.openxmlformats.org/package/2006/metadata/core-properties"/>
    <ds:schemaRef ds:uri="http://www.w3.org/XML/1998/namespace"/>
    <ds:schemaRef ds:uri="http://schemas.microsoft.com/office/2006/documentManagement/types"/>
    <ds:schemaRef ds:uri="http://purl.org/dc/terms/"/>
    <ds:schemaRef ds:uri="63106958-f7be-47b6-8365-e5a3990f3cc9"/>
    <ds:schemaRef ds:uri="http://schemas.microsoft.com/office/2006/metadata/properties"/>
    <ds:schemaRef ds:uri="0f83876e-30c9-45bd-8369-839bda914388"/>
    <ds:schemaRef ds:uri="http://schemas.microsoft.com/sharepoint/v3"/>
    <ds:schemaRef ds:uri="http://purl.org/dc/elements/1.1/"/>
  </ds:schemaRefs>
</ds:datastoreItem>
</file>

<file path=customXml/itemProps4.xml><?xml version="1.0" encoding="utf-8"?>
<ds:datastoreItem xmlns:ds="http://schemas.openxmlformats.org/officeDocument/2006/customXml" ds:itemID="{AED69FFB-1353-4C9C-9C6F-4D6D9C4DC4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7658</TotalTime>
  <Words>1200</Words>
  <Application>Microsoft Office PowerPoint</Application>
  <PresentationFormat>On-screen Show (4:3)</PresentationFormat>
  <Paragraphs>173</Paragraphs>
  <Slides>15</Slides>
  <Notes>11</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15</vt:i4>
      </vt:variant>
    </vt:vector>
  </HeadingPairs>
  <TitlesOfParts>
    <vt:vector size="23" baseType="lpstr">
      <vt:lpstr>Arial</vt:lpstr>
      <vt:lpstr>Calibri</vt:lpstr>
      <vt:lpstr>Times New Roman</vt:lpstr>
      <vt:lpstr>Wingdings</vt:lpstr>
      <vt:lpstr>PIO City of Phoenix PowerPoint Master Template</vt:lpstr>
      <vt:lpstr>4_Blank Presentation</vt:lpstr>
      <vt:lpstr>Blue PowerPoint</vt:lpstr>
      <vt:lpstr>Title and Content Slide</vt:lpstr>
      <vt:lpstr>RFP 24-0269 Hazardous and Non-Hazardous Material Removal and Disposal Services </vt:lpstr>
      <vt:lpstr>PowerPoint Presentation</vt:lpstr>
      <vt:lpstr>Legal Notice</vt:lpstr>
      <vt:lpstr>Key Dates</vt:lpstr>
      <vt:lpstr>Agenda</vt:lpstr>
      <vt:lpstr>Solicitation Instructions</vt:lpstr>
      <vt:lpstr>Minimum Qualifications </vt:lpstr>
      <vt:lpstr>Special Terms &amp; Conditions</vt:lpstr>
      <vt:lpstr>Insurance &amp; Indemnification</vt:lpstr>
      <vt:lpstr>Scope of Work</vt:lpstr>
      <vt:lpstr>Price Proposal</vt:lpstr>
      <vt:lpstr>Evaluation Criteria</vt:lpstr>
      <vt:lpstr>Exhibits </vt:lpstr>
      <vt:lpstr>Submittals</vt:lpstr>
      <vt:lpstr>Key Dates</vt:lpstr>
    </vt:vector>
  </TitlesOfParts>
  <Company>City of Phoenix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 Pre-Offer Conference Presentation</dc:title>
  <dc:creator>Robyn Sahid</dc:creator>
  <cp:lastModifiedBy>Zaid R Abdulmajeed</cp:lastModifiedBy>
  <cp:revision>214</cp:revision>
  <cp:lastPrinted>2021-12-03T17:02:24Z</cp:lastPrinted>
  <dcterms:created xsi:type="dcterms:W3CDTF">2013-11-13T20:58:22Z</dcterms:created>
  <dcterms:modified xsi:type="dcterms:W3CDTF">2024-04-23T21:19:23Z</dcterms:modified>
  <cp:category>Procurement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olicitationNumber">
    <vt:lpwstr>428</vt:lpwstr>
  </property>
  <property fmtid="{D5CDD505-2E9C-101B-9397-08002B2CF9AE}" pid="3" name="SolicitationOrder">
    <vt:lpwstr/>
  </property>
  <property fmtid="{D5CDD505-2E9C-101B-9397-08002B2CF9AE}" pid="4" name="TaxCatchAll">
    <vt:lpwstr/>
  </property>
  <property fmtid="{D5CDD505-2E9C-101B-9397-08002B2CF9AE}" pid="5" name="ContentTypeId">
    <vt:lpwstr>0x010100407C013BE4218147A4521385A9327783</vt:lpwstr>
  </property>
  <property fmtid="{D5CDD505-2E9C-101B-9397-08002B2CF9AE}" pid="6" name="Order">
    <vt:r8>76500</vt:r8>
  </property>
  <property fmtid="{D5CDD505-2E9C-101B-9397-08002B2CF9AE}" pid="7" name="xd_Signature">
    <vt:bool>false</vt:bool>
  </property>
  <property fmtid="{D5CDD505-2E9C-101B-9397-08002B2CF9AE}" pid="8" name="xd_ProgID">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y fmtid="{D5CDD505-2E9C-101B-9397-08002B2CF9AE}" pid="13" name="TaxKeyword">
    <vt:lpwstr/>
  </property>
  <property fmtid="{D5CDD505-2E9C-101B-9397-08002B2CF9AE}" pid="14" name="Organization">
    <vt:lpwstr/>
  </property>
  <property fmtid="{D5CDD505-2E9C-101B-9397-08002B2CF9AE}" pid="15" name="Topics">
    <vt:lpwstr>132;#Procurement Playbook|39317495-094c-4fde-85ce-1f4577520118</vt:lpwstr>
  </property>
</Properties>
</file>