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5" r:id="rId1"/>
  </p:sldMasterIdLst>
  <p:notesMasterIdLst>
    <p:notesMasterId r:id="rId25"/>
  </p:notesMasterIdLst>
  <p:sldIdLst>
    <p:sldId id="256" r:id="rId2"/>
    <p:sldId id="257" r:id="rId3"/>
    <p:sldId id="367" r:id="rId4"/>
    <p:sldId id="260" r:id="rId5"/>
    <p:sldId id="262" r:id="rId6"/>
    <p:sldId id="329" r:id="rId7"/>
    <p:sldId id="368" r:id="rId8"/>
    <p:sldId id="285" r:id="rId9"/>
    <p:sldId id="259" r:id="rId10"/>
    <p:sldId id="338" r:id="rId11"/>
    <p:sldId id="325" r:id="rId12"/>
    <p:sldId id="268" r:id="rId13"/>
    <p:sldId id="267" r:id="rId14"/>
    <p:sldId id="269" r:id="rId15"/>
    <p:sldId id="369" r:id="rId16"/>
    <p:sldId id="313" r:id="rId17"/>
    <p:sldId id="311" r:id="rId18"/>
    <p:sldId id="274" r:id="rId19"/>
    <p:sldId id="370" r:id="rId20"/>
    <p:sldId id="275" r:id="rId21"/>
    <p:sldId id="339" r:id="rId22"/>
    <p:sldId id="326" r:id="rId23"/>
    <p:sldId id="371"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0601" autoAdjust="0"/>
  </p:normalViewPr>
  <p:slideViewPr>
    <p:cSldViewPr snapToGrid="0" showGuides="1">
      <p:cViewPr varScale="1">
        <p:scale>
          <a:sx n="110" d="100"/>
          <a:sy n="110" d="100"/>
        </p:scale>
        <p:origin x="492" y="108"/>
      </p:cViewPr>
      <p:guideLst>
        <p:guide orient="horz" pos="2160"/>
        <p:guide pos="3840"/>
      </p:guideLst>
    </p:cSldViewPr>
  </p:slideViewPr>
  <p:notesTextViewPr>
    <p:cViewPr>
      <p:scale>
        <a:sx n="1" d="1"/>
        <a:sy n="1" d="1"/>
      </p:scale>
      <p:origin x="0" y="0"/>
    </p:cViewPr>
  </p:notesTextViewPr>
  <p:sorterViewPr>
    <p:cViewPr>
      <p:scale>
        <a:sx n="9" d="10"/>
        <a:sy n="9" d="10"/>
      </p:scale>
      <p:origin x="0" y="-4316"/>
    </p:cViewPr>
  </p:sorterViewPr>
  <p:notesViewPr>
    <p:cSldViewPr snapToGrid="0">
      <p:cViewPr varScale="1">
        <p:scale>
          <a:sx n="63" d="100"/>
          <a:sy n="63" d="100"/>
        </p:scale>
        <p:origin x="240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862CA6F-8E39-4C5F-A7B7-C7B1DC904604}" type="datetimeFigureOut">
              <a:rPr lang="en-US" smtClean="0"/>
              <a:t>11/19/2024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56237C4-6D1E-4118-89E9-4A5ABFEE51E3}" type="slidenum">
              <a:rPr lang="en-US" smtClean="0"/>
              <a:t>‹#›</a:t>
            </a:fld>
            <a:endParaRPr lang="en-US"/>
          </a:p>
        </p:txBody>
      </p:sp>
    </p:spTree>
    <p:extLst>
      <p:ext uri="{BB962C8B-B14F-4D97-AF65-F5344CB8AC3E}">
        <p14:creationId xmlns:p14="http://schemas.microsoft.com/office/powerpoint/2010/main" val="168709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a:t>
            </a:fld>
            <a:endParaRPr lang="en-US"/>
          </a:p>
        </p:txBody>
      </p:sp>
    </p:spTree>
    <p:extLst>
      <p:ext uri="{BB962C8B-B14F-4D97-AF65-F5344CB8AC3E}">
        <p14:creationId xmlns:p14="http://schemas.microsoft.com/office/powerpoint/2010/main" val="230185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Business Information includes: company name, company address, phone number, e-mail address, contact person information, etc. </a:t>
            </a:r>
          </a:p>
          <a:p>
            <a:r>
              <a:rPr lang="en-US" dirty="0"/>
              <a:t>2. Scan and attached your W-9 to your registration</a:t>
            </a:r>
          </a:p>
          <a:p>
            <a:r>
              <a:rPr lang="en-US" dirty="0"/>
              <a:t>3. Complete the registration</a:t>
            </a:r>
          </a:p>
          <a:p>
            <a:r>
              <a:rPr lang="en-US" dirty="0"/>
              <a:t>4. Set-up ID and password</a:t>
            </a:r>
          </a:p>
          <a:p>
            <a:endParaRPr lang="en-US" dirty="0"/>
          </a:p>
          <a:p>
            <a:r>
              <a:rPr lang="en-US" dirty="0"/>
              <a:t>A Vendor Number will be auto-generated when you register with the City. It is also referred to as City’s Registration System ID Number. You will see City’s Registration System ID Number in the Offer Form.</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number is 7 digits long and is specific to you or your agency.</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10</a:t>
            </a:fld>
            <a:endParaRPr lang="en-US"/>
          </a:p>
        </p:txBody>
      </p:sp>
    </p:spTree>
    <p:extLst>
      <p:ext uri="{BB962C8B-B14F-4D97-AF65-F5344CB8AC3E}">
        <p14:creationId xmlns:p14="http://schemas.microsoft.com/office/powerpoint/2010/main" val="2571849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Review Scope of Work in its entirety and submit any questions in writing to the Procurement Officer. </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11</a:t>
            </a:fld>
            <a:endParaRPr lang="en-US"/>
          </a:p>
        </p:txBody>
      </p:sp>
    </p:spTree>
    <p:extLst>
      <p:ext uri="{BB962C8B-B14F-4D97-AF65-F5344CB8AC3E}">
        <p14:creationId xmlns:p14="http://schemas.microsoft.com/office/powerpoint/2010/main" val="275686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n-lt"/>
                <a:ea typeface="+mn-ea"/>
                <a:cs typeface="Arial" panose="020B0604020202020204" pitchFamily="34" charset="0"/>
              </a:rPr>
              <a:t>Located on page 6.</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12</a:t>
            </a:fld>
            <a:endParaRPr lang="en-US"/>
          </a:p>
        </p:txBody>
      </p:sp>
    </p:spTree>
    <p:extLst>
      <p:ext uri="{BB962C8B-B14F-4D97-AF65-F5344CB8AC3E}">
        <p14:creationId xmlns:p14="http://schemas.microsoft.com/office/powerpoint/2010/main" val="776692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buFont typeface="Wingdings" panose="05000000000000000000" pitchFamily="2" charset="2"/>
              <a:buNone/>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No informal contact initiated by Offerors on the proposed service will be allowed with members of City’s staff from date of distribution of this solicitation until after city council awards the contract.</a:t>
            </a:r>
          </a:p>
          <a:p>
            <a:pPr>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Reaching out to other City staff, who is not the Procurement Officer, is a direct violation of the Solicitation Transparent Policy which will result in your agency being disqualified to submit for this procurement. </a:t>
            </a:r>
          </a:p>
          <a:p>
            <a:pPr marL="0" indent="0">
              <a:spcBef>
                <a:spcPts val="0"/>
              </a:spcBef>
              <a:buNone/>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13</a:t>
            </a:fld>
            <a:endParaRPr lang="en-US"/>
          </a:p>
        </p:txBody>
      </p:sp>
    </p:spTree>
    <p:extLst>
      <p:ext uri="{BB962C8B-B14F-4D97-AF65-F5344CB8AC3E}">
        <p14:creationId xmlns:p14="http://schemas.microsoft.com/office/powerpoint/2010/main" val="2451578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Gill Sans MT" panose="020B0502020104020203" pitchFamily="34" charset="0"/>
                <a:cs typeface="Arial" panose="020B0604020202020204" pitchFamily="34" charset="0"/>
              </a:rPr>
              <a:t>Any questions received by the Procurement Officer regarding this solicitation until the Submittal of Written Questions Deadline will form an addendum. This includes the questions submitted in writing today’s meeting.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Gill Sans MT" panose="020B0502020104020203"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14</a:t>
            </a:fld>
            <a:endParaRPr lang="en-US"/>
          </a:p>
        </p:txBody>
      </p:sp>
    </p:spTree>
    <p:extLst>
      <p:ext uri="{BB962C8B-B14F-4D97-AF65-F5344CB8AC3E}">
        <p14:creationId xmlns:p14="http://schemas.microsoft.com/office/powerpoint/2010/main" val="392329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15</a:t>
            </a:fld>
            <a:endParaRPr lang="en-US"/>
          </a:p>
        </p:txBody>
      </p:sp>
    </p:spTree>
    <p:extLst>
      <p:ext uri="{BB962C8B-B14F-4D97-AF65-F5344CB8AC3E}">
        <p14:creationId xmlns:p14="http://schemas.microsoft.com/office/powerpoint/2010/main" val="1435097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Located on page 14 and 15 in the solicitation document.</a:t>
            </a:r>
          </a:p>
          <a:p>
            <a:pPr marL="171450" indent="-171450">
              <a:buFont typeface="Arial" panose="020B0604020202020204" pitchFamily="34" charset="0"/>
              <a:buChar char="•"/>
            </a:pPr>
            <a:r>
              <a:rPr lang="en-US" dirty="0"/>
              <a:t>The submittal section</a:t>
            </a:r>
            <a:r>
              <a:rPr lang="en-US" baseline="0" dirty="0"/>
              <a:t> clearly outlines what is required for each of the sections.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Review each Section from the Solicitation</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16</a:t>
            </a:fld>
            <a:endParaRPr lang="en-US"/>
          </a:p>
        </p:txBody>
      </p:sp>
    </p:spTree>
    <p:extLst>
      <p:ext uri="{BB962C8B-B14F-4D97-AF65-F5344CB8AC3E}">
        <p14:creationId xmlns:p14="http://schemas.microsoft.com/office/powerpoint/2010/main" val="1294371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Located on page 21 in the solicitation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17</a:t>
            </a:fld>
            <a:endParaRPr lang="en-US"/>
          </a:p>
        </p:txBody>
      </p:sp>
    </p:spTree>
    <p:extLst>
      <p:ext uri="{BB962C8B-B14F-4D97-AF65-F5344CB8AC3E}">
        <p14:creationId xmlns:p14="http://schemas.microsoft.com/office/powerpoint/2010/main" val="2470610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18</a:t>
            </a:fld>
            <a:endParaRPr lang="en-US"/>
          </a:p>
        </p:txBody>
      </p:sp>
    </p:spTree>
    <p:extLst>
      <p:ext uri="{BB962C8B-B14F-4D97-AF65-F5344CB8AC3E}">
        <p14:creationId xmlns:p14="http://schemas.microsoft.com/office/powerpoint/2010/main" val="5596175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00000"/>
              </a:lnSpc>
              <a:spcBef>
                <a:spcPts val="0"/>
              </a:spcBef>
              <a:buFont typeface="Wingdings" panose="05000000000000000000" pitchFamily="2" charset="2"/>
              <a:buChar char="§"/>
            </a:pPr>
            <a:r>
              <a:rPr lang="en-US" sz="1400" kern="1200" dirty="0">
                <a:solidFill>
                  <a:schemeClr val="tx1"/>
                </a:solidFill>
                <a:latin typeface="+mn-lt"/>
                <a:ea typeface="+mn-ea"/>
                <a:cs typeface="Arial" panose="020B0604020202020204" pitchFamily="34" charset="0"/>
              </a:rPr>
              <a:t>Located on page 41. </a:t>
            </a:r>
          </a:p>
          <a:p>
            <a:pPr marL="285750" indent="-285750">
              <a:lnSpc>
                <a:spcPct val="100000"/>
              </a:lnSpc>
              <a:spcBef>
                <a:spcPts val="0"/>
              </a:spcBef>
              <a:buFont typeface="Wingdings" panose="05000000000000000000" pitchFamily="2" charset="2"/>
              <a:buChar char="§"/>
            </a:pPr>
            <a:endParaRPr lang="en-US" sz="1400" kern="1200" dirty="0">
              <a:solidFill>
                <a:schemeClr val="tx1"/>
              </a:solidFill>
              <a:latin typeface="+mn-lt"/>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t>Proposers under consideration will be evaluated by an evaluation committee</a:t>
            </a:r>
          </a:p>
          <a:p>
            <a:pPr marL="285750" indent="-285750">
              <a:lnSpc>
                <a:spcPct val="100000"/>
              </a:lnSpc>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lnSpc>
                <a:spcPct val="100000"/>
              </a:lnSpc>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     City reserves the right to request supplemental information that the evaluation committee deems necessary to make a selection.  </a:t>
            </a:r>
          </a:p>
          <a:p>
            <a:pPr marL="0" indent="0">
              <a:lnSpc>
                <a:spcPct val="100000"/>
              </a:lnSpc>
              <a:spcBef>
                <a:spcPts val="0"/>
              </a:spcBef>
              <a:buNone/>
            </a:pPr>
            <a:endParaRPr lang="en-US" sz="1200" kern="1200" dirty="0">
              <a:solidFill>
                <a:schemeClr val="tx1"/>
              </a:solidFill>
              <a:latin typeface="+mn-lt"/>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20</a:t>
            </a:fld>
            <a:endParaRPr lang="en-US"/>
          </a:p>
        </p:txBody>
      </p:sp>
    </p:spTree>
    <p:extLst>
      <p:ext uri="{BB962C8B-B14F-4D97-AF65-F5344CB8AC3E}">
        <p14:creationId xmlns:p14="http://schemas.microsoft.com/office/powerpoint/2010/main" val="2064840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Marchelle Franklin, Human Services Director</a:t>
            </a:r>
          </a:p>
          <a:p>
            <a:r>
              <a:rPr lang="en-US" dirty="0"/>
              <a:t>Nichole Ayoola, Deputy Director Management Services Division </a:t>
            </a:r>
          </a:p>
          <a:p>
            <a:r>
              <a:rPr lang="en-US" dirty="0"/>
              <a:t>Miranda Ortega, Contracts Specialist I, Management Services Division</a:t>
            </a:r>
          </a:p>
          <a:p>
            <a:r>
              <a:rPr lang="en-US" dirty="0"/>
              <a:t>Pradeep </a:t>
            </a:r>
            <a:r>
              <a:rPr lang="en-US" dirty="0" err="1"/>
              <a:t>Persari</a:t>
            </a:r>
            <a:r>
              <a:rPr lang="en-US" dirty="0"/>
              <a:t>, IT Project Manager, Management Services Division </a:t>
            </a:r>
          </a:p>
          <a:p>
            <a:r>
              <a:rPr lang="en-US" dirty="0"/>
              <a:t>Susan Hallett, Deputy Director Community and Senior </a:t>
            </a:r>
            <a:r>
              <a:rPr lang="en-US"/>
              <a:t>Services Division</a:t>
            </a:r>
            <a:endParaRPr lang="en-US" dirty="0"/>
          </a:p>
          <a:p>
            <a:r>
              <a:rPr lang="en-US" dirty="0"/>
              <a:t>Anna Vasquez, Human Services Program Coordinator, Community and Senior Services Division</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2</a:t>
            </a:fld>
            <a:endParaRPr lang="en-US"/>
          </a:p>
        </p:txBody>
      </p:sp>
    </p:spTree>
    <p:extLst>
      <p:ext uri="{BB962C8B-B14F-4D97-AF65-F5344CB8AC3E}">
        <p14:creationId xmlns:p14="http://schemas.microsoft.com/office/powerpoint/2010/main" val="1278136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Outlined under Evaluation Requirements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Vendors must be responsive and responsible to be eligible for contract award. Definitions above are directly from the solicitation.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To be responsive, you must submit all required documents requested in the solicitation. Any documents that are missing will deem your Proposal as non-responsive. </a:t>
            </a:r>
          </a:p>
          <a:p>
            <a:r>
              <a:rPr lang="en-US" dirty="0"/>
              <a:t>To be responsible, you must have the capacity and staffing capacity to provide the services being offered.</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21</a:t>
            </a:fld>
            <a:endParaRPr lang="en-US"/>
          </a:p>
        </p:txBody>
      </p:sp>
    </p:spTree>
    <p:extLst>
      <p:ext uri="{BB962C8B-B14F-4D97-AF65-F5344CB8AC3E}">
        <p14:creationId xmlns:p14="http://schemas.microsoft.com/office/powerpoint/2010/main" val="654965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Last call for questions – You will not be able to ask any questions after this meeting.  </a:t>
            </a:r>
          </a:p>
        </p:txBody>
      </p:sp>
      <p:sp>
        <p:nvSpPr>
          <p:cNvPr id="4" name="Slide Number Placeholder 3"/>
          <p:cNvSpPr>
            <a:spLocks noGrp="1"/>
          </p:cNvSpPr>
          <p:nvPr>
            <p:ph type="sldNum" sz="quarter" idx="10"/>
          </p:nvPr>
        </p:nvSpPr>
        <p:spPr/>
        <p:txBody>
          <a:bodyPr/>
          <a:lstStyle/>
          <a:p>
            <a:fld id="{256237C4-6D1E-4118-89E9-4A5ABFEE51E3}" type="slidenum">
              <a:rPr lang="en-US" smtClean="0"/>
              <a:t>22</a:t>
            </a:fld>
            <a:endParaRPr lang="en-US"/>
          </a:p>
        </p:txBody>
      </p:sp>
    </p:spTree>
    <p:extLst>
      <p:ext uri="{BB962C8B-B14F-4D97-AF65-F5344CB8AC3E}">
        <p14:creationId xmlns:p14="http://schemas.microsoft.com/office/powerpoint/2010/main" val="4265938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this Virtual Pre-Proposal Conference, instead of vocalized questions, please place all questions in the chat and they will be addressed at the end of the presentation.</a:t>
            </a:r>
          </a:p>
        </p:txBody>
      </p:sp>
      <p:sp>
        <p:nvSpPr>
          <p:cNvPr id="4" name="Slide Number Placeholder 3"/>
          <p:cNvSpPr>
            <a:spLocks noGrp="1"/>
          </p:cNvSpPr>
          <p:nvPr>
            <p:ph type="sldNum" sz="quarter" idx="5"/>
          </p:nvPr>
        </p:nvSpPr>
        <p:spPr/>
        <p:txBody>
          <a:bodyPr/>
          <a:lstStyle/>
          <a:p>
            <a:fld id="{256237C4-6D1E-4118-89E9-4A5ABFEE51E3}" type="slidenum">
              <a:rPr lang="en-US" smtClean="0"/>
              <a:t>3</a:t>
            </a:fld>
            <a:endParaRPr lang="en-US"/>
          </a:p>
        </p:txBody>
      </p:sp>
    </p:spTree>
    <p:extLst>
      <p:ext uri="{BB962C8B-B14F-4D97-AF65-F5344CB8AC3E}">
        <p14:creationId xmlns:p14="http://schemas.microsoft.com/office/powerpoint/2010/main" val="1887317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latin typeface="+mn-lt"/>
                <a:ea typeface="+mn-ea"/>
                <a:cs typeface="Arial" panose="020B0604020202020204" pitchFamily="34" charset="0"/>
              </a:rPr>
              <a:t>Located on the cover page of the solicitation document.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latin typeface="+mn-lt"/>
                <a:ea typeface="+mn-ea"/>
                <a:cs typeface="Arial" panose="020B0604020202020204" pitchFamily="34" charset="0"/>
              </a:rPr>
              <a:t>Answers to questions will be posted to the Procurement Website.</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4</a:t>
            </a:fld>
            <a:endParaRPr lang="en-US"/>
          </a:p>
        </p:txBody>
      </p:sp>
    </p:spTree>
    <p:extLst>
      <p:ext uri="{BB962C8B-B14F-4D97-AF65-F5344CB8AC3E}">
        <p14:creationId xmlns:p14="http://schemas.microsoft.com/office/powerpoint/2010/main" val="9642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5</a:t>
            </a:fld>
            <a:endParaRPr lang="en-US"/>
          </a:p>
        </p:txBody>
      </p:sp>
    </p:spTree>
    <p:extLst>
      <p:ext uri="{BB962C8B-B14F-4D97-AF65-F5344CB8AC3E}">
        <p14:creationId xmlns:p14="http://schemas.microsoft.com/office/powerpoint/2010/main" val="462893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Responses must clearly show compliance to these qualifications. Those that are not clearly responsive may be rejected by the City without further consideration.</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56237C4-6D1E-4118-89E9-4A5ABFEE51E3}" type="slidenum">
              <a:rPr lang="en-US" smtClean="0"/>
              <a:t>6</a:t>
            </a:fld>
            <a:endParaRPr lang="en-US"/>
          </a:p>
        </p:txBody>
      </p:sp>
    </p:spTree>
    <p:extLst>
      <p:ext uri="{BB962C8B-B14F-4D97-AF65-F5344CB8AC3E}">
        <p14:creationId xmlns:p14="http://schemas.microsoft.com/office/powerpoint/2010/main" val="2069495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this contract has a 15 year potential length.</a:t>
            </a:r>
          </a:p>
        </p:txBody>
      </p:sp>
      <p:sp>
        <p:nvSpPr>
          <p:cNvPr id="4" name="Slide Number Placeholder 3"/>
          <p:cNvSpPr>
            <a:spLocks noGrp="1"/>
          </p:cNvSpPr>
          <p:nvPr>
            <p:ph type="sldNum" sz="quarter" idx="5"/>
          </p:nvPr>
        </p:nvSpPr>
        <p:spPr/>
        <p:txBody>
          <a:bodyPr/>
          <a:lstStyle/>
          <a:p>
            <a:fld id="{256237C4-6D1E-4118-89E9-4A5ABFEE51E3}" type="slidenum">
              <a:rPr lang="en-US" smtClean="0"/>
              <a:t>7</a:t>
            </a:fld>
            <a:endParaRPr lang="en-US"/>
          </a:p>
        </p:txBody>
      </p:sp>
    </p:spTree>
    <p:extLst>
      <p:ext uri="{BB962C8B-B14F-4D97-AF65-F5344CB8AC3E}">
        <p14:creationId xmlns:p14="http://schemas.microsoft.com/office/powerpoint/2010/main" val="3400861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a:t>Located on Page 9 in the solicitation document.</a:t>
            </a:r>
          </a:p>
          <a:p>
            <a:pPr marL="171450" indent="-171450">
              <a:buFont typeface="Wingdings" panose="05000000000000000000" pitchFamily="2" charset="2"/>
              <a:buChar char="§"/>
            </a:pPr>
            <a:endParaRPr lang="en-US" dirty="0"/>
          </a:p>
          <a:p>
            <a:pPr marL="171450" indent="-171450">
              <a:buFont typeface="Wingdings" panose="05000000000000000000" pitchFamily="2" charset="2"/>
              <a:buChar char="§"/>
            </a:pPr>
            <a:r>
              <a:rPr lang="en-US" sz="1200" kern="1200" baseline="0" dirty="0">
                <a:solidFill>
                  <a:schemeClr val="tx1"/>
                </a:solidFill>
                <a:effectLst/>
                <a:latin typeface="+mn-lt"/>
                <a:ea typeface="+mn-ea"/>
                <a:cs typeface="+mn-cs"/>
              </a:rPr>
              <a:t>In support of a fair and equitable process, Procurement Officers cannot answer a respondent’s question, without notifying all respondents. To ensure that all respondents are on a level playing field, all questions must be submitted in writing and responded to in writing.</a:t>
            </a:r>
            <a:r>
              <a:rPr lang="en-US" dirty="0"/>
              <a:t> Those questions are to be submitted to my attention via the </a:t>
            </a:r>
            <a:r>
              <a:rPr lang="en-US" dirty="0" err="1"/>
              <a:t>hsd</a:t>
            </a:r>
            <a:r>
              <a:rPr lang="en-US" dirty="0"/>
              <a:t> procurement email address. </a:t>
            </a:r>
          </a:p>
          <a:p>
            <a:pPr marL="171450" indent="-171450">
              <a:buFont typeface="Wingdings" panose="05000000000000000000" pitchFamily="2" charset="2"/>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kern="1200" dirty="0">
                <a:solidFill>
                  <a:schemeClr val="tx1"/>
                </a:solidFill>
                <a:effectLst/>
                <a:latin typeface="+mn-lt"/>
                <a:ea typeface="+mn-ea"/>
                <a:cs typeface="+mn-cs"/>
              </a:rPr>
              <a:t>As long as the solicitation is not discussed, Offerors may continue to conduct business with the City and discuss business that is unrelated to the solicitation with the City staff. Offerors may not discuss the solicitation with any City employees or evaluation panel members.</a:t>
            </a:r>
          </a:p>
          <a:p>
            <a:pPr>
              <a:buFont typeface="Wingdings" panose="05000000000000000000" pitchFamily="2" charset="2"/>
              <a:buNone/>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8</a:t>
            </a:fld>
            <a:endParaRPr lang="en-US"/>
          </a:p>
        </p:txBody>
      </p:sp>
    </p:spTree>
    <p:extLst>
      <p:ext uri="{BB962C8B-B14F-4D97-AF65-F5344CB8AC3E}">
        <p14:creationId xmlns:p14="http://schemas.microsoft.com/office/powerpoint/2010/main" val="282341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latin typeface="+mn-lt"/>
                <a:ea typeface="+mn-ea"/>
                <a:cs typeface="Arial" panose="020B0604020202020204" pitchFamily="34" charset="0"/>
              </a:rPr>
              <a:t>Potential</a:t>
            </a:r>
            <a:r>
              <a:rPr lang="en-US" sz="1200" kern="1200" baseline="0" dirty="0">
                <a:solidFill>
                  <a:schemeClr val="tx1"/>
                </a:solidFill>
                <a:latin typeface="+mn-lt"/>
                <a:ea typeface="+mn-ea"/>
                <a:cs typeface="Arial" panose="020B0604020202020204" pitchFamily="34" charset="0"/>
              </a:rPr>
              <a:t> vendors  must  register in the </a:t>
            </a:r>
            <a:r>
              <a:rPr lang="en-US" sz="1200" kern="1200" dirty="0">
                <a:solidFill>
                  <a:schemeClr val="tx1"/>
                </a:solidFill>
                <a:latin typeface="+mn-lt"/>
                <a:ea typeface="+mn-ea"/>
                <a:cs typeface="Arial" panose="020B0604020202020204" pitchFamily="34" charset="0"/>
              </a:rPr>
              <a:t>City’s </a:t>
            </a:r>
            <a:r>
              <a:rPr lang="en-US" sz="1200" kern="1200" dirty="0" err="1">
                <a:solidFill>
                  <a:schemeClr val="tx1"/>
                </a:solidFill>
                <a:latin typeface="+mn-lt"/>
                <a:ea typeface="+mn-ea"/>
                <a:cs typeface="Arial" panose="020B0604020202020204" pitchFamily="34" charset="0"/>
              </a:rPr>
              <a:t>procurePHX</a:t>
            </a:r>
            <a:r>
              <a:rPr lang="en-US" sz="1200" kern="1200" dirty="0">
                <a:solidFill>
                  <a:schemeClr val="tx1"/>
                </a:solidFill>
                <a:latin typeface="+mn-lt"/>
                <a:ea typeface="+mn-ea"/>
                <a:cs typeface="Arial" panose="020B0604020202020204" pitchFamily="34" charset="0"/>
              </a:rPr>
              <a:t> Self-Registration System</a:t>
            </a:r>
          </a:p>
          <a:p>
            <a:pPr marL="0" indent="0">
              <a:buFont typeface="Arial" panose="020B0604020202020204" pitchFamily="34" charset="0"/>
              <a:buNone/>
            </a:pPr>
            <a:endParaRPr lang="en-US" sz="1200" kern="1200" dirty="0">
              <a:solidFill>
                <a:schemeClr val="tx1"/>
              </a:solidFill>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Procurement Officer does not have access to vendor profile systems.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9</a:t>
            </a:fld>
            <a:endParaRPr lang="en-US"/>
          </a:p>
        </p:txBody>
      </p:sp>
    </p:spTree>
    <p:extLst>
      <p:ext uri="{BB962C8B-B14F-4D97-AF65-F5344CB8AC3E}">
        <p14:creationId xmlns:p14="http://schemas.microsoft.com/office/powerpoint/2010/main" val="2878487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108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585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79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06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55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62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52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97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957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255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11/19/2024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651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11/19/2024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949647"/>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endor.support@phoenix.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solicitations.phoenix.gov/"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hoenix.gov/finance/vendorsre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116" y="148034"/>
            <a:ext cx="11544299" cy="3846996"/>
          </a:xfrm>
        </p:spPr>
        <p:txBody>
          <a:bodyPr>
            <a:normAutofit fontScale="90000"/>
          </a:bodyPr>
          <a:lstStyle/>
          <a:p>
            <a:pPr algn="ct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PRE-PROPOSAL CONFERENCE</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eviction legal services</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cap="none" dirty="0">
                <a:latin typeface="Arial" panose="020B0604020202020204" pitchFamily="34" charset="0"/>
                <a:cs typeface="Arial" panose="020B0604020202020204" pitchFamily="34" charset="0"/>
              </a:rPr>
              <a:t>RFQu-24-CSID-0445</a:t>
            </a:r>
            <a:br>
              <a:rPr lang="en-US" sz="5100" cap="none" dirty="0">
                <a:latin typeface="Arial" panose="020B0604020202020204" pitchFamily="34" charset="0"/>
                <a:cs typeface="Arial" panose="020B0604020202020204" pitchFamily="34" charset="0"/>
              </a:rPr>
            </a:br>
            <a:endParaRPr lang="en-US" sz="51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28923" y="4273326"/>
            <a:ext cx="10216652" cy="1824567"/>
          </a:xfrm>
        </p:spPr>
        <p:txBody>
          <a:bodyPr>
            <a:noAutofit/>
          </a:bodyPr>
          <a:lstStyle/>
          <a:p>
            <a:pPr algn="ctr"/>
            <a:r>
              <a:rPr lang="en-US" sz="3600" cap="none" dirty="0">
                <a:latin typeface="Arial" panose="020B0604020202020204" pitchFamily="34" charset="0"/>
                <a:cs typeface="Arial" panose="020B0604020202020204" pitchFamily="34" charset="0"/>
              </a:rPr>
              <a:t>NOVEMBER 20, 2024</a:t>
            </a:r>
          </a:p>
          <a:p>
            <a:pPr algn="ctr"/>
            <a:endParaRPr lang="en-US" sz="4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2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730D-421A-4CBF-8910-7B45E51B370C}"/>
              </a:ext>
            </a:extLst>
          </p:cNvPr>
          <p:cNvSpPr>
            <a:spLocks noGrp="1"/>
          </p:cNvSpPr>
          <p:nvPr>
            <p:ph type="title"/>
          </p:nvPr>
        </p:nvSpPr>
        <p:spPr>
          <a:xfrm>
            <a:off x="1449217" y="990089"/>
            <a:ext cx="9605635" cy="1059305"/>
          </a:xfrm>
        </p:spPr>
        <p:txBody>
          <a:bodyPr>
            <a:normAutofit/>
          </a:bodyPr>
          <a:lstStyle/>
          <a:p>
            <a:pPr algn="ctr"/>
            <a:r>
              <a:rPr lang="en-US" sz="4400" dirty="0"/>
              <a:t>Vendor  self-registration  tips</a:t>
            </a:r>
          </a:p>
        </p:txBody>
      </p:sp>
      <p:sp>
        <p:nvSpPr>
          <p:cNvPr id="4" name="Content Placeholder 3">
            <a:extLst>
              <a:ext uri="{FF2B5EF4-FFF2-40B4-BE49-F238E27FC236}">
                <a16:creationId xmlns:a16="http://schemas.microsoft.com/office/drawing/2014/main" id="{2D70F6FE-C86A-4AE3-9D8F-872C6738ECD3}"/>
              </a:ext>
            </a:extLst>
          </p:cNvPr>
          <p:cNvSpPr>
            <a:spLocks noGrp="1"/>
          </p:cNvSpPr>
          <p:nvPr>
            <p:ph sz="half" idx="1"/>
          </p:nvPr>
        </p:nvSpPr>
        <p:spPr>
          <a:xfrm>
            <a:off x="983848" y="2010878"/>
            <a:ext cx="5429923" cy="3116707"/>
          </a:xfrm>
        </p:spPr>
        <p:txBody>
          <a:bodyPr>
            <a:normAutofit/>
          </a:bodyPr>
          <a:lstStyle/>
          <a:p>
            <a:r>
              <a:rPr lang="en-US" sz="2200" b="1" dirty="0"/>
              <a:t>Steps to Self-Register</a:t>
            </a:r>
          </a:p>
          <a:p>
            <a:pPr marL="800100" lvl="1" indent="-342900">
              <a:buFont typeface="+mj-lt"/>
              <a:buAutoNum type="arabicPeriod"/>
            </a:pPr>
            <a:r>
              <a:rPr lang="en-US" sz="1900" dirty="0"/>
              <a:t>Gather your business info</a:t>
            </a:r>
          </a:p>
          <a:p>
            <a:pPr marL="800100" lvl="1" indent="-342900">
              <a:buFont typeface="+mj-lt"/>
              <a:buAutoNum type="arabicPeriod"/>
            </a:pPr>
            <a:r>
              <a:rPr lang="en-US" sz="1900" dirty="0"/>
              <a:t>Scan your sign W-9</a:t>
            </a:r>
          </a:p>
          <a:p>
            <a:pPr marL="800100" lvl="1" indent="-342900">
              <a:buFont typeface="+mj-lt"/>
              <a:buAutoNum type="arabicPeriod"/>
            </a:pPr>
            <a:r>
              <a:rPr lang="en-US" sz="1900" dirty="0"/>
              <a:t>Register in the system</a:t>
            </a:r>
          </a:p>
          <a:p>
            <a:pPr marL="800100" lvl="1" indent="-342900">
              <a:buFont typeface="+mj-lt"/>
              <a:buAutoNum type="arabicPeriod"/>
            </a:pPr>
            <a:r>
              <a:rPr lang="en-US" sz="1900" dirty="0"/>
              <a:t>Set-up ID and Password</a:t>
            </a:r>
          </a:p>
          <a:p>
            <a:pPr marL="457200" lvl="1" indent="0">
              <a:buNone/>
            </a:pPr>
            <a:endParaRPr lang="en-US" sz="1900" dirty="0"/>
          </a:p>
        </p:txBody>
      </p:sp>
      <p:sp>
        <p:nvSpPr>
          <p:cNvPr id="5" name="Content Placeholder 4">
            <a:extLst>
              <a:ext uri="{FF2B5EF4-FFF2-40B4-BE49-F238E27FC236}">
                <a16:creationId xmlns:a16="http://schemas.microsoft.com/office/drawing/2014/main" id="{85C90685-60E4-4590-BE2E-72F986314F48}"/>
              </a:ext>
            </a:extLst>
          </p:cNvPr>
          <p:cNvSpPr>
            <a:spLocks noGrp="1"/>
          </p:cNvSpPr>
          <p:nvPr>
            <p:ph sz="half" idx="2"/>
          </p:nvPr>
        </p:nvSpPr>
        <p:spPr>
          <a:xfrm>
            <a:off x="6413770" y="2017342"/>
            <a:ext cx="4794381" cy="3110243"/>
          </a:xfrm>
        </p:spPr>
        <p:txBody>
          <a:bodyPr>
            <a:normAutofit/>
          </a:bodyPr>
          <a:lstStyle/>
          <a:p>
            <a:pPr>
              <a:lnSpc>
                <a:spcPct val="100000"/>
              </a:lnSpc>
              <a:spcBef>
                <a:spcPts val="0"/>
              </a:spcBef>
            </a:pPr>
            <a:r>
              <a:rPr lang="en-US" sz="2200" b="1" dirty="0">
                <a:cs typeface="Arial" panose="020B0604020202020204" pitchFamily="34" charset="0"/>
              </a:rPr>
              <a:t>Vendor Support Contact Information </a:t>
            </a:r>
          </a:p>
          <a:p>
            <a:pPr lvl="1">
              <a:buClr>
                <a:srgbClr val="FF0000"/>
              </a:buClr>
            </a:pPr>
            <a:r>
              <a:rPr lang="en-US" sz="1900" dirty="0">
                <a:highlight>
                  <a:srgbClr val="FFFF00"/>
                </a:highlight>
                <a:hlinkClick r:id="rId3">
                  <a:extLst>
                    <a:ext uri="{A12FA001-AC4F-418D-AE19-62706E023703}">
                      <ahyp:hlinkClr xmlns:ahyp="http://schemas.microsoft.com/office/drawing/2018/hyperlinkcolor" val="tx"/>
                    </a:ext>
                  </a:extLst>
                </a:hlinkClick>
              </a:rPr>
              <a:t>vendor.support@phoenix.gov</a:t>
            </a:r>
            <a:endParaRPr lang="en-US" sz="1900" dirty="0">
              <a:highlight>
                <a:srgbClr val="FFFF00"/>
              </a:highlight>
            </a:endParaRPr>
          </a:p>
          <a:p>
            <a:pPr lvl="1">
              <a:buClr>
                <a:srgbClr val="FF0000"/>
              </a:buClr>
            </a:pPr>
            <a:r>
              <a:rPr lang="en-US" sz="1900" dirty="0">
                <a:highlight>
                  <a:srgbClr val="FFFF00"/>
                </a:highlight>
              </a:rPr>
              <a:t>(602) 262-1819</a:t>
            </a:r>
            <a:endParaRPr lang="en-US" sz="1900" dirty="0">
              <a:highlight>
                <a:srgbClr val="FFFF00"/>
              </a:highlight>
              <a:cs typeface="Arial" panose="020B0604020202020204" pitchFamily="34" charset="0"/>
            </a:endParaRPr>
          </a:p>
          <a:p>
            <a:endParaRPr lang="en-US" dirty="0"/>
          </a:p>
        </p:txBody>
      </p:sp>
    </p:spTree>
    <p:extLst>
      <p:ext uri="{BB962C8B-B14F-4D97-AF65-F5344CB8AC3E}">
        <p14:creationId xmlns:p14="http://schemas.microsoft.com/office/powerpoint/2010/main" val="1325206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38155"/>
            <a:ext cx="9603275" cy="1049235"/>
          </a:xfrm>
        </p:spPr>
        <p:txBody>
          <a:bodyPr>
            <a:normAutofit/>
          </a:bodyPr>
          <a:lstStyle/>
          <a:p>
            <a:pPr algn="ctr"/>
            <a:r>
              <a:rPr lang="en-US" sz="4400" dirty="0"/>
              <a:t>SCOPE OF WORK</a:t>
            </a:r>
          </a:p>
        </p:txBody>
      </p:sp>
      <p:sp>
        <p:nvSpPr>
          <p:cNvPr id="3" name="Content Placeholder 2"/>
          <p:cNvSpPr>
            <a:spLocks noGrp="1"/>
          </p:cNvSpPr>
          <p:nvPr>
            <p:ph idx="1"/>
          </p:nvPr>
        </p:nvSpPr>
        <p:spPr>
          <a:xfrm>
            <a:off x="389467" y="1763183"/>
            <a:ext cx="11579376" cy="4037749"/>
          </a:xfrm>
        </p:spPr>
        <p:txBody>
          <a:bodyPr>
            <a:normAutofit/>
          </a:bodyPr>
          <a:lstStyle/>
          <a:p>
            <a:pPr>
              <a:lnSpc>
                <a:spcPct val="100000"/>
              </a:lnSpc>
              <a:buFont typeface="Wingdings" panose="05000000000000000000" pitchFamily="2" charset="2"/>
              <a:buChar char="§"/>
            </a:pPr>
            <a:r>
              <a:rPr lang="en-US" sz="2600" dirty="0"/>
              <a:t>Complete Scope of  Work outlines the following points and begins on Page 14 of the solicitation document.</a:t>
            </a:r>
          </a:p>
          <a:p>
            <a:pPr marL="914400" lvl="1" indent="0">
              <a:lnSpc>
                <a:spcPct val="100000"/>
              </a:lnSpc>
              <a:buNone/>
              <a:tabLst>
                <a:tab pos="1201738" algn="l"/>
              </a:tabLst>
            </a:pPr>
            <a:r>
              <a:rPr lang="en-US" sz="2600" dirty="0"/>
              <a:t>Project Background				Program Requirements</a:t>
            </a:r>
          </a:p>
          <a:p>
            <a:pPr marL="914400" lvl="1" indent="0">
              <a:lnSpc>
                <a:spcPct val="100000"/>
              </a:lnSpc>
              <a:buNone/>
              <a:tabLst>
                <a:tab pos="1201738" algn="l"/>
              </a:tabLst>
            </a:pPr>
            <a:r>
              <a:rPr lang="en-US" sz="2600" dirty="0"/>
              <a:t>Project Objective				Eligible Costs</a:t>
            </a:r>
          </a:p>
          <a:p>
            <a:pPr marL="914400" lvl="1" indent="0">
              <a:lnSpc>
                <a:spcPct val="100000"/>
              </a:lnSpc>
              <a:buNone/>
              <a:tabLst>
                <a:tab pos="1201738" algn="l"/>
              </a:tabLst>
            </a:pPr>
            <a:r>
              <a:rPr lang="en-US" sz="2600" dirty="0"/>
              <a:t>Eligible Participants and Costs		Operating Costs</a:t>
            </a:r>
          </a:p>
          <a:p>
            <a:pPr marL="914400" lvl="1" indent="0">
              <a:lnSpc>
                <a:spcPct val="100000"/>
              </a:lnSpc>
              <a:buNone/>
              <a:tabLst>
                <a:tab pos="1201738" algn="l"/>
              </a:tabLst>
            </a:pPr>
            <a:r>
              <a:rPr lang="en-US" sz="2600" dirty="0"/>
              <a:t>Service Location				Reporting Requirements</a:t>
            </a:r>
          </a:p>
          <a:p>
            <a:pPr marL="914400" lvl="1" indent="0">
              <a:lnSpc>
                <a:spcPct val="100000"/>
              </a:lnSpc>
              <a:buNone/>
              <a:tabLst>
                <a:tab pos="1201738" algn="l"/>
              </a:tabLst>
            </a:pPr>
            <a:r>
              <a:rPr lang="en-US" sz="2600" dirty="0"/>
              <a:t>Description of Solicited Services		Contractor’s Responsibilities	</a:t>
            </a:r>
          </a:p>
          <a:p>
            <a:pPr marL="914400" lvl="1" indent="0">
              <a:lnSpc>
                <a:spcPct val="100000"/>
              </a:lnSpc>
              <a:buNone/>
              <a:tabLst>
                <a:tab pos="1201738" algn="l"/>
              </a:tabLst>
            </a:pPr>
            <a:r>
              <a:rPr lang="en-US" sz="2600" dirty="0"/>
              <a:t>Eligibility Requirements			City’s Responsibilities</a:t>
            </a:r>
          </a:p>
          <a:p>
            <a:pPr marL="3082925" lvl="1" indent="-400050">
              <a:lnSpc>
                <a:spcPct val="100000"/>
              </a:lnSpc>
              <a:buFont typeface="Wingdings" panose="05000000000000000000" pitchFamily="2" charset="2"/>
              <a:buChar char="§"/>
            </a:pPr>
            <a:endParaRPr lang="en-US" sz="2600" dirty="0"/>
          </a:p>
          <a:p>
            <a:pPr lvl="1">
              <a:lnSpc>
                <a:spcPct val="100000"/>
              </a:lnSpc>
              <a:buFont typeface="Wingdings" panose="05000000000000000000" pitchFamily="2" charset="2"/>
              <a:buChar char="§"/>
            </a:pPr>
            <a:endParaRPr lang="en-US" sz="2600" dirty="0"/>
          </a:p>
          <a:p>
            <a:pPr marL="0" indent="0">
              <a:lnSpc>
                <a:spcPct val="100000"/>
              </a:lnSpc>
              <a:spcBef>
                <a:spcPts val="0"/>
              </a:spcBef>
              <a:buNone/>
            </a:pPr>
            <a:endParaRPr lang="en-US" sz="2800" dirty="0"/>
          </a:p>
          <a:p>
            <a:pPr>
              <a:lnSpc>
                <a:spcPct val="100000"/>
              </a:lnSpc>
              <a:spcBef>
                <a:spcPts val="0"/>
              </a:spcBef>
              <a:buFont typeface="Wingdings" panose="05000000000000000000" pitchFamily="2" charset="2"/>
              <a:buChar char="§"/>
            </a:pPr>
            <a:endParaRPr lang="en-US" sz="2800" dirty="0"/>
          </a:p>
          <a:p>
            <a:pPr marL="0" indent="0">
              <a:buNone/>
            </a:pPr>
            <a:endParaRPr lang="en-US" dirty="0"/>
          </a:p>
        </p:txBody>
      </p:sp>
    </p:spTree>
    <p:extLst>
      <p:ext uri="{BB962C8B-B14F-4D97-AF65-F5344CB8AC3E}">
        <p14:creationId xmlns:p14="http://schemas.microsoft.com/office/powerpoint/2010/main" val="1243516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4"/>
            <a:ext cx="9603275" cy="1049235"/>
          </a:xfrm>
        </p:spPr>
        <p:txBody>
          <a:bodyPr>
            <a:normAutofit/>
          </a:bodyPr>
          <a:lstStyle/>
          <a:p>
            <a:pPr algn="ctr"/>
            <a:r>
              <a:rPr lang="en-US" sz="4400" dirty="0">
                <a:cs typeface="Arial" panose="020B0604020202020204" pitchFamily="34" charset="0"/>
              </a:rPr>
              <a:t>EXCEPTIONS</a:t>
            </a:r>
          </a:p>
        </p:txBody>
      </p:sp>
      <p:sp>
        <p:nvSpPr>
          <p:cNvPr id="3" name="Content Placeholder 2"/>
          <p:cNvSpPr>
            <a:spLocks noGrp="1"/>
          </p:cNvSpPr>
          <p:nvPr>
            <p:ph idx="1"/>
          </p:nvPr>
        </p:nvSpPr>
        <p:spPr>
          <a:xfrm>
            <a:off x="148856" y="1853754"/>
            <a:ext cx="11844669" cy="3951623"/>
          </a:xfrm>
        </p:spPr>
        <p:txBody>
          <a:bodyPr>
            <a:normAutofit fontScale="250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Proposer’s must conform to all of the requirements specified in the solicitation.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Proposer must not take any exceptions to any terms, conditions or material requirements of this solicitation.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The City encourages Offeror’s to ask the Procurement Officer questions rather than including exceptions in their Proposal.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Proposals submitted with exceptions may be deemed non-responsive </a:t>
            </a:r>
            <a:r>
              <a:rPr lang="en-US" sz="9600" dirty="0">
                <a:cs typeface="Arial" panose="020B0604020202020204" pitchFamily="34" charset="0"/>
              </a:rPr>
              <a:t>and </a:t>
            </a:r>
            <a:r>
              <a:rPr lang="en-US" sz="9600" dirty="0">
                <a:latin typeface="+mj-lt"/>
                <a:cs typeface="Arial" panose="020B0604020202020204" pitchFamily="34" charset="0"/>
              </a:rPr>
              <a:t>disqualified from further consideration.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endParaRPr lang="en-US" sz="11200" dirty="0">
              <a:latin typeface="+mj-lt"/>
              <a:cs typeface="Arial" panose="020B0604020202020204" pitchFamily="34" charset="0"/>
            </a:endParaRPr>
          </a:p>
          <a:p>
            <a:pPr marL="0" indent="0">
              <a:spcBef>
                <a:spcPts val="0"/>
              </a:spcBef>
              <a:buNone/>
            </a:pPr>
            <a:endParaRPr lang="en-US" sz="14400" dirty="0">
              <a:latin typeface="+mj-lt"/>
              <a:cs typeface="Arial" panose="020B0604020202020204" pitchFamily="34" charset="0"/>
            </a:endParaRPr>
          </a:p>
          <a:p>
            <a:pPr marL="0" indent="0">
              <a:buNone/>
            </a:pPr>
            <a:r>
              <a:rPr lang="en-US" sz="11200" dirty="0">
                <a:latin typeface="+mj-lt"/>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75375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13439"/>
            <a:ext cx="9603275" cy="1049235"/>
          </a:xfrm>
        </p:spPr>
        <p:txBody>
          <a:bodyPr>
            <a:noAutofit/>
          </a:bodyPr>
          <a:lstStyle/>
          <a:p>
            <a:pPr algn="ctr"/>
            <a:r>
              <a:rPr lang="en-US" sz="4400" dirty="0">
                <a:cs typeface="Arial" panose="020B0604020202020204" pitchFamily="34" charset="0"/>
              </a:rPr>
              <a:t>Questions/INQUIRIES</a:t>
            </a:r>
          </a:p>
        </p:txBody>
      </p:sp>
      <p:sp>
        <p:nvSpPr>
          <p:cNvPr id="3" name="Content Placeholder 2"/>
          <p:cNvSpPr>
            <a:spLocks noGrp="1"/>
          </p:cNvSpPr>
          <p:nvPr>
            <p:ph idx="1"/>
          </p:nvPr>
        </p:nvSpPr>
        <p:spPr>
          <a:xfrm>
            <a:off x="159488" y="1756233"/>
            <a:ext cx="11855303" cy="4545707"/>
          </a:xfrm>
        </p:spPr>
        <p:txBody>
          <a:bodyPr>
            <a:noAutofit/>
          </a:bodyPr>
          <a:lstStyle/>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All questions should be directed via email to the Procurement Officer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400" dirty="0">
                <a:latin typeface="+mj-lt"/>
                <a:cs typeface="Arial" panose="020B0604020202020204" pitchFamily="34" charset="0"/>
              </a:rPr>
              <a:t>. </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will not consider questions received after the deadline, November 22, 2024, by 3:00 pm</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Procurement Officer will answer written inquiries in an addendum posted to the solicitation website at: </a:t>
            </a:r>
            <a:r>
              <a:rPr lang="en-US" sz="2400" u="sng" dirty="0">
                <a:effectLst/>
                <a:highlight>
                  <a:srgbClr val="FFFF00"/>
                </a:highlight>
                <a:latin typeface="Gill Sans MT" panose="020B0502020104020203"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https://solicitations.phoenix.gov/</a:t>
            </a:r>
            <a:endParaRPr lang="en-US" sz="2400" dirty="0">
              <a:effectLst/>
              <a:highlight>
                <a:srgbClr val="FFFF00"/>
              </a:highlight>
              <a:latin typeface="Gill Sans MT" panose="020B0502020104020203" pitchFamily="34" charset="0"/>
              <a:ea typeface="Calibri" panose="020F0502020204030204" pitchFamily="34" charset="0"/>
            </a:endParaRPr>
          </a:p>
          <a:p>
            <a:pPr marL="739775" indent="-339725">
              <a:lnSpc>
                <a:spcPct val="100000"/>
              </a:lnSpc>
              <a:spcBef>
                <a:spcPts val="0"/>
              </a:spcBef>
              <a:buFont typeface="Wingdings" panose="05000000000000000000" pitchFamily="2" charset="2"/>
              <a:buChar char="§"/>
            </a:pPr>
            <a:r>
              <a:rPr lang="en-US" sz="2400" dirty="0"/>
              <a:t>Do not reach out to other City staff regarding questions relating to the solicitation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87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3"/>
            <a:ext cx="9603275" cy="1049235"/>
          </a:xfrm>
        </p:spPr>
        <p:txBody>
          <a:bodyPr>
            <a:normAutofit/>
          </a:bodyPr>
          <a:lstStyle/>
          <a:p>
            <a:pPr algn="ctr"/>
            <a:r>
              <a:rPr lang="en-US" sz="4400" dirty="0">
                <a:cs typeface="Arial" panose="020B0604020202020204" pitchFamily="34" charset="0"/>
              </a:rPr>
              <a:t>SOLICITATION ADDENDA</a:t>
            </a:r>
          </a:p>
        </p:txBody>
      </p:sp>
      <p:sp>
        <p:nvSpPr>
          <p:cNvPr id="3" name="Content Placeholder 2"/>
          <p:cNvSpPr>
            <a:spLocks noGrp="1"/>
          </p:cNvSpPr>
          <p:nvPr>
            <p:ph idx="1"/>
          </p:nvPr>
        </p:nvSpPr>
        <p:spPr>
          <a:xfrm>
            <a:off x="347330" y="1676098"/>
            <a:ext cx="11844670" cy="4037749"/>
          </a:xfrm>
        </p:spPr>
        <p:txBody>
          <a:bodyPr>
            <a:normAutofit/>
          </a:bodyPr>
          <a:lstStyle/>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Any changes to the solicitation will be in the form of an addendum.</a:t>
            </a:r>
          </a:p>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Propose</a:t>
            </a:r>
            <a:r>
              <a:rPr lang="x-none" sz="2400" dirty="0">
                <a:latin typeface="Gill Sans MT" panose="020B0502020104020203" pitchFamily="34" charset="0"/>
                <a:cs typeface="Arial" panose="020B0604020202020204" pitchFamily="34" charset="0"/>
              </a:rPr>
              <a:t>r </a:t>
            </a:r>
            <a:r>
              <a:rPr lang="en-US" sz="2400" b="1" dirty="0">
                <a:latin typeface="Gill Sans MT" panose="020B0502020104020203" pitchFamily="34" charset="0"/>
                <a:cs typeface="Arial" panose="020B0604020202020204" pitchFamily="34" charset="0"/>
              </a:rPr>
              <a:t>MUST</a:t>
            </a:r>
            <a:r>
              <a:rPr lang="en-US" sz="2400" dirty="0">
                <a:latin typeface="Gill Sans MT" panose="020B0502020104020203" pitchFamily="34" charset="0"/>
                <a:cs typeface="Arial" panose="020B0604020202020204" pitchFamily="34" charset="0"/>
              </a:rPr>
              <a:t> acknowledge receipt of any/all addenda by signing and returning the document(s) with their offer.</a:t>
            </a:r>
          </a:p>
          <a:p>
            <a:pPr>
              <a:lnSpc>
                <a:spcPct val="100000"/>
              </a:lnSpc>
              <a:spcBef>
                <a:spcPts val="0"/>
              </a:spcBef>
              <a:buFont typeface="Wingdings" panose="05000000000000000000" pitchFamily="2" charset="2"/>
              <a:buChar char="§"/>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The City will not be responsible for any oral instructions made by any employees or officers of the City regarding this solicitation. </a:t>
            </a:r>
          </a:p>
        </p:txBody>
      </p:sp>
    </p:spTree>
    <p:extLst>
      <p:ext uri="{BB962C8B-B14F-4D97-AF65-F5344CB8AC3E}">
        <p14:creationId xmlns:p14="http://schemas.microsoft.com/office/powerpoint/2010/main" val="428199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B7CC-339F-4B69-96BF-0923A5B7A85B}"/>
              </a:ext>
            </a:extLst>
          </p:cNvPr>
          <p:cNvSpPr>
            <a:spLocks noGrp="1"/>
          </p:cNvSpPr>
          <p:nvPr>
            <p:ph type="title"/>
          </p:nvPr>
        </p:nvSpPr>
        <p:spPr/>
        <p:txBody>
          <a:bodyPr/>
          <a:lstStyle/>
          <a:p>
            <a:pPr algn="ctr"/>
            <a:br>
              <a:rPr lang="en-US" dirty="0"/>
            </a:br>
            <a:r>
              <a:rPr lang="en-US" dirty="0"/>
              <a:t>preparation of offer</a:t>
            </a:r>
          </a:p>
        </p:txBody>
      </p:sp>
      <p:sp>
        <p:nvSpPr>
          <p:cNvPr id="3" name="Content Placeholder 2">
            <a:extLst>
              <a:ext uri="{FF2B5EF4-FFF2-40B4-BE49-F238E27FC236}">
                <a16:creationId xmlns:a16="http://schemas.microsoft.com/office/drawing/2014/main" id="{06C5B4C6-9702-4A1E-869C-9F0BF46892A0}"/>
              </a:ext>
            </a:extLst>
          </p:cNvPr>
          <p:cNvSpPr>
            <a:spLocks noGrp="1"/>
          </p:cNvSpPr>
          <p:nvPr>
            <p:ph idx="1"/>
          </p:nvPr>
        </p:nvSpPr>
        <p:spPr>
          <a:xfrm>
            <a:off x="1451579" y="2015732"/>
            <a:ext cx="10094098" cy="3911343"/>
          </a:xfrm>
        </p:spPr>
        <p:txBody>
          <a:bodyPr/>
          <a:lstStyle/>
          <a:p>
            <a:r>
              <a:rPr lang="en-US" dirty="0"/>
              <a:t>All forms provided must be completed and submitted with your offer.</a:t>
            </a:r>
          </a:p>
          <a:p>
            <a:r>
              <a:rPr lang="en-US" dirty="0"/>
              <a:t>It is the responsibility of the offeror to examine the entire solicitation and seek clarification of any requirement that may not be clear and to check all responses before submitting an offer.</a:t>
            </a:r>
          </a:p>
          <a:p>
            <a:r>
              <a:rPr lang="en-US" dirty="0"/>
              <a:t>The City does not reimburse the cost of developing, presenting or providing any response to this solicitation.</a:t>
            </a:r>
          </a:p>
          <a:p>
            <a:endParaRPr lang="en-US" dirty="0"/>
          </a:p>
          <a:p>
            <a:endParaRPr lang="en-US" dirty="0"/>
          </a:p>
          <a:p>
            <a:endParaRPr lang="en-US" dirty="0"/>
          </a:p>
          <a:p>
            <a:pPr lvl="8"/>
            <a:endParaRPr lang="en-US" dirty="0"/>
          </a:p>
        </p:txBody>
      </p:sp>
    </p:spTree>
    <p:extLst>
      <p:ext uri="{BB962C8B-B14F-4D97-AF65-F5344CB8AC3E}">
        <p14:creationId xmlns:p14="http://schemas.microsoft.com/office/powerpoint/2010/main" val="25240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05463"/>
            <a:ext cx="9603275" cy="1049235"/>
          </a:xfrm>
        </p:spPr>
        <p:txBody>
          <a:bodyPr>
            <a:normAutofit/>
          </a:bodyPr>
          <a:lstStyle/>
          <a:p>
            <a:pPr algn="ctr"/>
            <a:r>
              <a:rPr lang="en-US" sz="4400" dirty="0"/>
              <a:t>Submission of proposal</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9352647"/>
              </p:ext>
            </p:extLst>
          </p:nvPr>
        </p:nvGraphicFramePr>
        <p:xfrm>
          <a:off x="3219899" y="2889417"/>
          <a:ext cx="4734422" cy="1483360"/>
        </p:xfrm>
        <a:graphic>
          <a:graphicData uri="http://schemas.openxmlformats.org/drawingml/2006/table">
            <a:tbl>
              <a:tblPr firstRow="1" bandRow="1">
                <a:tableStyleId>{5C22544A-7EE6-4342-B048-85BDC9FD1C3A}</a:tableStyleId>
              </a:tblPr>
              <a:tblGrid>
                <a:gridCol w="4734422">
                  <a:extLst>
                    <a:ext uri="{9D8B030D-6E8A-4147-A177-3AD203B41FA5}">
                      <a16:colId xmlns:a16="http://schemas.microsoft.com/office/drawing/2014/main" val="380126492"/>
                    </a:ext>
                  </a:extLst>
                </a:gridCol>
              </a:tblGrid>
              <a:tr h="370840">
                <a:tc>
                  <a:txBody>
                    <a:bodyPr/>
                    <a:lstStyle/>
                    <a:p>
                      <a:pPr algn="l"/>
                      <a:r>
                        <a:rPr lang="en-US" sz="1800" b="0" dirty="0">
                          <a:solidFill>
                            <a:schemeClr val="tx1"/>
                          </a:solidFill>
                        </a:rPr>
                        <a:t>Tab 1 – General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9014231"/>
                  </a:ext>
                </a:extLst>
              </a:tr>
              <a:tr h="370840">
                <a:tc>
                  <a:txBody>
                    <a:bodyPr/>
                    <a:lstStyle/>
                    <a:p>
                      <a:pPr algn="l"/>
                      <a:r>
                        <a:rPr lang="en-US" sz="1800" b="0" dirty="0">
                          <a:solidFill>
                            <a:schemeClr val="tx1"/>
                          </a:solidFill>
                        </a:rPr>
                        <a:t>Tab 2 – Company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2578864"/>
                  </a:ext>
                </a:extLst>
              </a:tr>
              <a:tr h="370840">
                <a:tc>
                  <a:txBody>
                    <a:bodyPr/>
                    <a:lstStyle/>
                    <a:p>
                      <a:pPr algn="l"/>
                      <a:r>
                        <a:rPr lang="en-US" sz="1800" b="0" dirty="0">
                          <a:solidFill>
                            <a:schemeClr val="tx1"/>
                          </a:solidFill>
                        </a:rPr>
                        <a:t>Tab 3 – All Submittals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6572627"/>
                  </a:ext>
                </a:extLst>
              </a:tr>
              <a:tr h="370840">
                <a:tc>
                  <a:txBody>
                    <a:bodyPr/>
                    <a:lstStyle/>
                    <a:p>
                      <a:pPr algn="l"/>
                      <a:r>
                        <a:rPr lang="en-US" sz="1800" dirty="0">
                          <a:solidFill>
                            <a:schemeClr val="tx1"/>
                          </a:solidFill>
                        </a:rPr>
                        <a:t>Tab 4 – </a:t>
                      </a:r>
                      <a:r>
                        <a:rPr lang="en-US" sz="1800" b="0" dirty="0">
                          <a:solidFill>
                            <a:schemeClr val="tx1"/>
                          </a:solidFill>
                        </a:rPr>
                        <a:t>Signed Addenda</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8645067"/>
                  </a:ext>
                </a:extLst>
              </a:tr>
            </a:tbl>
          </a:graphicData>
        </a:graphic>
      </p:graphicFrame>
      <p:sp>
        <p:nvSpPr>
          <p:cNvPr id="3" name="Rectangle 2"/>
          <p:cNvSpPr/>
          <p:nvPr/>
        </p:nvSpPr>
        <p:spPr>
          <a:xfrm>
            <a:off x="2499360" y="2088204"/>
            <a:ext cx="9454101" cy="461665"/>
          </a:xfrm>
          <a:prstGeom prst="rect">
            <a:avLst/>
          </a:prstGeom>
        </p:spPr>
        <p:txBody>
          <a:bodyPr wrap="square">
            <a:spAutoFit/>
          </a:bodyPr>
          <a:lstStyle/>
          <a:p>
            <a:pPr>
              <a:lnSpc>
                <a:spcPct val="100000"/>
              </a:lnSpc>
              <a:spcBef>
                <a:spcPts val="1800"/>
              </a:spcBef>
            </a:pPr>
            <a:r>
              <a:rPr lang="en-US" sz="2400" dirty="0"/>
              <a:t>Submitted with a table of contents per the following sections</a:t>
            </a:r>
          </a:p>
        </p:txBody>
      </p:sp>
    </p:spTree>
    <p:extLst>
      <p:ext uri="{BB962C8B-B14F-4D97-AF65-F5344CB8AC3E}">
        <p14:creationId xmlns:p14="http://schemas.microsoft.com/office/powerpoint/2010/main" val="3403868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47594"/>
            <a:ext cx="9603275" cy="1049235"/>
          </a:xfrm>
        </p:spPr>
        <p:txBody>
          <a:bodyPr>
            <a:normAutofit/>
          </a:bodyPr>
          <a:lstStyle/>
          <a:p>
            <a:pPr algn="ctr"/>
            <a:r>
              <a:rPr lang="en-US" sz="4400" dirty="0"/>
              <a:t>Submission of proposal</a:t>
            </a:r>
          </a:p>
        </p:txBody>
      </p:sp>
      <p:sp>
        <p:nvSpPr>
          <p:cNvPr id="3" name="Content Placeholder 2"/>
          <p:cNvSpPr>
            <a:spLocks noGrp="1"/>
          </p:cNvSpPr>
          <p:nvPr>
            <p:ph idx="1"/>
          </p:nvPr>
        </p:nvSpPr>
        <p:spPr>
          <a:xfrm>
            <a:off x="299405" y="2015732"/>
            <a:ext cx="11587795" cy="4156468"/>
          </a:xfrm>
        </p:spPr>
        <p:txBody>
          <a:bodyPr>
            <a:normAutofit lnSpcReduction="10000"/>
          </a:bodyPr>
          <a:lstStyle/>
          <a:p>
            <a:pPr>
              <a:lnSpc>
                <a:spcPct val="100000"/>
              </a:lnSpc>
              <a:spcBef>
                <a:spcPts val="1800"/>
              </a:spcBef>
              <a:buFont typeface="Wingdings" panose="05000000000000000000" pitchFamily="2" charset="2"/>
              <a:buChar char="§"/>
            </a:pPr>
            <a:r>
              <a:rPr lang="en-US" sz="2400" dirty="0"/>
              <a:t>Thoroughly review the solicitation, follow the submittal format instructions contained in the solicitation document.</a:t>
            </a:r>
          </a:p>
          <a:p>
            <a:pPr>
              <a:lnSpc>
                <a:spcPct val="100000"/>
              </a:lnSpc>
              <a:spcBef>
                <a:spcPts val="1800"/>
              </a:spcBef>
              <a:buFont typeface="Wingdings" panose="05000000000000000000" pitchFamily="2" charset="2"/>
              <a:buChar char="§"/>
            </a:pPr>
            <a:r>
              <a:rPr lang="en-US" sz="2400" dirty="0"/>
              <a:t>Documents offered in response to this solicitation shall be submitted in Portable Document Format (PDF) format. Submit your proposal, supporting documents and required forms via email to </a:t>
            </a:r>
            <a:r>
              <a:rPr lang="en-US" sz="2400" dirty="0">
                <a:solidFill>
                  <a:schemeClr val="tx2">
                    <a:lumMod val="60000"/>
                    <a:lumOff val="40000"/>
                  </a:schemeClr>
                </a:solidFill>
                <a:hlinkClick r:id="rId3">
                  <a:extLst>
                    <a:ext uri="{A12FA001-AC4F-418D-AE19-62706E023703}">
                      <ahyp:hlinkClr xmlns:ahyp="http://schemas.microsoft.com/office/drawing/2018/hyperlinkcolor" val="tx"/>
                    </a:ext>
                  </a:extLst>
                </a:hlinkClick>
              </a:rPr>
              <a:t>hsdprocurement@phoenix.gov</a:t>
            </a:r>
            <a:r>
              <a:rPr lang="en-US" sz="2400" dirty="0"/>
              <a:t>. </a:t>
            </a:r>
            <a:r>
              <a:rPr lang="en-US" sz="2400" b="1" dirty="0"/>
              <a:t>Do not submit a copy of the entire solicitation document.</a:t>
            </a:r>
            <a:endParaRPr lang="en-US" sz="2400" dirty="0"/>
          </a:p>
          <a:p>
            <a:pPr>
              <a:lnSpc>
                <a:spcPct val="100000"/>
              </a:lnSpc>
              <a:spcBef>
                <a:spcPts val="1800"/>
              </a:spcBef>
              <a:buFont typeface="Wingdings" panose="05000000000000000000" pitchFamily="2" charset="2"/>
              <a:buChar char="§"/>
            </a:pPr>
            <a:r>
              <a:rPr lang="en-US" sz="2400" dirty="0"/>
              <a:t>Proposals are to be submitted in ONE (</a:t>
            </a:r>
            <a:r>
              <a:rPr lang="en-US" sz="2400" dirty="0">
                <a:latin typeface="Arial" panose="020B0604020202020204" pitchFamily="34" charset="0"/>
                <a:cs typeface="Arial" panose="020B0604020202020204" pitchFamily="34" charset="0"/>
              </a:rPr>
              <a:t>1</a:t>
            </a:r>
            <a:r>
              <a:rPr lang="en-US" sz="2400" dirty="0"/>
              <a:t>) e-mail. Multiple emails with proposal attachments will not be accepted.</a:t>
            </a:r>
          </a:p>
          <a:p>
            <a:pPr marL="0" indent="0">
              <a:lnSpc>
                <a:spcPct val="100000"/>
              </a:lnSpc>
              <a:spcBef>
                <a:spcPts val="1800"/>
              </a:spcBef>
              <a:buNone/>
            </a:pPr>
            <a:r>
              <a:rPr lang="en-US" sz="2400" b="1" dirty="0"/>
              <a:t>Failure to Submit the Required Documents May Deem Your Proposal Non-Responsive.</a:t>
            </a:r>
          </a:p>
        </p:txBody>
      </p:sp>
    </p:spTree>
    <p:extLst>
      <p:ext uri="{BB962C8B-B14F-4D97-AF65-F5344CB8AC3E}">
        <p14:creationId xmlns:p14="http://schemas.microsoft.com/office/powerpoint/2010/main" val="96297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51758"/>
            <a:ext cx="9603275" cy="1049235"/>
          </a:xfrm>
        </p:spPr>
        <p:txBody>
          <a:bodyPr>
            <a:normAutofit/>
          </a:bodyPr>
          <a:lstStyle/>
          <a:p>
            <a:pPr algn="ctr"/>
            <a:r>
              <a:rPr lang="en-US" sz="4400" dirty="0">
                <a:cs typeface="Arial" panose="020B0604020202020204" pitchFamily="34" charset="0"/>
              </a:rPr>
              <a:t>SUBMISSION OF PROPOSAL</a:t>
            </a:r>
          </a:p>
        </p:txBody>
      </p:sp>
      <p:sp>
        <p:nvSpPr>
          <p:cNvPr id="3" name="Content Placeholder 2"/>
          <p:cNvSpPr>
            <a:spLocks noGrp="1"/>
          </p:cNvSpPr>
          <p:nvPr>
            <p:ph idx="1"/>
          </p:nvPr>
        </p:nvSpPr>
        <p:spPr>
          <a:xfrm>
            <a:off x="106326" y="1891332"/>
            <a:ext cx="11887199" cy="4079213"/>
          </a:xfrm>
        </p:spPr>
        <p:txBody>
          <a:bodyPr>
            <a:normAutofit fontScale="325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Proposals Due – </a:t>
            </a:r>
            <a:r>
              <a:rPr lang="en-US" sz="9600" b="1" dirty="0">
                <a:latin typeface="+mj-lt"/>
                <a:cs typeface="Arial" panose="020B0604020202020204" pitchFamily="34" charset="0"/>
              </a:rPr>
              <a:t>December 9, 2024, by 3:00 P.M.</a:t>
            </a:r>
          </a:p>
          <a:p>
            <a:pPr>
              <a:spcBef>
                <a:spcPts val="0"/>
              </a:spcBef>
              <a:buFont typeface="Wingdings" panose="05000000000000000000" pitchFamily="2" charset="2"/>
              <a:buChar char="§"/>
            </a:pPr>
            <a:r>
              <a:rPr lang="en-US" sz="9600" dirty="0">
                <a:latin typeface="+mj-lt"/>
                <a:cs typeface="Arial" panose="020B0604020202020204" pitchFamily="34" charset="0"/>
              </a:rPr>
              <a:t>Late proposals will be disqualified and rejected.</a:t>
            </a:r>
          </a:p>
          <a:p>
            <a:pPr>
              <a:spcBef>
                <a:spcPts val="0"/>
              </a:spcBef>
              <a:buFont typeface="Wingdings" panose="05000000000000000000" pitchFamily="2" charset="2"/>
              <a:buChar char="§"/>
            </a:pPr>
            <a:r>
              <a:rPr lang="en-US" sz="9600" dirty="0">
                <a:latin typeface="+mj-lt"/>
                <a:cs typeface="Arial" panose="020B0604020202020204" pitchFamily="34" charset="0"/>
              </a:rPr>
              <a:t>Electronic submissions to </a:t>
            </a:r>
            <a:r>
              <a:rPr lang="en-US" sz="9600" dirty="0">
                <a:highlight>
                  <a:srgbClr val="FFFF00"/>
                </a:highlight>
                <a:latin typeface="+mj-lt"/>
                <a:cs typeface="Arial" panose="020B0604020202020204" pitchFamily="34" charset="0"/>
              </a:rPr>
              <a:t>hsdprocurement@phoenix.gov</a:t>
            </a:r>
          </a:p>
          <a:p>
            <a:pPr>
              <a:spcBef>
                <a:spcPts val="0"/>
              </a:spcBef>
              <a:buFont typeface="Wingdings" panose="05000000000000000000" pitchFamily="2" charset="2"/>
              <a:buChar char="§"/>
            </a:pPr>
            <a:r>
              <a:rPr lang="en-US" sz="9600" dirty="0">
                <a:latin typeface="+mj-lt"/>
                <a:cs typeface="Arial" panose="020B0604020202020204" pitchFamily="34" charset="0"/>
              </a:rPr>
              <a:t>The prevailing clock will be the submission received time as indicated on the email.</a:t>
            </a:r>
          </a:p>
          <a:p>
            <a:pPr>
              <a:spcBef>
                <a:spcPts val="0"/>
              </a:spcBef>
              <a:buFont typeface="Wingdings" panose="05000000000000000000" pitchFamily="2" charset="2"/>
              <a:buChar char="§"/>
            </a:pPr>
            <a:r>
              <a:rPr lang="en-US" sz="9600" dirty="0">
                <a:latin typeface="+mj-lt"/>
                <a:cs typeface="Arial" panose="020B0604020202020204" pitchFamily="34" charset="0"/>
              </a:rPr>
              <a:t>All offers submitted will become the property of the City and become a matter of public record.</a:t>
            </a:r>
          </a:p>
          <a:p>
            <a:pPr marL="0" indent="0">
              <a:buNone/>
            </a:pPr>
            <a:r>
              <a:rPr lang="en-US" sz="60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201420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6414-4665-473F-B71F-D7177CB70114}"/>
              </a:ext>
            </a:extLst>
          </p:cNvPr>
          <p:cNvSpPr>
            <a:spLocks noGrp="1"/>
          </p:cNvSpPr>
          <p:nvPr>
            <p:ph type="title"/>
          </p:nvPr>
        </p:nvSpPr>
        <p:spPr/>
        <p:txBody>
          <a:bodyPr/>
          <a:lstStyle/>
          <a:p>
            <a:pPr algn="ctr"/>
            <a:br>
              <a:rPr lang="en-US" dirty="0"/>
            </a:br>
            <a:r>
              <a:rPr lang="en-US" dirty="0"/>
              <a:t>HOW TO SUBMIT ELECTRONICALLY</a:t>
            </a:r>
          </a:p>
        </p:txBody>
      </p:sp>
      <p:sp>
        <p:nvSpPr>
          <p:cNvPr id="3" name="Content Placeholder 2">
            <a:extLst>
              <a:ext uri="{FF2B5EF4-FFF2-40B4-BE49-F238E27FC236}">
                <a16:creationId xmlns:a16="http://schemas.microsoft.com/office/drawing/2014/main" id="{612881F5-625E-4626-8341-8F10C662B063}"/>
              </a:ext>
            </a:extLst>
          </p:cNvPr>
          <p:cNvSpPr>
            <a:spLocks noGrp="1"/>
          </p:cNvSpPr>
          <p:nvPr>
            <p:ph idx="1"/>
          </p:nvPr>
        </p:nvSpPr>
        <p:spPr>
          <a:xfrm>
            <a:off x="1451579" y="1904834"/>
            <a:ext cx="9603275" cy="3612591"/>
          </a:xfrm>
        </p:spPr>
        <p:txBody>
          <a:bodyPr>
            <a:normAutofit fontScale="85000" lnSpcReduction="10000"/>
          </a:bodyPr>
          <a:lstStyle/>
          <a:p>
            <a:r>
              <a:rPr lang="en-US" b="1" dirty="0"/>
              <a:t>Step 1: </a:t>
            </a:r>
            <a:r>
              <a:rPr lang="en-US" dirty="0"/>
              <a:t>Compile your proposal documents in PDF format. Submit each tabbed section in its own PDF file titled as outlined in Submittals Section of the solicitation document. Attach all of the tabs to ONE e-mail for submission.</a:t>
            </a:r>
          </a:p>
          <a:p>
            <a:r>
              <a:rPr lang="en-US" b="1" dirty="0"/>
              <a:t>Step 2: </a:t>
            </a:r>
            <a:r>
              <a:rPr lang="en-US" dirty="0"/>
              <a:t>Enter </a:t>
            </a:r>
            <a:r>
              <a:rPr lang="en-US" dirty="0">
                <a:highlight>
                  <a:srgbClr val="FFFF00"/>
                </a:highlight>
              </a:rPr>
              <a:t>hsdprocurement@phoenix.gov </a:t>
            </a:r>
            <a:r>
              <a:rPr lang="en-US" dirty="0"/>
              <a:t>in the “To” field of your email message.</a:t>
            </a:r>
          </a:p>
          <a:p>
            <a:r>
              <a:rPr lang="en-US" b="1" dirty="0"/>
              <a:t>Step 3: </a:t>
            </a:r>
            <a:r>
              <a:rPr lang="en-US" dirty="0"/>
              <a:t>Enter the Solicitation Title and Number and your company name in the “Subject” field.</a:t>
            </a:r>
          </a:p>
          <a:p>
            <a:r>
              <a:rPr lang="en-US" b="1" dirty="0"/>
              <a:t>Step 4: </a:t>
            </a:r>
            <a:r>
              <a:rPr lang="en-US" dirty="0"/>
              <a:t>State in the body of the email that you are submitting in response to the identified solicitation.</a:t>
            </a:r>
          </a:p>
          <a:p>
            <a:r>
              <a:rPr lang="en-US" b="1" dirty="0"/>
              <a:t>Step 5: </a:t>
            </a:r>
            <a:r>
              <a:rPr lang="en-US" dirty="0"/>
              <a:t>Attach </a:t>
            </a:r>
            <a:r>
              <a:rPr lang="en-US" b="1" u="sng" dirty="0"/>
              <a:t>all</a:t>
            </a:r>
            <a:r>
              <a:rPr lang="en-US" dirty="0"/>
              <a:t> applicable documents for your submission.</a:t>
            </a:r>
          </a:p>
          <a:p>
            <a:r>
              <a:rPr lang="en-US" b="1" dirty="0"/>
              <a:t>Step 6:</a:t>
            </a:r>
            <a:r>
              <a:rPr lang="en-US" dirty="0"/>
              <a:t> Click “Send.” Once submitted, the submission will be deemed a complete submission.</a:t>
            </a:r>
          </a:p>
          <a:p>
            <a:endParaRPr lang="en-US" dirty="0"/>
          </a:p>
          <a:p>
            <a:endParaRPr lang="en-US" dirty="0"/>
          </a:p>
        </p:txBody>
      </p:sp>
    </p:spTree>
    <p:extLst>
      <p:ext uri="{BB962C8B-B14F-4D97-AF65-F5344CB8AC3E}">
        <p14:creationId xmlns:p14="http://schemas.microsoft.com/office/powerpoint/2010/main" val="280928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999" y="804519"/>
            <a:ext cx="10038855" cy="1049235"/>
          </a:xfrm>
        </p:spPr>
        <p:txBody>
          <a:bodyPr>
            <a:noAutofit/>
          </a:bodyPr>
          <a:lstStyle/>
          <a:p>
            <a:pPr algn="ctr"/>
            <a:r>
              <a:rPr lang="en-US" sz="4400" dirty="0">
                <a:latin typeface="Arial" panose="020B0604020202020204" pitchFamily="34" charset="0"/>
                <a:cs typeface="Arial" panose="020B0604020202020204" pitchFamily="34" charset="0"/>
              </a:rPr>
              <a:t>WELCOME AND INTRODUCTIONS</a:t>
            </a:r>
          </a:p>
        </p:txBody>
      </p:sp>
      <p:sp>
        <p:nvSpPr>
          <p:cNvPr id="3" name="Content Placeholder 2"/>
          <p:cNvSpPr>
            <a:spLocks noGrp="1"/>
          </p:cNvSpPr>
          <p:nvPr>
            <p:ph idx="1"/>
          </p:nvPr>
        </p:nvSpPr>
        <p:spPr>
          <a:xfrm>
            <a:off x="1435100" y="2015732"/>
            <a:ext cx="9619755" cy="3450613"/>
          </a:xfrm>
        </p:spPr>
        <p:txBody>
          <a:bodyPr>
            <a:normAutofit/>
          </a:bodyPr>
          <a:lstStyle/>
          <a:p>
            <a:pPr marL="0" indent="0">
              <a:lnSpc>
                <a:spcPct val="100000"/>
              </a:lnSpc>
              <a:spcBef>
                <a:spcPts val="0"/>
              </a:spcBef>
              <a:buNone/>
            </a:pPr>
            <a:r>
              <a:rPr lang="en-US" sz="2800" dirty="0">
                <a:latin typeface="+mj-lt"/>
                <a:cs typeface="Arial" panose="020B0604020202020204" pitchFamily="34" charset="0"/>
              </a:rPr>
              <a:t>  </a:t>
            </a:r>
          </a:p>
          <a:p>
            <a:pPr marL="0" indent="0">
              <a:spcBef>
                <a:spcPts val="0"/>
              </a:spcBef>
              <a:buNone/>
            </a:pPr>
            <a:endParaRPr lang="en-US" dirty="0"/>
          </a:p>
          <a:p>
            <a:endParaRPr lang="en-US" dirty="0"/>
          </a:p>
        </p:txBody>
      </p:sp>
      <p:sp>
        <p:nvSpPr>
          <p:cNvPr id="7" name="Content Placeholder 2"/>
          <p:cNvSpPr txBox="1">
            <a:spLocks/>
          </p:cNvSpPr>
          <p:nvPr/>
        </p:nvSpPr>
        <p:spPr>
          <a:xfrm>
            <a:off x="182881" y="2015732"/>
            <a:ext cx="11807686"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Wingdings" panose="05000000000000000000" pitchFamily="2" charset="2"/>
              <a:buChar char="§"/>
            </a:pPr>
            <a:r>
              <a:rPr lang="en-US" sz="2800" dirty="0"/>
              <a:t>Nancy Harrison – Procurement Officer, Human Services Department (HSD)</a:t>
            </a:r>
          </a:p>
          <a:p>
            <a:pPr>
              <a:buFont typeface="Wingdings" panose="05000000000000000000" pitchFamily="2" charset="2"/>
              <a:buChar char="§"/>
            </a:pPr>
            <a:r>
              <a:rPr lang="en-US" sz="2800" dirty="0"/>
              <a:t>Staff</a:t>
            </a:r>
            <a:endParaRPr lang="en-US" sz="3600" dirty="0"/>
          </a:p>
          <a:p>
            <a:pPr marL="0" indent="0">
              <a:lnSpc>
                <a:spcPct val="100000"/>
              </a:lnSpc>
              <a:spcBef>
                <a:spcPts val="0"/>
              </a:spcBef>
              <a:buFont typeface="Arial" panose="020B0604020202020204" pitchFamily="34" charset="0"/>
              <a:buNone/>
            </a:pPr>
            <a:endParaRPr lang="en-US" sz="2800" dirty="0"/>
          </a:p>
        </p:txBody>
      </p:sp>
    </p:spTree>
    <p:extLst>
      <p:ext uri="{BB962C8B-B14F-4D97-AF65-F5344CB8AC3E}">
        <p14:creationId xmlns:p14="http://schemas.microsoft.com/office/powerpoint/2010/main" val="1615882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36013"/>
            <a:ext cx="9603275" cy="1049235"/>
          </a:xfrm>
        </p:spPr>
        <p:txBody>
          <a:bodyPr>
            <a:normAutofit/>
          </a:bodyPr>
          <a:lstStyle/>
          <a:p>
            <a:pPr algn="ctr"/>
            <a:r>
              <a:rPr lang="en-US" sz="4400" dirty="0">
                <a:cs typeface="Arial" panose="020B0604020202020204" pitchFamily="34" charset="0"/>
              </a:rPr>
              <a:t>EVALUATION Criteria</a:t>
            </a:r>
          </a:p>
        </p:txBody>
      </p:sp>
      <p:sp>
        <p:nvSpPr>
          <p:cNvPr id="3" name="Content Placeholder 2"/>
          <p:cNvSpPr>
            <a:spLocks noGrp="1"/>
          </p:cNvSpPr>
          <p:nvPr>
            <p:ph idx="1"/>
          </p:nvPr>
        </p:nvSpPr>
        <p:spPr>
          <a:xfrm>
            <a:off x="138223" y="2015732"/>
            <a:ext cx="11876568" cy="4037749"/>
          </a:xfrm>
        </p:spPr>
        <p:txBody>
          <a:bodyPr>
            <a:normAutofit/>
          </a:bodyPr>
          <a:lstStyle/>
          <a:p>
            <a:pPr marL="974725" indent="0">
              <a:lnSpc>
                <a:spcPct val="100000"/>
              </a:lnSpc>
              <a:spcBef>
                <a:spcPts val="0"/>
              </a:spcBef>
              <a:buNone/>
            </a:pPr>
            <a:r>
              <a:rPr lang="en-US" sz="2400" dirty="0"/>
              <a:t>Offeror’s must provide a narrative response to each topic that demonstrates your understanding of the Scope of Work requirements.  Proposals </a:t>
            </a:r>
            <a:r>
              <a:rPr lang="en-US" sz="2400" b="1" dirty="0"/>
              <a:t>MUST</a:t>
            </a:r>
            <a:r>
              <a:rPr lang="en-US" sz="2400" dirty="0"/>
              <a:t> specifically address the following:</a:t>
            </a:r>
          </a:p>
          <a:p>
            <a:pPr marL="974725" indent="0">
              <a:lnSpc>
                <a:spcPct val="100000"/>
              </a:lnSpc>
              <a:spcBef>
                <a:spcPts val="0"/>
              </a:spcBef>
              <a:buNone/>
            </a:pPr>
            <a:endParaRPr lang="en-US" sz="2400" dirty="0"/>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General Information</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Company Information</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Project Overview</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Approach and Methodology</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Experience and Expertise</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Cost of Services</a:t>
            </a:r>
          </a:p>
        </p:txBody>
      </p:sp>
    </p:spTree>
    <p:extLst>
      <p:ext uri="{BB962C8B-B14F-4D97-AF65-F5344CB8AC3E}">
        <p14:creationId xmlns:p14="http://schemas.microsoft.com/office/powerpoint/2010/main" val="2411069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7523-2FCF-43E8-A679-973057D313F2}"/>
              </a:ext>
            </a:extLst>
          </p:cNvPr>
          <p:cNvSpPr>
            <a:spLocks noGrp="1"/>
          </p:cNvSpPr>
          <p:nvPr>
            <p:ph type="title"/>
          </p:nvPr>
        </p:nvSpPr>
        <p:spPr>
          <a:xfrm>
            <a:off x="1451579" y="474559"/>
            <a:ext cx="9603275" cy="1286595"/>
          </a:xfrm>
        </p:spPr>
        <p:txBody>
          <a:bodyPr>
            <a:noAutofit/>
          </a:bodyPr>
          <a:lstStyle/>
          <a:p>
            <a:pPr algn="ctr"/>
            <a:r>
              <a:rPr lang="en-US" sz="4400" dirty="0"/>
              <a:t>Determining responsiveness and responsibility </a:t>
            </a:r>
          </a:p>
        </p:txBody>
      </p:sp>
      <p:sp>
        <p:nvSpPr>
          <p:cNvPr id="3" name="Content Placeholder 2">
            <a:extLst>
              <a:ext uri="{FF2B5EF4-FFF2-40B4-BE49-F238E27FC236}">
                <a16:creationId xmlns:a16="http://schemas.microsoft.com/office/drawing/2014/main" id="{DA1CC6EC-6A69-486D-A57F-90F70C558CF4}"/>
              </a:ext>
            </a:extLst>
          </p:cNvPr>
          <p:cNvSpPr>
            <a:spLocks noGrp="1"/>
          </p:cNvSpPr>
          <p:nvPr>
            <p:ph idx="1"/>
          </p:nvPr>
        </p:nvSpPr>
        <p:spPr>
          <a:xfrm>
            <a:off x="1451579" y="2015732"/>
            <a:ext cx="9603275" cy="3875782"/>
          </a:xfrm>
        </p:spPr>
        <p:txBody>
          <a:bodyPr>
            <a:normAutofit/>
          </a:bodyPr>
          <a:lstStyle/>
          <a:p>
            <a:pPr>
              <a:lnSpc>
                <a:spcPct val="110000"/>
              </a:lnSpc>
            </a:pPr>
            <a:r>
              <a:rPr lang="en-US" sz="1800" dirty="0"/>
              <a:t>Proposals will be reviewed for documentation of minimum qualifications, completeness, and compliance with the Solicitation requirements. The City reserves sole discretion to determine responsiveness and responsibility.</a:t>
            </a:r>
          </a:p>
          <a:p>
            <a:pPr lvl="1">
              <a:lnSpc>
                <a:spcPct val="110000"/>
              </a:lnSpc>
            </a:pPr>
            <a:r>
              <a:rPr lang="en-US" u="sng" dirty="0"/>
              <a:t>Responsiveness:</a:t>
            </a:r>
            <a:r>
              <a:rPr lang="en-US" dirty="0"/>
              <a:t> Nonresponsive Proposals may not be considered in the evaluation process. </a:t>
            </a:r>
            <a:r>
              <a:rPr lang="en-US" dirty="0">
                <a:highlight>
                  <a:srgbClr val="FFFF00"/>
                </a:highlight>
              </a:rPr>
              <a:t>To be responsive, you must submit all required documents requested in the solicitation.  Any documents that are missing may deem your Proposal as non-responsive. </a:t>
            </a:r>
          </a:p>
          <a:p>
            <a:pPr lvl="1">
              <a:lnSpc>
                <a:spcPct val="110000"/>
              </a:lnSpc>
            </a:pPr>
            <a:r>
              <a:rPr lang="en-US" u="sng" dirty="0"/>
              <a:t>Responsibility</a:t>
            </a:r>
            <a:r>
              <a:rPr lang="en-US" dirty="0"/>
              <a:t>: To obtain true economy, the City must conduct solicitations to minimize the possibility of a subsequent default by the contractor, late deliveries, or other unsatisfactory performance that may result in additional administrative costs. It is important that the Proposer be a responsible contractor. </a:t>
            </a:r>
            <a:r>
              <a:rPr lang="en-US" dirty="0">
                <a:highlight>
                  <a:srgbClr val="FFFF00"/>
                </a:highlight>
              </a:rPr>
              <a:t>Responsibility includes the Proposer’s integrity, skill, capacity, experience, and facilities for conducting the work to be performed.</a:t>
            </a:r>
            <a:endParaRPr lang="en-US" sz="2200" dirty="0">
              <a:highlight>
                <a:srgbClr val="FFFF00"/>
              </a:highlight>
            </a:endParaRPr>
          </a:p>
        </p:txBody>
      </p:sp>
    </p:spTree>
    <p:extLst>
      <p:ext uri="{BB962C8B-B14F-4D97-AF65-F5344CB8AC3E}">
        <p14:creationId xmlns:p14="http://schemas.microsoft.com/office/powerpoint/2010/main" val="2456087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89718"/>
            <a:ext cx="9603275" cy="1049235"/>
          </a:xfrm>
        </p:spPr>
        <p:txBody>
          <a:bodyPr>
            <a:normAutofit/>
          </a:bodyPr>
          <a:lstStyle/>
          <a:p>
            <a:pPr algn="ctr"/>
            <a:r>
              <a:rPr lang="en-US" sz="4400" dirty="0"/>
              <a:t>REMINDERS</a:t>
            </a:r>
          </a:p>
        </p:txBody>
      </p:sp>
      <p:sp>
        <p:nvSpPr>
          <p:cNvPr id="3" name="Content Placeholder 2"/>
          <p:cNvSpPr>
            <a:spLocks noGrp="1"/>
          </p:cNvSpPr>
          <p:nvPr>
            <p:ph idx="1"/>
          </p:nvPr>
        </p:nvSpPr>
        <p:spPr>
          <a:xfrm>
            <a:off x="228600" y="2015732"/>
            <a:ext cx="11715749" cy="4131068"/>
          </a:xfrm>
        </p:spPr>
        <p:txBody>
          <a:bodyPr>
            <a:normAutofit/>
          </a:bodyPr>
          <a:lstStyle/>
          <a:p>
            <a:pPr marL="687388" indent="-287338">
              <a:lnSpc>
                <a:spcPct val="100000"/>
              </a:lnSpc>
              <a:spcBef>
                <a:spcPts val="0"/>
              </a:spcBef>
              <a:buFont typeface="Wingdings" panose="05000000000000000000" pitchFamily="2" charset="2"/>
              <a:buChar char="§"/>
            </a:pPr>
            <a:r>
              <a:rPr lang="en-US" altLang="en-US" sz="2400" dirty="0"/>
              <a:t>Reminder: Written questions may only be sent to email hsdprocurement@phoenix.gov</a:t>
            </a:r>
          </a:p>
          <a:p>
            <a:pPr marL="687388" lvl="1" indent="-287338">
              <a:lnSpc>
                <a:spcPct val="100000"/>
              </a:lnSpc>
              <a:spcBef>
                <a:spcPts val="0"/>
              </a:spcBef>
              <a:buFont typeface="Wingdings" panose="05000000000000000000" pitchFamily="2" charset="2"/>
              <a:buChar char="§"/>
            </a:pPr>
            <a:endParaRPr lang="en-US" altLang="en-US" sz="2400" dirty="0"/>
          </a:p>
          <a:p>
            <a:pPr marL="687388" lvl="1" indent="-287338">
              <a:lnSpc>
                <a:spcPct val="100000"/>
              </a:lnSpc>
              <a:spcBef>
                <a:spcPts val="0"/>
              </a:spcBef>
              <a:buFont typeface="Wingdings" panose="05000000000000000000" pitchFamily="2" charset="2"/>
              <a:buChar char="§"/>
            </a:pPr>
            <a:r>
              <a:rPr lang="en-US" sz="2400" dirty="0"/>
              <a:t>Questions received in writing by 3:00 p.m. on November 22, 2024, will be compiled and answered in a solicitation addendum </a:t>
            </a:r>
            <a:r>
              <a:rPr lang="en-US" altLang="en-US" sz="2400" dirty="0"/>
              <a:t>and published at: </a:t>
            </a:r>
            <a:r>
              <a:rPr lang="en-US" sz="2400" u="sng" dirty="0">
                <a:solidFill>
                  <a:srgbClr val="000000"/>
                </a:solidFill>
                <a:latin typeface="Gill Sans MT" panose="020B0502020104020203" pitchFamily="34" charset="0"/>
                <a:ea typeface="Times New Roman" panose="02020603050405020304" pitchFamily="18" charset="0"/>
              </a:rPr>
              <a:t>https://solicitations.phoenix.gov</a:t>
            </a:r>
            <a:endParaRPr lang="en-US" sz="2400" dirty="0">
              <a:effectLst/>
              <a:latin typeface="Gill Sans MT" panose="020B0502020104020203" pitchFamily="34" charset="0"/>
              <a:ea typeface="Calibri" panose="020F0502020204030204" pitchFamily="34" charset="0"/>
            </a:endParaRPr>
          </a:p>
          <a:p>
            <a:pPr marL="687388" lvl="1" indent="-287338">
              <a:lnSpc>
                <a:spcPct val="100000"/>
              </a:lnSpc>
              <a:spcBef>
                <a:spcPts val="0"/>
              </a:spcBef>
              <a:buNone/>
            </a:pPr>
            <a:endParaRPr lang="en-US" altLang="en-US" sz="2400" dirty="0"/>
          </a:p>
          <a:p>
            <a:pPr marL="687388" indent="-287338">
              <a:lnSpc>
                <a:spcPct val="100000"/>
              </a:lnSpc>
              <a:spcBef>
                <a:spcPts val="0"/>
              </a:spcBef>
              <a:buFont typeface="Wingdings" panose="05000000000000000000" pitchFamily="2" charset="2"/>
              <a:buChar char="§"/>
            </a:pPr>
            <a:r>
              <a:rPr lang="en-US" altLang="en-US" sz="2400" dirty="0"/>
              <a:t>Written responses supersede verbal responses. </a:t>
            </a:r>
            <a:r>
              <a:rPr lang="en-US" sz="2400" dirty="0"/>
              <a:t>Verbal responses to inquiries do not constitute a change to the solicitation.  Only a solicitation addendum may change the solicitation. </a:t>
            </a:r>
          </a:p>
          <a:p>
            <a:pPr marL="687388" indent="-287338">
              <a:lnSpc>
                <a:spcPct val="100000"/>
              </a:lnSpc>
              <a:spcBef>
                <a:spcPts val="0"/>
              </a:spcBef>
              <a:buNone/>
            </a:pPr>
            <a:endParaRPr lang="en-US" sz="2400" dirty="0"/>
          </a:p>
          <a:p>
            <a:pPr marL="0" indent="0">
              <a:buNone/>
            </a:pPr>
            <a:endParaRPr lang="en-US" sz="3200" dirty="0"/>
          </a:p>
        </p:txBody>
      </p:sp>
    </p:spTree>
    <p:extLst>
      <p:ext uri="{BB962C8B-B14F-4D97-AF65-F5344CB8AC3E}">
        <p14:creationId xmlns:p14="http://schemas.microsoft.com/office/powerpoint/2010/main" val="3360493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C7652-5686-ABFF-25A0-BB4A4C00D3F8}"/>
              </a:ext>
            </a:extLst>
          </p:cNvPr>
          <p:cNvSpPr>
            <a:spLocks noGrp="1"/>
          </p:cNvSpPr>
          <p:nvPr>
            <p:ph type="title"/>
          </p:nvPr>
        </p:nvSpPr>
        <p:spPr/>
        <p:txBody>
          <a:bodyPr>
            <a:normAutofit/>
          </a:bodyPr>
          <a:lstStyle/>
          <a:p>
            <a:pPr algn="ctr"/>
            <a:r>
              <a:rPr lang="en-US" sz="4800" dirty="0"/>
              <a:t>questions</a:t>
            </a:r>
          </a:p>
        </p:txBody>
      </p:sp>
      <p:sp>
        <p:nvSpPr>
          <p:cNvPr id="3" name="Text Placeholder 2">
            <a:extLst>
              <a:ext uri="{FF2B5EF4-FFF2-40B4-BE49-F238E27FC236}">
                <a16:creationId xmlns:a16="http://schemas.microsoft.com/office/drawing/2014/main" id="{00D9DF8F-CE16-E2F4-8786-AE34685B851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1606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7EFA-7615-4D16-B1AC-6F1D03749BA9}"/>
              </a:ext>
            </a:extLst>
          </p:cNvPr>
          <p:cNvSpPr>
            <a:spLocks noGrp="1"/>
          </p:cNvSpPr>
          <p:nvPr>
            <p:ph type="title"/>
          </p:nvPr>
        </p:nvSpPr>
        <p:spPr/>
        <p:txBody>
          <a:bodyPr>
            <a:normAutofit/>
          </a:bodyPr>
          <a:lstStyle/>
          <a:p>
            <a:pPr algn="ctr"/>
            <a:r>
              <a:rPr lang="en-US" sz="4400" dirty="0"/>
              <a:t>reminders</a:t>
            </a:r>
          </a:p>
        </p:txBody>
      </p:sp>
      <p:sp>
        <p:nvSpPr>
          <p:cNvPr id="3" name="Content Placeholder 2">
            <a:extLst>
              <a:ext uri="{FF2B5EF4-FFF2-40B4-BE49-F238E27FC236}">
                <a16:creationId xmlns:a16="http://schemas.microsoft.com/office/drawing/2014/main" id="{194CD0C3-0208-4E11-86ED-898FFF1693BF}"/>
              </a:ext>
            </a:extLst>
          </p:cNvPr>
          <p:cNvSpPr>
            <a:spLocks noGrp="1"/>
          </p:cNvSpPr>
          <p:nvPr>
            <p:ph idx="1"/>
          </p:nvPr>
        </p:nvSpPr>
        <p:spPr/>
        <p:txBody>
          <a:bodyPr/>
          <a:lstStyle/>
          <a:p>
            <a:r>
              <a:rPr lang="en-US" dirty="0"/>
              <a:t>Please place all questions in the chat</a:t>
            </a:r>
          </a:p>
          <a:p>
            <a:r>
              <a:rPr lang="en-US" dirty="0"/>
              <a:t>Questions will be addressed at the end of the presentation </a:t>
            </a:r>
          </a:p>
          <a:p>
            <a:r>
              <a:rPr lang="en-US" dirty="0"/>
              <a:t>All mics will be muted, except the presenter</a:t>
            </a:r>
          </a:p>
        </p:txBody>
      </p:sp>
    </p:spTree>
    <p:extLst>
      <p:ext uri="{BB962C8B-B14F-4D97-AF65-F5344CB8AC3E}">
        <p14:creationId xmlns:p14="http://schemas.microsoft.com/office/powerpoint/2010/main" val="189822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31844"/>
            <a:ext cx="9603275" cy="1049235"/>
          </a:xfrm>
        </p:spPr>
        <p:txBody>
          <a:bodyPr>
            <a:normAutofit/>
          </a:bodyPr>
          <a:lstStyle/>
          <a:p>
            <a:pPr algn="ctr"/>
            <a:r>
              <a:rPr lang="en-US" sz="4400" dirty="0">
                <a:cs typeface="Arial" panose="020B0604020202020204" pitchFamily="34" charset="0"/>
              </a:rPr>
              <a:t>SCHEDULE OF EVENTS</a:t>
            </a:r>
          </a:p>
        </p:txBody>
      </p:sp>
      <p:graphicFrame>
        <p:nvGraphicFramePr>
          <p:cNvPr id="4" name="Content Placeholder 8">
            <a:extLst>
              <a:ext uri="{FF2B5EF4-FFF2-40B4-BE49-F238E27FC236}">
                <a16:creationId xmlns:a16="http://schemas.microsoft.com/office/drawing/2014/main" id="{FD0D54A4-938F-48EB-83C6-78EDB30415D2}"/>
              </a:ext>
            </a:extLst>
          </p:cNvPr>
          <p:cNvGraphicFramePr>
            <a:graphicFrameLocks/>
          </p:cNvGraphicFramePr>
          <p:nvPr>
            <p:extLst>
              <p:ext uri="{D42A27DB-BD31-4B8C-83A1-F6EECF244321}">
                <p14:modId xmlns:p14="http://schemas.microsoft.com/office/powerpoint/2010/main" val="1387684083"/>
              </p:ext>
            </p:extLst>
          </p:nvPr>
        </p:nvGraphicFramePr>
        <p:xfrm>
          <a:off x="1618593" y="2249214"/>
          <a:ext cx="8950982" cy="1127484"/>
        </p:xfrm>
        <a:graphic>
          <a:graphicData uri="http://schemas.openxmlformats.org/drawingml/2006/table">
            <a:tbl>
              <a:tblPr firstRow="1" bandRow="1">
                <a:tableStyleId>{5C22544A-7EE6-4342-B048-85BDC9FD1C3A}</a:tableStyleId>
              </a:tblPr>
              <a:tblGrid>
                <a:gridCol w="4512043">
                  <a:extLst>
                    <a:ext uri="{9D8B030D-6E8A-4147-A177-3AD203B41FA5}">
                      <a16:colId xmlns:a16="http://schemas.microsoft.com/office/drawing/2014/main" val="2418647923"/>
                    </a:ext>
                  </a:extLst>
                </a:gridCol>
                <a:gridCol w="4438939">
                  <a:extLst>
                    <a:ext uri="{9D8B030D-6E8A-4147-A177-3AD203B41FA5}">
                      <a16:colId xmlns:a16="http://schemas.microsoft.com/office/drawing/2014/main" val="2305301488"/>
                    </a:ext>
                  </a:extLst>
                </a:gridCol>
              </a:tblGrid>
              <a:tr h="375828">
                <a:tc>
                  <a:txBody>
                    <a:bodyPr/>
                    <a:lstStyle/>
                    <a:p>
                      <a:pPr algn="l"/>
                      <a:r>
                        <a:rPr lang="en-US" b="0" baseline="0" dirty="0">
                          <a:solidFill>
                            <a:schemeClr val="tx1"/>
                          </a:solidFill>
                        </a:rPr>
                        <a:t>Submittal of Written Questions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November 22, 2024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842319364"/>
                  </a:ext>
                </a:extLst>
              </a:tr>
              <a:tr h="375828">
                <a:tc>
                  <a:txBody>
                    <a:bodyPr/>
                    <a:lstStyle/>
                    <a:p>
                      <a:pPr algn="l"/>
                      <a:r>
                        <a:rPr lang="en-US" b="0" baseline="0" dirty="0">
                          <a:solidFill>
                            <a:schemeClr val="tx1"/>
                          </a:solidFill>
                        </a:rPr>
                        <a:t>Responses to Written Questions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November 26,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284252248"/>
                  </a:ext>
                </a:extLst>
              </a:tr>
              <a:tr h="375828">
                <a:tc>
                  <a:txBody>
                    <a:bodyPr/>
                    <a:lstStyle/>
                    <a:p>
                      <a:pPr algn="l"/>
                      <a:r>
                        <a:rPr lang="en-US" baseline="0" dirty="0">
                          <a:solidFill>
                            <a:schemeClr val="tx1"/>
                          </a:solidFill>
                        </a:rPr>
                        <a:t>Proposal Due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aseline="0" dirty="0">
                          <a:solidFill>
                            <a:schemeClr val="tx1"/>
                          </a:solidFill>
                        </a:rPr>
                        <a:t>December 9, 2024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3969036297"/>
                  </a:ext>
                </a:extLst>
              </a:tr>
            </a:tbl>
          </a:graphicData>
        </a:graphic>
      </p:graphicFrame>
    </p:spTree>
    <p:extLst>
      <p:ext uri="{BB962C8B-B14F-4D97-AF65-F5344CB8AC3E}">
        <p14:creationId xmlns:p14="http://schemas.microsoft.com/office/powerpoint/2010/main" val="313260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054632"/>
            <a:ext cx="11137899" cy="1049235"/>
          </a:xfrm>
        </p:spPr>
        <p:txBody>
          <a:bodyPr>
            <a:normAutofit/>
          </a:bodyPr>
          <a:lstStyle/>
          <a:p>
            <a:pPr algn="ctr"/>
            <a:r>
              <a:rPr lang="en-US" sz="4400" dirty="0">
                <a:cs typeface="Arial" panose="020B0604020202020204" pitchFamily="34" charset="0"/>
              </a:rPr>
              <a:t>DESCRIPTION – OF NEED</a:t>
            </a:r>
          </a:p>
        </p:txBody>
      </p:sp>
      <p:sp>
        <p:nvSpPr>
          <p:cNvPr id="3" name="Content Placeholder 2"/>
          <p:cNvSpPr>
            <a:spLocks noGrp="1"/>
          </p:cNvSpPr>
          <p:nvPr>
            <p:ph idx="1"/>
          </p:nvPr>
        </p:nvSpPr>
        <p:spPr>
          <a:xfrm>
            <a:off x="584200" y="1805676"/>
            <a:ext cx="10378209" cy="3997692"/>
          </a:xfrm>
        </p:spPr>
        <p:txBody>
          <a:bodyPr>
            <a:normAutofit/>
          </a:bodyPr>
          <a:lstStyle/>
          <a:p>
            <a:pPr>
              <a:lnSpc>
                <a:spcPct val="100000"/>
              </a:lnSpc>
              <a:spcBef>
                <a:spcPts val="0"/>
              </a:spcBef>
              <a:buFont typeface="Wingdings" panose="05000000000000000000" pitchFamily="2" charset="2"/>
              <a:buChar char="§"/>
            </a:pPr>
            <a:endParaRPr lang="en-US" sz="1800" b="0" i="0" u="none" strike="noStrike" baseline="0" dirty="0">
              <a:solidFill>
                <a:srgbClr val="000000"/>
              </a:solidFill>
              <a:latin typeface="Arial" panose="020B0604020202020204" pitchFamily="34" charset="0"/>
            </a:endParaRPr>
          </a:p>
          <a:p>
            <a:pPr>
              <a:lnSpc>
                <a:spcPct val="100000"/>
              </a:lnSpc>
              <a:spcBef>
                <a:spcPts val="0"/>
              </a:spcBef>
              <a:buFont typeface="Wingdings" panose="05000000000000000000" pitchFamily="2" charset="2"/>
              <a:buChar char="§"/>
            </a:pPr>
            <a:r>
              <a:rPr lang="en-US" dirty="0">
                <a:effectLst/>
                <a:latin typeface="Arial" panose="020B0604020202020204" pitchFamily="34" charset="0"/>
                <a:ea typeface="Calibri" panose="020F0502020204030204" pitchFamily="34" charset="0"/>
                <a:cs typeface="Arial" panose="020B0604020202020204" pitchFamily="34" charset="0"/>
              </a:rPr>
              <a:t>The City of Phoenix Human Services Department has made funds available to provide Eviction Legal Services throughout the City. Selected respondent(s) will provide </a:t>
            </a:r>
            <a:r>
              <a:rPr lang="en-US" u="sng" dirty="0">
                <a:effectLst/>
                <a:latin typeface="Arial" panose="020B0604020202020204" pitchFamily="34" charset="0"/>
                <a:ea typeface="Calibri" panose="020F0502020204030204" pitchFamily="34" charset="0"/>
                <a:cs typeface="Arial" panose="020B0604020202020204" pitchFamily="34" charset="0"/>
              </a:rPr>
              <a:t>one or more</a:t>
            </a:r>
            <a:r>
              <a:rPr lang="en-US" dirty="0">
                <a:effectLst/>
                <a:latin typeface="Arial" panose="020B0604020202020204" pitchFamily="34" charset="0"/>
                <a:ea typeface="Calibri" panose="020F0502020204030204" pitchFamily="34" charset="0"/>
                <a:cs typeface="Arial" panose="020B0604020202020204" pitchFamily="34" charset="0"/>
              </a:rPr>
              <a:t> of the following: (</a:t>
            </a:r>
            <a:r>
              <a:rPr lang="en-US" dirty="0" err="1">
                <a:effectLst/>
                <a:latin typeface="Arial" panose="020B0604020202020204" pitchFamily="34" charset="0"/>
                <a:ea typeface="Calibri" panose="020F0502020204030204" pitchFamily="34" charset="0"/>
                <a:cs typeface="Arial" panose="020B0604020202020204" pitchFamily="34" charset="0"/>
              </a:rPr>
              <a:t>i</a:t>
            </a:r>
            <a:r>
              <a:rPr lang="en-US" dirty="0">
                <a:effectLst/>
                <a:latin typeface="Arial" panose="020B0604020202020204" pitchFamily="34" charset="0"/>
                <a:ea typeface="Calibri" panose="020F0502020204030204" pitchFamily="34" charset="0"/>
                <a:cs typeface="Arial" panose="020B0604020202020204" pitchFamily="34" charset="0"/>
              </a:rPr>
              <a:t>) full legal representation, (ii) limited representation, (iii) legal counsel and/or advice, (iv) mediation, and (v) post eviction support. In addition, legal services providers will make appropriate referrals for associated wraparound services in the area of landlord-tenant law and housing stability and will provide community outreach to promote legal services to low income, disparate, and underserved Phoenix residents in need.</a:t>
            </a:r>
          </a:p>
          <a:p>
            <a:pPr marL="0" indent="0">
              <a:lnSpc>
                <a:spcPct val="100000"/>
              </a:lnSpc>
              <a:spcBef>
                <a:spcPts val="0"/>
              </a:spcBef>
              <a:buNone/>
            </a:pPr>
            <a:endParaRPr lang="en-US"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en-US" b="0" i="0" u="none" strike="noStrike" baseline="0" dirty="0">
                <a:solidFill>
                  <a:srgbClr val="000000"/>
                </a:solidFill>
                <a:latin typeface="Arial" panose="020B0604020202020204" pitchFamily="34" charset="0"/>
              </a:rPr>
              <a:t>The City of Phoenix invites sealed offers for Eviction Legal Services for a one-year contract, commencing on or about January 1, 2025</a:t>
            </a:r>
            <a:r>
              <a:rPr lang="en-US" dirty="0">
                <a:solidFill>
                  <a:srgbClr val="000000"/>
                </a:solidFill>
                <a:latin typeface="Arial" panose="020B0604020202020204" pitchFamily="34" charset="0"/>
              </a:rPr>
              <a:t>, </a:t>
            </a:r>
            <a:r>
              <a:rPr lang="en-US" b="0" i="0" u="none" strike="noStrike" baseline="0" dirty="0">
                <a:solidFill>
                  <a:srgbClr val="000000"/>
                </a:solidFill>
                <a:latin typeface="Arial" panose="020B0604020202020204" pitchFamily="34" charset="0"/>
              </a:rPr>
              <a:t>with one, one-year, option to extend.</a:t>
            </a:r>
          </a:p>
          <a:p>
            <a:pPr marL="0" indent="0">
              <a:lnSpc>
                <a:spcPct val="100000"/>
              </a:lnSpc>
              <a:spcBef>
                <a:spcPts val="0"/>
              </a:spcBef>
              <a:buNone/>
            </a:pPr>
            <a:endParaRPr lang="en-US" sz="2400" dirty="0">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90594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0DE8-E030-40C1-A6AD-BC9F6BA9B5BC}"/>
              </a:ext>
            </a:extLst>
          </p:cNvPr>
          <p:cNvSpPr>
            <a:spLocks noGrp="1"/>
          </p:cNvSpPr>
          <p:nvPr>
            <p:ph type="title"/>
          </p:nvPr>
        </p:nvSpPr>
        <p:spPr>
          <a:xfrm>
            <a:off x="1451579" y="931844"/>
            <a:ext cx="9603275" cy="1049235"/>
          </a:xfrm>
        </p:spPr>
        <p:txBody>
          <a:bodyPr>
            <a:normAutofit/>
          </a:bodyPr>
          <a:lstStyle/>
          <a:p>
            <a:pPr algn="ctr"/>
            <a:r>
              <a:rPr lang="en-US" sz="4400" dirty="0"/>
              <a:t>Minimum qualifications</a:t>
            </a:r>
            <a:endParaRPr lang="en-US" sz="4800" dirty="0"/>
          </a:p>
        </p:txBody>
      </p:sp>
      <p:sp>
        <p:nvSpPr>
          <p:cNvPr id="3" name="Content Placeholder 2">
            <a:extLst>
              <a:ext uri="{FF2B5EF4-FFF2-40B4-BE49-F238E27FC236}">
                <a16:creationId xmlns:a16="http://schemas.microsoft.com/office/drawing/2014/main" id="{ECB7F10A-2619-4ECD-80C8-5F322FCEFB17}"/>
              </a:ext>
            </a:extLst>
          </p:cNvPr>
          <p:cNvSpPr>
            <a:spLocks noGrp="1"/>
          </p:cNvSpPr>
          <p:nvPr>
            <p:ph idx="1"/>
          </p:nvPr>
        </p:nvSpPr>
        <p:spPr>
          <a:xfrm>
            <a:off x="1451579" y="2015732"/>
            <a:ext cx="9603275" cy="4037749"/>
          </a:xfrm>
        </p:spPr>
        <p:txBody>
          <a:bodyPr>
            <a:normAutofit/>
          </a:bodyPr>
          <a:lstStyle/>
          <a:p>
            <a:pPr>
              <a:lnSpc>
                <a:spcPct val="100000"/>
              </a:lnSpc>
            </a:pPr>
            <a:r>
              <a:rPr lang="en-US" dirty="0">
                <a:latin typeface="Arial" panose="020B0604020202020204" pitchFamily="34" charset="0"/>
                <a:cs typeface="Arial" panose="020B0604020202020204" pitchFamily="34" charset="0"/>
              </a:rPr>
              <a:t>Firms demonstrating that they have been in the practice of providing legal services similar in size and scope to those requested for a minimum of three years will be considered for including on the list of qualified vendors.</a:t>
            </a:r>
          </a:p>
          <a:p>
            <a:pPr>
              <a:lnSpc>
                <a:spcPct val="100000"/>
              </a:lnSpc>
            </a:pPr>
            <a:r>
              <a:rPr lang="en-US" dirty="0">
                <a:latin typeface="Arial" panose="020B0604020202020204" pitchFamily="34" charset="0"/>
                <a:cs typeface="Arial" panose="020B0604020202020204" pitchFamily="34" charset="0"/>
              </a:rPr>
              <a:t>Firms meeting the minimum qualifications and demonstrating the ability to provide the services outlined in the scope of work at reasonable and competitive rates will be added to the list of qualified vendors.</a:t>
            </a:r>
          </a:p>
          <a:p>
            <a:pPr>
              <a:lnSpc>
                <a:spcPct val="100000"/>
              </a:lnSpc>
            </a:pPr>
            <a:r>
              <a:rPr lang="en-US" dirty="0">
                <a:effectLst/>
                <a:latin typeface="Arial" panose="020B0604020202020204" pitchFamily="34" charset="0"/>
                <a:ea typeface="Calibri" panose="020F0502020204030204" pitchFamily="34" charset="0"/>
              </a:rPr>
              <a:t>Respondent must be registered as a business entity with the City of Phoenix and possess a Federal Tax ID, and a Unique Entity Identifier (UEI) number issued by </a:t>
            </a:r>
            <a:r>
              <a:rPr lang="en-US" dirty="0" err="1">
                <a:effectLst/>
                <a:latin typeface="Arial" panose="020B0604020202020204" pitchFamily="34" charset="0"/>
                <a:ea typeface="Calibri" panose="020F0502020204030204" pitchFamily="34" charset="0"/>
              </a:rPr>
              <a:t>Sam.Gov</a:t>
            </a:r>
            <a:r>
              <a:rPr lang="en-US" dirty="0">
                <a:effectLst/>
                <a:latin typeface="Arial" panose="020B0604020202020204" pitchFamily="34" charset="0"/>
                <a:ea typeface="Calibri" panose="020F0502020204030204" pitchFamily="34" charset="0"/>
              </a:rPr>
              <a:t>.</a:t>
            </a:r>
            <a:endParaRPr lang="en-US" dirty="0"/>
          </a:p>
        </p:txBody>
      </p:sp>
    </p:spTree>
    <p:extLst>
      <p:ext uri="{BB962C8B-B14F-4D97-AF65-F5344CB8AC3E}">
        <p14:creationId xmlns:p14="http://schemas.microsoft.com/office/powerpoint/2010/main" val="135135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990A-6643-425D-8975-8FE3A8127E6A}"/>
              </a:ext>
            </a:extLst>
          </p:cNvPr>
          <p:cNvSpPr>
            <a:spLocks noGrp="1"/>
          </p:cNvSpPr>
          <p:nvPr>
            <p:ph type="title"/>
          </p:nvPr>
        </p:nvSpPr>
        <p:spPr/>
        <p:txBody>
          <a:bodyPr>
            <a:normAutofit/>
          </a:bodyPr>
          <a:lstStyle/>
          <a:p>
            <a:br>
              <a:rPr lang="en-US" sz="2800" dirty="0"/>
            </a:br>
            <a:r>
              <a:rPr lang="en-US" sz="2800" dirty="0"/>
              <a:t>Agreement term and contractual relationship</a:t>
            </a:r>
          </a:p>
        </p:txBody>
      </p:sp>
      <p:sp>
        <p:nvSpPr>
          <p:cNvPr id="3" name="Content Placeholder 2">
            <a:extLst>
              <a:ext uri="{FF2B5EF4-FFF2-40B4-BE49-F238E27FC236}">
                <a16:creationId xmlns:a16="http://schemas.microsoft.com/office/drawing/2014/main" id="{119A7957-5D20-4C4B-A1C1-2186F8BF7D03}"/>
              </a:ext>
            </a:extLst>
          </p:cNvPr>
          <p:cNvSpPr>
            <a:spLocks noGrp="1"/>
          </p:cNvSpPr>
          <p:nvPr>
            <p:ph idx="1"/>
          </p:nvPr>
        </p:nvSpPr>
        <p:spPr/>
        <p:txBody>
          <a:bodyPr/>
          <a:lstStyle/>
          <a:p>
            <a:pPr marL="0" indent="0">
              <a:buNone/>
            </a:pPr>
            <a:endParaRPr lang="en-US" dirty="0"/>
          </a:p>
          <a:p>
            <a:r>
              <a:rPr lang="en-US" dirty="0">
                <a:effectLst/>
                <a:latin typeface="Arial" panose="020B0604020202020204" pitchFamily="34" charset="0"/>
                <a:ea typeface="Calibri" panose="020F0502020204030204" pitchFamily="34" charset="0"/>
                <a:cs typeface="Arial" panose="020B0604020202020204" pitchFamily="34" charset="0"/>
              </a:rPr>
              <a:t>The City anticipates a 1-year term beginning on, or about, January 1, 2025, through December 31, 2025, with one one-year options to extend, for total aggregate term of 2 years.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436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3" y="897119"/>
            <a:ext cx="11111696" cy="1049235"/>
          </a:xfrm>
        </p:spPr>
        <p:txBody>
          <a:bodyPr>
            <a:noAutofit/>
          </a:bodyPr>
          <a:lstStyle/>
          <a:p>
            <a:pPr algn="ctr"/>
            <a:r>
              <a:rPr lang="en-US" sz="4400" dirty="0"/>
              <a:t>SOLICITATION TRANSPARENCY POLICY</a:t>
            </a:r>
          </a:p>
        </p:txBody>
      </p:sp>
      <p:sp>
        <p:nvSpPr>
          <p:cNvPr id="3" name="Content Placeholder 2"/>
          <p:cNvSpPr>
            <a:spLocks noGrp="1"/>
          </p:cNvSpPr>
          <p:nvPr>
            <p:ph idx="1"/>
          </p:nvPr>
        </p:nvSpPr>
        <p:spPr>
          <a:xfrm>
            <a:off x="139338" y="1776549"/>
            <a:ext cx="12052662" cy="4531433"/>
          </a:xfrm>
        </p:spPr>
        <p:txBody>
          <a:bodyPr>
            <a:normAutofit fontScale="85000" lnSpcReduction="20000"/>
          </a:bodyPr>
          <a:lstStyle/>
          <a:p>
            <a:pPr>
              <a:buFont typeface="Wingdings" panose="05000000000000000000" pitchFamily="2" charset="2"/>
              <a:buChar char="§"/>
            </a:pPr>
            <a:r>
              <a:rPr lang="en-US" sz="2800" dirty="0">
                <a:latin typeface="Arial" panose="020B0604020202020204" pitchFamily="34" charset="0"/>
                <a:cs typeface="Arial" panose="020B0604020202020204" pitchFamily="34" charset="0"/>
              </a:rPr>
              <a:t>Purpose: Refrain respondents and their representatives from direct or indirect contact for the purpose of influencing or biasing a solicitation process with any person who may play a part in the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Creates a level playing field for all Offerors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Protects the integrity of the solicitation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Assures an ethical, efficient and effective public procurement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Guards against favoritism, fraud and corruption</a:t>
            </a: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The Transparency Policy remains in place until time of award</a:t>
            </a: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All questions in writing to the Procurement Officer at </a:t>
            </a:r>
            <a:r>
              <a:rPr lang="en-US" sz="2800" dirty="0">
                <a:highlight>
                  <a:srgbClr val="FFFF00"/>
                </a:highligh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800" dirty="0">
                <a:highlight>
                  <a:srgbClr val="FFFF00"/>
                </a:highlight>
                <a:latin typeface="Arial" panose="020B0604020202020204" pitchFamily="34" charset="0"/>
                <a:cs typeface="Arial" panose="020B0604020202020204" pitchFamily="34" charset="0"/>
              </a:rPr>
              <a:t> </a:t>
            </a:r>
          </a:p>
          <a:p>
            <a:pPr marL="0" indent="0">
              <a:lnSpc>
                <a:spcPct val="100000"/>
              </a:lnSpc>
              <a:spcBef>
                <a:spcPts val="0"/>
              </a:spcBef>
              <a:buNone/>
            </a:pPr>
            <a:endParaRPr lang="en-US" sz="3600" b="1" dirty="0"/>
          </a:p>
          <a:p>
            <a:pPr marL="0" indent="0">
              <a:lnSpc>
                <a:spcPct val="100000"/>
              </a:lnSpc>
              <a:spcBef>
                <a:spcPts val="0"/>
              </a:spcBef>
              <a:buNone/>
            </a:pPr>
            <a:r>
              <a:rPr lang="en-US" sz="3100" b="1" dirty="0">
                <a:latin typeface="Arial" panose="020B0604020202020204" pitchFamily="34" charset="0"/>
                <a:cs typeface="Arial" panose="020B0604020202020204" pitchFamily="34" charset="0"/>
              </a:rPr>
              <a:t>OFFERORS THAT VIOLATE THIS POLICY SHALL BE DISQUALIFIED</a:t>
            </a:r>
          </a:p>
          <a:p>
            <a:pPr marL="0" indent="0">
              <a:lnSpc>
                <a:spcPct val="100000"/>
              </a:lnSpc>
              <a:spcBef>
                <a:spcPts val="0"/>
              </a:spcBef>
              <a:buNone/>
            </a:pPr>
            <a:endParaRPr lang="en-US" sz="2800" dirty="0"/>
          </a:p>
        </p:txBody>
      </p:sp>
    </p:spTree>
    <p:extLst>
      <p:ext uri="{BB962C8B-B14F-4D97-AF65-F5344CB8AC3E}">
        <p14:creationId xmlns:p14="http://schemas.microsoft.com/office/powerpoint/2010/main" val="107411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01294"/>
            <a:ext cx="9603275" cy="1049235"/>
          </a:xfrm>
        </p:spPr>
        <p:txBody>
          <a:bodyPr>
            <a:normAutofit/>
          </a:bodyPr>
          <a:lstStyle/>
          <a:p>
            <a:pPr algn="ctr"/>
            <a:r>
              <a:rPr lang="en-US" sz="4400" dirty="0">
                <a:cs typeface="Arial" panose="020B0604020202020204" pitchFamily="34" charset="0"/>
              </a:rPr>
              <a:t>VENDOR self-REGISTRATION</a:t>
            </a:r>
          </a:p>
        </p:txBody>
      </p:sp>
      <p:sp>
        <p:nvSpPr>
          <p:cNvPr id="3" name="Content Placeholder 2"/>
          <p:cNvSpPr>
            <a:spLocks noGrp="1"/>
          </p:cNvSpPr>
          <p:nvPr>
            <p:ph idx="1"/>
          </p:nvPr>
        </p:nvSpPr>
        <p:spPr>
          <a:xfrm>
            <a:off x="106327" y="1691703"/>
            <a:ext cx="11982892" cy="4523897"/>
          </a:xfrm>
        </p:spPr>
        <p:txBody>
          <a:bodyPr>
            <a:normAutofit lnSpcReduction="10000"/>
          </a:bodyPr>
          <a:lstStyle/>
          <a:p>
            <a:pPr marL="0" indent="0">
              <a:lnSpc>
                <a:spcPct val="110000"/>
              </a:lnSpc>
              <a:spcBef>
                <a:spcPts val="0"/>
              </a:spcBef>
              <a:buNone/>
            </a:pPr>
            <a:endParaRPr lang="en-US" sz="2600" b="1"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t>Vendors must be registered in the City’s </a:t>
            </a:r>
            <a:r>
              <a:rPr lang="en-US" sz="2400" dirty="0" err="1"/>
              <a:t>procurePHX</a:t>
            </a:r>
            <a:r>
              <a:rPr lang="en-US" sz="2400" dirty="0"/>
              <a:t> Self-Registration System to respond to solicitations and access procurement information.</a:t>
            </a:r>
          </a:p>
          <a:p>
            <a:pPr marL="0" indent="0">
              <a:lnSpc>
                <a:spcPct val="100000"/>
              </a:lnSpc>
              <a:spcBef>
                <a:spcPts val="0"/>
              </a:spcBef>
              <a:buNone/>
            </a:pPr>
            <a:endParaRPr lang="en-US" sz="2400" dirty="0"/>
          </a:p>
          <a:p>
            <a:pPr marL="0" indent="0">
              <a:lnSpc>
                <a:spcPct val="100000"/>
              </a:lnSpc>
              <a:spcBef>
                <a:spcPts val="0"/>
              </a:spcBef>
              <a:buNone/>
            </a:pPr>
            <a:r>
              <a:rPr lang="en-US" sz="2400" dirty="0"/>
              <a:t> </a:t>
            </a:r>
            <a:r>
              <a:rPr lang="en-US" sz="2400" dirty="0">
                <a:latin typeface="+mj-lt"/>
                <a:cs typeface="Arial" panose="020B0604020202020204" pitchFamily="34" charset="0"/>
              </a:rP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https://www.phoenix.gov/finance/vendorsreg</a:t>
            </a:r>
            <a:endParaRPr lang="en-US" sz="2400" dirty="0">
              <a:highlight>
                <a:srgbClr val="FFFF00"/>
              </a:highlight>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may, at its sole discretion, reject any Proposer who has not registered</a:t>
            </a: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If you are a vendor/supplier who has previously received payment for goods and/or services from the City of Phoenix, then you already have a City of Phoenix vendor number and do not need to re-register</a:t>
            </a: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Do not reach out to the Procurement Officer for any changes to your vendor profile</a:t>
            </a:r>
          </a:p>
          <a:p>
            <a:pPr marL="0" indent="0">
              <a:buNone/>
            </a:pPr>
            <a:endParaRPr lang="en-US" dirty="0"/>
          </a:p>
        </p:txBody>
      </p:sp>
    </p:spTree>
    <p:extLst>
      <p:ext uri="{BB962C8B-B14F-4D97-AF65-F5344CB8AC3E}">
        <p14:creationId xmlns:p14="http://schemas.microsoft.com/office/powerpoint/2010/main" val="2264238959"/>
      </p:ext>
    </p:extLst>
  </p:cSld>
  <p:clrMapOvr>
    <a:masterClrMapping/>
  </p:clrMapOvr>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12576</TotalTime>
  <Words>2289</Words>
  <Application>Microsoft Office PowerPoint</Application>
  <PresentationFormat>Widescreen</PresentationFormat>
  <Paragraphs>226</Paragraphs>
  <Slides>23</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Wingdings</vt:lpstr>
      <vt:lpstr>Gallery</vt:lpstr>
      <vt:lpstr>   PRE-PROPOSAL CONFERENCE  eviction legal services  RFQu-24-CSID-0445 </vt:lpstr>
      <vt:lpstr>WELCOME AND INTRODUCTIONS</vt:lpstr>
      <vt:lpstr>reminders</vt:lpstr>
      <vt:lpstr>SCHEDULE OF EVENTS</vt:lpstr>
      <vt:lpstr>DESCRIPTION – OF NEED</vt:lpstr>
      <vt:lpstr>Minimum qualifications</vt:lpstr>
      <vt:lpstr> Agreement term and contractual relationship</vt:lpstr>
      <vt:lpstr>SOLICITATION TRANSPARENCY POLICY</vt:lpstr>
      <vt:lpstr>VENDOR self-REGISTRATION</vt:lpstr>
      <vt:lpstr>Vendor  self-registration  tips</vt:lpstr>
      <vt:lpstr>SCOPE OF WORK</vt:lpstr>
      <vt:lpstr>EXCEPTIONS</vt:lpstr>
      <vt:lpstr>Questions/INQUIRIES</vt:lpstr>
      <vt:lpstr>SOLICITATION ADDENDA</vt:lpstr>
      <vt:lpstr> preparation of offer</vt:lpstr>
      <vt:lpstr>Submission of proposal</vt:lpstr>
      <vt:lpstr>Submission of proposal</vt:lpstr>
      <vt:lpstr>SUBMISSION OF PROPOSAL</vt:lpstr>
      <vt:lpstr> HOW TO SUBMIT ELECTRONICALLY</vt:lpstr>
      <vt:lpstr>EVALUATION Criteria</vt:lpstr>
      <vt:lpstr>Determining responsiveness and responsibility </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PRE-PROPOSAL CONFERENCE  PROPERTY MANAGEMENT SERVICES AT  2120 N. CENTRAL AVENUE  RFP-19-MSD-34</dc:title>
  <dc:creator>Vanessa Ramirez</dc:creator>
  <cp:lastModifiedBy>Nancy Harrison</cp:lastModifiedBy>
  <cp:revision>112</cp:revision>
  <cp:lastPrinted>2024-11-20T15:09:37Z</cp:lastPrinted>
  <dcterms:created xsi:type="dcterms:W3CDTF">2020-01-31T18:37:06Z</dcterms:created>
  <dcterms:modified xsi:type="dcterms:W3CDTF">2024-11-20T15:43:50Z</dcterms:modified>
</cp:coreProperties>
</file>