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10" r:id="rId1"/>
  </p:sldMasterIdLst>
  <p:notesMasterIdLst>
    <p:notesMasterId r:id="rId25"/>
  </p:notesMasterIdLst>
  <p:sldIdLst>
    <p:sldId id="256" r:id="rId2"/>
    <p:sldId id="258" r:id="rId3"/>
    <p:sldId id="257" r:id="rId4"/>
    <p:sldId id="285" r:id="rId5"/>
    <p:sldId id="330" r:id="rId6"/>
    <p:sldId id="329" r:id="rId7"/>
    <p:sldId id="344" r:id="rId8"/>
    <p:sldId id="338" r:id="rId9"/>
    <p:sldId id="262" r:id="rId10"/>
    <p:sldId id="331" r:id="rId11"/>
    <p:sldId id="332" r:id="rId12"/>
    <p:sldId id="343" r:id="rId13"/>
    <p:sldId id="334" r:id="rId14"/>
    <p:sldId id="341" r:id="rId15"/>
    <p:sldId id="342" r:id="rId16"/>
    <p:sldId id="337" r:id="rId17"/>
    <p:sldId id="335" r:id="rId18"/>
    <p:sldId id="336" r:id="rId19"/>
    <p:sldId id="339" r:id="rId20"/>
    <p:sldId id="340" r:id="rId21"/>
    <p:sldId id="270" r:id="rId22"/>
    <p:sldId id="273" r:id="rId23"/>
    <p:sldId id="326" r:id="rId24"/>
  </p:sldIdLst>
  <p:sldSz cx="12192000" cy="6858000"/>
  <p:notesSz cx="9296400" cy="7010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22" autoAdjust="0"/>
    <p:restoredTop sz="84615" autoAdjust="0"/>
  </p:normalViewPr>
  <p:slideViewPr>
    <p:cSldViewPr snapToGrid="0" showGuides="1">
      <p:cViewPr varScale="1">
        <p:scale>
          <a:sx n="92" d="100"/>
          <a:sy n="92" d="100"/>
        </p:scale>
        <p:origin x="1404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" d="10"/>
        <a:sy n="9" d="10"/>
      </p:scale>
      <p:origin x="0" y="-8872"/>
    </p:cViewPr>
  </p:sorterViewPr>
  <p:notesViewPr>
    <p:cSldViewPr snapToGrid="0">
      <p:cViewPr varScale="1">
        <p:scale>
          <a:sx n="63" d="100"/>
          <a:sy n="63" d="100"/>
        </p:scale>
        <p:origin x="2408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014" y="0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62CA6F-8E39-4C5F-A7B7-C7B1DC904604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46350" y="876300"/>
            <a:ext cx="4203700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482" y="3373516"/>
            <a:ext cx="7435436" cy="276058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658444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014" y="6658444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6237C4-6D1E-4118-89E9-4A5ABFEE5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0937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000000"/>
                </a:solidFill>
                <a:cs typeface="Arial" panose="020B0604020202020204" pitchFamily="34" charset="0"/>
              </a:rPr>
              <a:t>Welcome to the Pre-Proposal Meeting for RFQu-24-EDU-80, a Request for Qualifications </a:t>
            </a:r>
            <a:r>
              <a:rPr lang="en-US" altLang="en-US" dirty="0">
                <a:cs typeface="Arial" panose="020B0604020202020204" pitchFamily="34" charset="0"/>
              </a:rPr>
              <a:t>for Early Head Start Early Childhood Education Services. </a:t>
            </a:r>
            <a:r>
              <a:rPr lang="en-US" altLang="en-US" dirty="0">
                <a:solidFill>
                  <a:srgbClr val="000000"/>
                </a:solidFill>
                <a:cs typeface="Arial" panose="020B0604020202020204" pitchFamily="34" charset="0"/>
              </a:rPr>
              <a:t>My name is Nancy Harrison. I am the Lead Procurement Officer for the Human Services Department, and I will facilitate this </a:t>
            </a:r>
            <a:r>
              <a:rPr lang="en-US" altLang="en-US" dirty="0">
                <a:cs typeface="Arial" panose="020B0604020202020204" pitchFamily="34" charset="0"/>
              </a:rPr>
              <a:t>Meeting.</a:t>
            </a:r>
          </a:p>
          <a:p>
            <a:endParaRPr lang="en-US" altLang="en-US" dirty="0">
              <a:cs typeface="Arial" panose="020B0604020202020204" pitchFamily="34" charset="0"/>
            </a:endParaRPr>
          </a:p>
          <a:p>
            <a:r>
              <a:rPr lang="en-US" altLang="en-US" dirty="0">
                <a:cs typeface="Arial" panose="020B0604020202020204" pitchFamily="34" charset="0"/>
              </a:rPr>
              <a:t>Joining me today are other panel members here to assist in answering questions you may have regarding contractual or programmatic requirements in the solicitation. At this time, I would like to invite our panel members to introduce themselves. </a:t>
            </a:r>
            <a:r>
              <a:rPr lang="en-US" altLang="en-US" dirty="0">
                <a:solidFill>
                  <a:srgbClr val="FF0000"/>
                </a:solidFill>
                <a:cs typeface="Arial" panose="020B0604020202020204" pitchFamily="34" charset="0"/>
              </a:rPr>
              <a:t>[PANEL MEMBER INTRODUCTIONS.]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6237C4-6D1E-4118-89E9-4A5ABFEE51E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8558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Solicitation Guide Pg 13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6237C4-6D1E-4118-89E9-4A5ABFEE51E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4260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Wingdings" panose="05000000000000000000" pitchFamily="2" charset="2"/>
              <a:buChar char="§"/>
            </a:pPr>
            <a:endParaRPr lang="en-US" b="0" dirty="0"/>
          </a:p>
          <a:p>
            <a:pPr marL="0" indent="0">
              <a:buFont typeface="Wingdings" panose="05000000000000000000" pitchFamily="2" charset="2"/>
              <a:buNone/>
            </a:pPr>
            <a:endParaRPr lang="en-US" b="0" dirty="0"/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en-US" b="0" dirty="0"/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en-US" b="0" dirty="0"/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en-US" b="0" dirty="0"/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en-US" b="0" dirty="0"/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en-US" b="0" dirty="0"/>
          </a:p>
          <a:p>
            <a:endParaRPr lang="en-US" b="1" dirty="0"/>
          </a:p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6237C4-6D1E-4118-89E9-4A5ABFEE51E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2721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6237C4-6D1E-4118-89E9-4A5ABFEE51E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5118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6237C4-6D1E-4118-89E9-4A5ABFEE51E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066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Solicitation Guide Pg 135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6237C4-6D1E-4118-89E9-4A5ABFEE51E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288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6237C4-6D1E-4118-89E9-4A5ABFEE51E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30564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6237C4-6D1E-4118-89E9-4A5ABFEE51E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46448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6237C4-6D1E-4118-89E9-4A5ABFEE51E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0330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6237C4-6D1E-4118-89E9-4A5ABFEE51E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28819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dirty="0"/>
              <a:t>SAM.gov is the System for Award Management.</a:t>
            </a:r>
          </a:p>
          <a:p>
            <a:endParaRPr lang="en-US" dirty="0"/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dirty="0"/>
              <a:t>SAM.gov is an online resource owned and operated by the federal government that allows government contractors to list their businesses. </a:t>
            </a:r>
          </a:p>
          <a:p>
            <a:endParaRPr lang="en-US" dirty="0"/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dirty="0"/>
              <a:t>Organizations wanting to contract with government entities are required to register with SAM.gov. 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en-US" dirty="0"/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dirty="0"/>
              <a:t>Contractors are required to update their information annually to maintain active status.</a:t>
            </a:r>
          </a:p>
          <a:p>
            <a:endParaRPr lang="en-US" dirty="0"/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dirty="0"/>
              <a:t>The Human Services Department uses SAM.gov to verify a contractor’s eligibility for federal funding by confirming that the contractor has not been debarred, suspended, or excluded from working on federally funded programs.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en-US" dirty="0"/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dirty="0"/>
              <a:t>We also use it to verify a contractor’s Unique Entity Identifier. 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en-US" dirty="0"/>
          </a:p>
          <a:p>
            <a:pPr marL="0" indent="0">
              <a:buFont typeface="Wingdings" panose="05000000000000000000" pitchFamily="2" charset="2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6237C4-6D1E-4118-89E9-4A5ABFEE51E3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4682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6237C4-6D1E-4118-89E9-4A5ABFEE51E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62222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concludes the Solicitation and Submittal Instructions portion of the meeting. Patricia Kirkland, Education Division Deputy,  will discuss the scope of work requirements.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6237C4-6D1E-4118-89E9-4A5ABFEE51E3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38008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6237C4-6D1E-4118-89E9-4A5ABFEE51E3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21339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6237C4-6D1E-4118-89E9-4A5ABFEE51E3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38728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600" dirty="0"/>
              <a:t>As mentioned earlier, you will have another opportunity to submit questions via email to Pamela Smith at hsdprocurement@phoenix.gov by Friday, August 2, 2024, at or before 3:00 PM.</a:t>
            </a:r>
          </a:p>
          <a:p>
            <a:endParaRPr lang="en-US" sz="16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Responses will be posted to https://solicitations.phoenix.gov/Solicitations/Details/</a:t>
            </a:r>
            <a:r>
              <a:rPr lang="en-US" sz="1600" dirty="0">
                <a:solidFill>
                  <a:srgbClr val="FF0000"/>
                </a:solidFill>
                <a:highlight>
                  <a:srgbClr val="FFFF00"/>
                </a:highlight>
              </a:rPr>
              <a:t> </a:t>
            </a:r>
            <a:r>
              <a:rPr lang="en-US" sz="1600" dirty="0"/>
              <a:t>on Wednesday, August 14, 2024. </a:t>
            </a:r>
          </a:p>
          <a:p>
            <a:endParaRPr lang="en-US" sz="16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Questions received after the deadline will not be considered.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6237C4-6D1E-4118-89E9-4A5ABFEE51E3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9384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6237C4-6D1E-4118-89E9-4A5ABFEE51E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1361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baseline="0" dirty="0"/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dirty="0">
                <a:latin typeface="+mj-lt"/>
                <a:cs typeface="Arial" panose="020B0604020202020204" pitchFamily="34" charset="0"/>
              </a:rPr>
              <a:t>At this meeting, you may s</a:t>
            </a:r>
            <a:r>
              <a:rPr lang="en-US" sz="1200" dirty="0"/>
              <a:t>ubmit questions in writing on the forms provided in the pre-proposal meeting booklet. Extra forms are on the sign-in table.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1200" dirty="0"/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After</a:t>
            </a:r>
            <a:r>
              <a:rPr lang="en-US" sz="1200" kern="1200" baseline="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 this meeting, all questions must be submitted in writing to Pamela Smith at hsdprocurement@phoenix.gov by Friday, August 2, 2024, no later than 3:00 PM. Inquiries related to this solicitation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200" kern="1200" baseline="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    submitted to any other email address will not be acknowledged or receive a response.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1200" kern="1200" baseline="0" dirty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kern="1200" baseline="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Answers will be addressed in a Solicitation Addendum posted to https://solicitations.phoenix.gov/Solicitations/Details/</a:t>
            </a:r>
            <a:r>
              <a:rPr lang="en-US" sz="1200" kern="1200" baseline="0" dirty="0">
                <a:solidFill>
                  <a:srgbClr val="FF0000"/>
                </a:solidFill>
                <a:latin typeface="+mn-lt"/>
                <a:ea typeface="+mn-ea"/>
                <a:cs typeface="Arial" panose="020B0604020202020204" pitchFamily="34" charset="0"/>
              </a:rPr>
              <a:t>XXX</a:t>
            </a:r>
            <a:r>
              <a:rPr lang="en-US" sz="1200" kern="1200" baseline="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 on Wednesday, August 14, 2024.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6237C4-6D1E-4118-89E9-4A5ABFEE51E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416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6237C4-6D1E-4118-89E9-4A5ABFEE51E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6161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/>
              <a:t>Please note the upcoming key dates for this solicitation. Written inquiries are due on Friday, August 2, 2024, no later than 3:00 p.m.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/>
              <a:t>All offers are due on Friday, September 13, 2024, at or before 3:00 p.m.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6237C4-6D1E-4118-89E9-4A5ABFEE51E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4836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6237C4-6D1E-4118-89E9-4A5ABFEE51E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8488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Solicitation Guide </a:t>
            </a:r>
            <a:r>
              <a:rPr lang="en-US" dirty="0" err="1"/>
              <a:t>Pgs</a:t>
            </a:r>
            <a:r>
              <a:rPr lang="en-US" dirty="0"/>
              <a:t> 4-11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6237C4-6D1E-4118-89E9-4A5ABFEE51E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0457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6237C4-6D1E-4118-89E9-4A5ABFEE51E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8932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0596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1744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6392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6688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7269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7332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7/19/2024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2473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7/19/2024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6081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7/19/2024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022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6154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pPr/>
              <a:t>7/19/2024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2839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7/19/2024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2707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1116" y="148034"/>
            <a:ext cx="11544299" cy="3846996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PRE-PROPOSAL MEETING</a:t>
            </a:r>
            <a:b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early head start</a:t>
            </a:r>
            <a:b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EARLY CHILDHOOD EDUCATION SERVICES</a:t>
            </a:r>
            <a:b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cap="none" dirty="0">
                <a:latin typeface="Arial" panose="020B0604020202020204" pitchFamily="34" charset="0"/>
                <a:cs typeface="Arial" panose="020B0604020202020204" pitchFamily="34" charset="0"/>
              </a:rPr>
              <a:t>RFQu-24-EDU-80</a:t>
            </a:r>
            <a:br>
              <a:rPr lang="en-US" sz="5100" cap="none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5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8923" y="3995031"/>
            <a:ext cx="10216652" cy="1813488"/>
          </a:xfrm>
        </p:spPr>
        <p:txBody>
          <a:bodyPr>
            <a:noAutofit/>
          </a:bodyPr>
          <a:lstStyle/>
          <a:p>
            <a:pPr algn="ctr"/>
            <a:r>
              <a:rPr lang="en-US" sz="3600" cap="none" dirty="0">
                <a:latin typeface="Arial" panose="020B0604020202020204" pitchFamily="34" charset="0"/>
                <a:cs typeface="Arial" panose="020B0604020202020204" pitchFamily="34" charset="0"/>
              </a:rPr>
              <a:t>July 18, 2024</a:t>
            </a:r>
            <a:br>
              <a:rPr lang="en-US" sz="3600" cap="none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cap="none" dirty="0">
                <a:latin typeface="Arial" panose="020B0604020202020204" pitchFamily="34" charset="0"/>
                <a:cs typeface="Arial" panose="020B0604020202020204" pitchFamily="34" charset="0"/>
              </a:rPr>
              <a:t>Phoenix Family Advocacy Center</a:t>
            </a:r>
          </a:p>
          <a:p>
            <a:pPr algn="ctr"/>
            <a:endParaRPr lang="en-US" sz="4800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0273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D68D02-1A69-3D2D-AA3A-7E872B4EB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/>
              <a:t>Solicitation instructions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AC9C22-94C2-08F3-76AB-027940FD8C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53755"/>
            <a:ext cx="12192000" cy="4370400"/>
          </a:xfrm>
        </p:spPr>
        <p:txBody>
          <a:bodyPr>
            <a:normAutofit fontScale="25000" lnSpcReduction="20000"/>
          </a:bodyPr>
          <a:lstStyle/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1200" dirty="0"/>
              <a:t> </a:t>
            </a:r>
            <a:r>
              <a:rPr lang="en-US" sz="9600" dirty="0"/>
              <a:t>All written inquiries must be submitted to </a:t>
            </a:r>
            <a:r>
              <a:rPr lang="en-US" sz="9600" dirty="0">
                <a:highlight>
                  <a:srgbClr val="FFFF00"/>
                </a:highlight>
              </a:rPr>
              <a:t>hsdprocurement@phoenix.gov</a:t>
            </a:r>
            <a:r>
              <a:rPr lang="en-US" sz="9600" dirty="0"/>
              <a:t> at or before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9600" dirty="0"/>
              <a:t>    August 2, 2024, at 3:00 PM.  </a:t>
            </a:r>
            <a:r>
              <a:rPr lang="en-US" sz="9600" b="1" u="sng" dirty="0"/>
              <a:t>Inquiries submitted to any other email address will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9600" b="1" dirty="0"/>
              <a:t>    </a:t>
            </a:r>
            <a:r>
              <a:rPr lang="en-US" sz="9600" b="1" u="sng" dirty="0"/>
              <a:t>not be acknowledged and will not receive a response</a:t>
            </a:r>
            <a:r>
              <a:rPr lang="en-US" sz="9600" dirty="0"/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en-US" sz="9600" dirty="0"/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9600" dirty="0"/>
              <a:t> The City will not be responsible for oral instructions made by employees or officials.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9600" dirty="0"/>
              <a:t>    All changes will be in the form of a solicitation addenda.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sz="9600" dirty="0"/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9600" dirty="0"/>
              <a:t> Offeror must read the entire solicitation and accept all terms and conditions without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9600" dirty="0"/>
              <a:t>    exception.</a:t>
            </a:r>
          </a:p>
          <a:p>
            <a:pPr marL="0" indent="0">
              <a:spcBef>
                <a:spcPts val="0"/>
              </a:spcBef>
              <a:buNone/>
            </a:pPr>
            <a:endParaRPr lang="en-US" sz="4400" dirty="0"/>
          </a:p>
          <a:p>
            <a:pPr marL="0" indent="0">
              <a:spcBef>
                <a:spcPts val="0"/>
              </a:spcBef>
              <a:buNone/>
            </a:pPr>
            <a:endParaRPr lang="en-US" sz="3300" dirty="0"/>
          </a:p>
          <a:p>
            <a:pPr marL="0" indent="0">
              <a:spcBef>
                <a:spcPts val="0"/>
              </a:spcBef>
              <a:buNone/>
            </a:pPr>
            <a:r>
              <a:rPr lang="en-US" sz="3300" dirty="0"/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3300" dirty="0"/>
              <a:t> </a:t>
            </a:r>
          </a:p>
          <a:p>
            <a:pPr marL="0" indent="0">
              <a:spcBef>
                <a:spcPts val="0"/>
              </a:spcBef>
              <a:buNone/>
            </a:pPr>
            <a:endParaRPr lang="en-US" sz="3300" dirty="0"/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sz="28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800" dirty="0"/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sz="2400" dirty="0"/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sz="24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24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1687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201A4-4890-2047-91FF-F182C28C7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/>
              <a:t>Solicitation instructions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3F77C7-21F9-32FC-DC73-2FB68D5317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97866" cy="4037749"/>
          </a:xfrm>
        </p:spPr>
        <p:txBody>
          <a:bodyPr>
            <a:normAutofit fontScale="25000" lnSpcReduction="20000"/>
          </a:bodyPr>
          <a:lstStyle/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2800" dirty="0"/>
              <a:t> </a:t>
            </a:r>
            <a:r>
              <a:rPr lang="en-US" sz="11200" dirty="0"/>
              <a:t>Offeror must review and accept without exception the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1200" dirty="0"/>
              <a:t>   agreement terms and conditions below:</a:t>
            </a:r>
          </a:p>
          <a:p>
            <a:pPr marL="0" indent="0">
              <a:spcBef>
                <a:spcPts val="0"/>
              </a:spcBef>
              <a:buNone/>
            </a:pPr>
            <a:endParaRPr lang="en-US" sz="11200" dirty="0"/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1200" dirty="0"/>
              <a:t> Standard Terms and Conditions 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1200" dirty="0"/>
              <a:t> Special Terms and Conditions 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1200" dirty="0"/>
              <a:t> Indemnification and Insurance Requirements 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1200" dirty="0"/>
              <a:t> Background Screening Requirements</a:t>
            </a:r>
          </a:p>
          <a:p>
            <a:pPr marL="0" indent="0">
              <a:spcBef>
                <a:spcPts val="0"/>
              </a:spcBef>
              <a:buNone/>
            </a:pPr>
            <a:endParaRPr lang="en-US" sz="11200" dirty="0"/>
          </a:p>
          <a:p>
            <a:pPr marL="0" indent="0">
              <a:spcBef>
                <a:spcPts val="0"/>
              </a:spcBef>
              <a:buNone/>
            </a:pPr>
            <a:r>
              <a:rPr lang="en-US" sz="8800" dirty="0"/>
              <a:t>	</a:t>
            </a:r>
          </a:p>
          <a:p>
            <a:pPr marL="0" indent="0">
              <a:spcBef>
                <a:spcPts val="0"/>
              </a:spcBef>
              <a:buNone/>
            </a:pPr>
            <a:endParaRPr lang="en-US" sz="8800" dirty="0"/>
          </a:p>
          <a:p>
            <a:pPr marL="0" indent="0">
              <a:spcBef>
                <a:spcPts val="0"/>
              </a:spcBef>
              <a:buNone/>
            </a:pPr>
            <a:r>
              <a:rPr lang="en-US" sz="8800" dirty="0"/>
              <a:t> </a:t>
            </a:r>
            <a:endParaRPr lang="en-US" sz="8000" dirty="0"/>
          </a:p>
          <a:p>
            <a:pPr marL="0" indent="0">
              <a:spcBef>
                <a:spcPts val="0"/>
              </a:spcBef>
              <a:buNone/>
            </a:pPr>
            <a:endParaRPr lang="en-US" sz="5100" dirty="0"/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endParaRPr lang="en-US" b="1" u="sng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b="1" dirty="0"/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b="1" dirty="0"/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b="1" dirty="0"/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b="1" dirty="0"/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6912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A062B-2E9F-EE9F-AE36-C9D057509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/>
              <a:t>Submittal instructions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A0363A-2B7F-0BC5-0C62-486710EBD9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3065" y="2015732"/>
            <a:ext cx="11440390" cy="394865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3200" dirty="0"/>
              <a:t> </a:t>
            </a:r>
            <a:r>
              <a:rPr lang="en-US" sz="2800" dirty="0"/>
              <a:t>Submit Tabs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800" dirty="0"/>
              <a:t>-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2800" dirty="0"/>
              <a:t> in the Submittal Section and all other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dirty="0"/>
              <a:t>   required documentation via email to </a:t>
            </a:r>
            <a:r>
              <a:rPr lang="en-US" sz="2800" dirty="0">
                <a:highlight>
                  <a:srgbClr val="FFFF00"/>
                </a:highlight>
              </a:rPr>
              <a:t>hsdprocurement@phoenix.gov</a:t>
            </a:r>
            <a:r>
              <a:rPr lang="en-US" sz="2800" dirty="0"/>
              <a:t>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dirty="0"/>
              <a:t>   at or before </a:t>
            </a:r>
            <a:r>
              <a:rPr lang="en-US" sz="2800" dirty="0">
                <a:highlight>
                  <a:srgbClr val="FFFF00"/>
                </a:highlight>
              </a:rPr>
              <a:t>3:00 PM on Friday, September 13, 2024</a:t>
            </a:r>
            <a:r>
              <a:rPr lang="en-US" sz="2800" dirty="0"/>
              <a:t>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800" dirty="0"/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800" dirty="0"/>
              <a:t> </a:t>
            </a:r>
            <a:r>
              <a:rPr lang="en-US" sz="2800" u="sng" dirty="0"/>
              <a:t>Offers submitted to any other email will be deemed non-responsive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dirty="0"/>
              <a:t>   </a:t>
            </a:r>
            <a:r>
              <a:rPr lang="en-US" sz="2800" u="sng" dirty="0"/>
              <a:t>and disqualified from further consideration</a:t>
            </a:r>
            <a:r>
              <a:rPr lang="en-US" sz="2800" dirty="0"/>
              <a:t>.  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2557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490ED-162A-E245-8FDF-3A8F4A47B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/>
              <a:t>submittal INSTRUCTIONS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BFC305-4FC8-B315-61E9-22A2CD038B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5636" y="1776845"/>
            <a:ext cx="11481955" cy="4488874"/>
          </a:xfrm>
        </p:spPr>
        <p:txBody>
          <a:bodyPr>
            <a:normAutofit fontScale="25000" lnSpcReduction="20000"/>
          </a:bodyPr>
          <a:lstStyle/>
          <a:p>
            <a:pPr marL="0" indent="-36576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9600" dirty="0"/>
              <a:t>Documents should be submitted in Portable Document Format (PDF) and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9600" dirty="0"/>
              <a:t>    must be typewritten for ease of evaluation using a 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r>
              <a:rPr lang="en-US" sz="9600" dirty="0"/>
              <a:t>-point Arial font. </a:t>
            </a:r>
          </a:p>
          <a:p>
            <a:pPr marL="0" indent="-365760">
              <a:spcBef>
                <a:spcPts val="0"/>
              </a:spcBef>
              <a:buNone/>
            </a:pPr>
            <a:endParaRPr lang="en-US" sz="9600" dirty="0"/>
          </a:p>
          <a:p>
            <a:pPr marL="0" indent="-36576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9600" dirty="0"/>
              <a:t>Please </a:t>
            </a:r>
            <a:r>
              <a:rPr lang="en-US" sz="9600" b="1" u="sng" dirty="0"/>
              <a:t>DO NOT</a:t>
            </a:r>
            <a:r>
              <a:rPr lang="en-US" sz="9600" b="1" dirty="0"/>
              <a:t> </a:t>
            </a:r>
            <a:r>
              <a:rPr lang="en-US" sz="9600" dirty="0"/>
              <a:t>submit links to Google Docs, Dropbox Paper, or similar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9600" dirty="0"/>
              <a:t>    services.  Your offer may be deemed non-responsive if your offer is submitted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9600" dirty="0"/>
              <a:t>    utilizing these services.</a:t>
            </a:r>
          </a:p>
          <a:p>
            <a:pPr marL="0" indent="0">
              <a:spcBef>
                <a:spcPts val="0"/>
              </a:spcBef>
              <a:buNone/>
            </a:pPr>
            <a:endParaRPr lang="en-US" sz="9600" dirty="0"/>
          </a:p>
          <a:p>
            <a:pPr marL="0" indent="-36576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9600" dirty="0"/>
              <a:t>Offer should be signed by an authorized representative of the Offeror and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9600" dirty="0"/>
              <a:t>    Include the contact information of the individuals(s) authorized to negotiate with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9600" dirty="0"/>
              <a:t>    the City.</a:t>
            </a:r>
          </a:p>
          <a:p>
            <a:pPr marL="0" indent="0">
              <a:spcBef>
                <a:spcPts val="0"/>
              </a:spcBef>
              <a:buNone/>
            </a:pPr>
            <a:endParaRPr lang="en-US" sz="9600" dirty="0"/>
          </a:p>
          <a:p>
            <a:pPr marL="0" indent="0">
              <a:spcBef>
                <a:spcPts val="0"/>
              </a:spcBef>
              <a:buNone/>
            </a:pPr>
            <a:r>
              <a:rPr lang="en-US" sz="9600" dirty="0"/>
              <a:t> </a:t>
            </a:r>
            <a:endParaRPr lang="en-US" sz="9600" b="1" u="sng" dirty="0"/>
          </a:p>
          <a:p>
            <a:pPr marL="0" indent="0">
              <a:spcBef>
                <a:spcPts val="0"/>
              </a:spcBef>
              <a:buNone/>
            </a:pPr>
            <a:endParaRPr lang="en-US" sz="7600" b="1" u="sng" dirty="0"/>
          </a:p>
          <a:p>
            <a:pPr marL="0" indent="0">
              <a:spcBef>
                <a:spcPts val="0"/>
              </a:spcBef>
              <a:buNone/>
            </a:pPr>
            <a:endParaRPr lang="en-US" sz="7200" b="1" u="sng" dirty="0"/>
          </a:p>
          <a:p>
            <a:pPr marL="0" indent="0">
              <a:spcBef>
                <a:spcPts val="0"/>
              </a:spcBef>
              <a:buNone/>
            </a:pPr>
            <a:endParaRPr lang="en-US" sz="7200" b="1" u="sng" dirty="0"/>
          </a:p>
          <a:p>
            <a:pPr marL="0" indent="0">
              <a:spcBef>
                <a:spcPts val="0"/>
              </a:spcBef>
              <a:buNone/>
            </a:pPr>
            <a:endParaRPr lang="en-US" sz="3400" b="1" u="sng" dirty="0"/>
          </a:p>
          <a:p>
            <a:pPr marL="0" indent="0">
              <a:spcBef>
                <a:spcPts val="0"/>
              </a:spcBef>
              <a:buNone/>
            </a:pPr>
            <a:endParaRPr lang="en-US" sz="3400" b="1" u="sng" dirty="0"/>
          </a:p>
          <a:p>
            <a:pPr marL="0" indent="0">
              <a:spcBef>
                <a:spcPts val="0"/>
              </a:spcBef>
              <a:buNone/>
            </a:pPr>
            <a:endParaRPr lang="en-US" sz="3400" b="1" u="sng" dirty="0"/>
          </a:p>
          <a:p>
            <a:pPr marL="0" indent="0">
              <a:spcBef>
                <a:spcPts val="0"/>
              </a:spcBef>
              <a:buNone/>
            </a:pPr>
            <a:endParaRPr lang="en-US" sz="3400" b="1" u="sng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2696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7D662-46DF-845E-4B18-37398F2EA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/>
              <a:t>Submittal instructions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E1CC71-22E1-4E1F-33A5-CF701C79D4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>
            <a:normAutofit fontScale="40000" lnSpcReduction="20000"/>
          </a:bodyPr>
          <a:lstStyle/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4400" dirty="0"/>
              <a:t> </a:t>
            </a:r>
            <a:r>
              <a:rPr lang="en-US" sz="5900" dirty="0"/>
              <a:t>Offer should be submitted with a Table of Contents with the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5900" dirty="0"/>
              <a:t>   following major sections:</a:t>
            </a:r>
          </a:p>
          <a:p>
            <a:pPr marL="0" indent="0">
              <a:spcBef>
                <a:spcPts val="0"/>
              </a:spcBef>
              <a:buNone/>
            </a:pPr>
            <a:endParaRPr lang="en-US" sz="5100" dirty="0"/>
          </a:p>
          <a:p>
            <a:pPr marL="0" indent="0">
              <a:spcBef>
                <a:spcPts val="0"/>
              </a:spcBef>
              <a:buNone/>
            </a:pPr>
            <a:r>
              <a:rPr lang="en-US" sz="5900" b="1" u="sng" dirty="0"/>
              <a:t>Tab </a:t>
            </a:r>
            <a:r>
              <a:rPr lang="en-US" sz="5900" b="1" u="sng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5900" b="1" u="sng" dirty="0"/>
              <a:t> – General Information (no point value)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5900" dirty="0"/>
              <a:t>Offeror must provide one page with the following information:</a:t>
            </a:r>
          </a:p>
          <a:p>
            <a:pPr marL="0" indent="0">
              <a:spcBef>
                <a:spcPts val="0"/>
              </a:spcBef>
              <a:buNone/>
            </a:pPr>
            <a:endParaRPr lang="en-US" sz="5100" dirty="0"/>
          </a:p>
          <a:p>
            <a:pPr marL="0" indent="0">
              <a:spcBef>
                <a:spcPts val="0"/>
              </a:spcBef>
              <a:buNone/>
            </a:pPr>
            <a:r>
              <a:rPr lang="en-US" sz="5900" dirty="0"/>
              <a:t>Full organization name, address, phone number, and the name and email address of your contact person for the proposal. Do not include additional information.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03974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AA7E65-C752-5154-D567-265AC84282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/>
              <a:t>Submittal instructions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ED6232-3787-1510-A2AF-6F91B592AB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864" y="2015731"/>
            <a:ext cx="11772899" cy="403774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700" b="1" u="sng" dirty="0">
                <a:latin typeface="Arial" panose="020B0604020202020204" pitchFamily="34" charset="0"/>
                <a:cs typeface="Arial" panose="020B0604020202020204" pitchFamily="34" charset="0"/>
              </a:rPr>
              <a:t>Tab 2 – Proposal Narrative,  Attachment G (1000 points)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The narrative contains 76 questions. Provide a detailed narrative response to each criterion.  An Evaluation Panel will evaluate your responses. There is a 60 single-sided page limit for the Proposal Narrative response. </a:t>
            </a:r>
            <a:r>
              <a:rPr lang="en-US" sz="2700" u="sng" dirty="0">
                <a:latin typeface="Arial" panose="020B0604020202020204" pitchFamily="34" charset="0"/>
                <a:cs typeface="Arial" panose="020B0604020202020204" pitchFamily="34" charset="0"/>
              </a:rPr>
              <a:t>Offerors should reference Attachment G1, Proposal Narrative Scoring Rubric, as a guide in preparing your response.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7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If selected to provide services, this document will serve as your Service Plan in accordance with the contract terms and conditions and the Early Head Start Program Performance Standards.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400" b="1" u="sng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9210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48A08-31B8-8C28-AEAA-7F2987DD2A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/>
              <a:t>Submittal instructions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23A687-E481-F039-DDC8-A26A3A4772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691" y="1853754"/>
            <a:ext cx="12067309" cy="4318446"/>
          </a:xfrm>
        </p:spPr>
        <p:txBody>
          <a:bodyPr>
            <a:normAutofit fontScale="250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9600" b="1" u="sng" dirty="0"/>
              <a:t>Tab 3 – Organization Chart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9600" dirty="0"/>
              <a:t>Submit a current Organization Chart setting forth lines of authority and responsibility.  This chart should accurately reflect all existing positions and titles of staff proposed for the delivery of services.</a:t>
            </a:r>
          </a:p>
          <a:p>
            <a:pPr marL="0" indent="0">
              <a:spcBef>
                <a:spcPts val="0"/>
              </a:spcBef>
              <a:buNone/>
            </a:pPr>
            <a:endParaRPr lang="en-US" sz="9600" dirty="0"/>
          </a:p>
          <a:p>
            <a:pPr marL="0" indent="0">
              <a:spcBef>
                <a:spcPts val="0"/>
              </a:spcBef>
              <a:buNone/>
            </a:pPr>
            <a:r>
              <a:rPr lang="en-US" sz="9600" b="1" u="sng" dirty="0"/>
              <a:t>Tab 4 – Site Information Form,  Attachment E1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9600" dirty="0"/>
              <a:t>Complete based on the zip codes proposed in the Proposal Narrative.  Site visits will be conducted at each proposed site </a:t>
            </a:r>
            <a:r>
              <a:rPr lang="en-US" sz="9600" b="1" u="sng" dirty="0"/>
              <a:t>after the contract award </a:t>
            </a:r>
            <a:r>
              <a:rPr lang="en-US" sz="9600" dirty="0"/>
              <a:t>to evaluate health and safety.  </a:t>
            </a:r>
            <a:r>
              <a:rPr lang="en-US" sz="9600" u="sng" dirty="0"/>
              <a:t>Offerors should reference Attachment E1, Site Classroom Scoring Rubric, for the health and safety issues the Quality Assurance team will assess</a:t>
            </a:r>
            <a:r>
              <a:rPr lang="en-US" sz="9600" dirty="0"/>
              <a:t>. </a:t>
            </a:r>
          </a:p>
          <a:p>
            <a:pPr marL="0" indent="0">
              <a:spcBef>
                <a:spcPts val="0"/>
              </a:spcBef>
              <a:buNone/>
            </a:pPr>
            <a:endParaRPr lang="en-US" sz="83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72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72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72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72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45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34085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C7728-3103-2A9E-6C1E-841FA89C2C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/>
              <a:t>Submittal instructions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4819CF-1AC6-AB88-9CD6-1D07F4A973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>
            <a:normAutofit fontScale="250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0800" b="1" u="sng" dirty="0"/>
              <a:t>Tab 5 – Budget Documents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0800" dirty="0"/>
              <a:t>Submit the following documents:</a:t>
            </a:r>
          </a:p>
          <a:p>
            <a:pPr marL="0" indent="0">
              <a:spcBef>
                <a:spcPts val="0"/>
              </a:spcBef>
              <a:buNone/>
            </a:pPr>
            <a:endParaRPr lang="en-US" sz="10800" b="1" u="sng" dirty="0"/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0800" dirty="0"/>
              <a:t> Staffing Schedule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0800" dirty="0"/>
              <a:t> Line-Item Budget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0800" dirty="0"/>
              <a:t> Line-Item Budget Narrative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0800" dirty="0"/>
              <a:t> In-Kind Budget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0800" dirty="0"/>
              <a:t> Distribution of Costs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0800" dirty="0"/>
              <a:t> Budget Planning Tool Spreadsheet (Attachment F)</a:t>
            </a:r>
          </a:p>
          <a:p>
            <a:pPr marL="0" indent="0">
              <a:spcBef>
                <a:spcPts val="0"/>
              </a:spcBef>
              <a:buNone/>
            </a:pPr>
            <a:endParaRPr lang="en-US" sz="10800" dirty="0"/>
          </a:p>
          <a:p>
            <a:pPr marL="0" indent="0">
              <a:spcBef>
                <a:spcPts val="0"/>
              </a:spcBef>
              <a:buNone/>
            </a:pPr>
            <a:endParaRPr lang="en-US" sz="10800" b="1" u="sng" dirty="0"/>
          </a:p>
          <a:p>
            <a:pPr marL="0" indent="0">
              <a:spcBef>
                <a:spcPts val="0"/>
              </a:spcBef>
              <a:buNone/>
            </a:pPr>
            <a:endParaRPr lang="en-US" sz="3300" b="1" u="sng" dirty="0"/>
          </a:p>
          <a:p>
            <a:pPr marL="0" indent="0">
              <a:spcBef>
                <a:spcPts val="0"/>
              </a:spcBef>
              <a:buNone/>
            </a:pPr>
            <a:endParaRPr lang="en-US" sz="3300" b="1" u="sng" dirty="0"/>
          </a:p>
          <a:p>
            <a:pPr marL="0" indent="0">
              <a:spcBef>
                <a:spcPts val="0"/>
              </a:spcBef>
              <a:buNone/>
            </a:pPr>
            <a:endParaRPr lang="en-US" sz="3300" b="1" u="sng" dirty="0"/>
          </a:p>
          <a:p>
            <a:pPr marL="0" indent="0">
              <a:spcBef>
                <a:spcPts val="0"/>
              </a:spcBef>
              <a:buNone/>
            </a:pPr>
            <a:endParaRPr lang="en-US" sz="3300" b="1" u="sng" dirty="0"/>
          </a:p>
          <a:p>
            <a:pPr marL="0" indent="0">
              <a:spcBef>
                <a:spcPts val="0"/>
              </a:spcBef>
              <a:buNone/>
            </a:pPr>
            <a:endParaRPr lang="en-US" sz="3300" b="1" u="sng" dirty="0"/>
          </a:p>
          <a:p>
            <a:pPr marL="0" indent="0">
              <a:spcBef>
                <a:spcPts val="0"/>
              </a:spcBef>
              <a:buNone/>
            </a:pPr>
            <a:endParaRPr lang="en-US" sz="3300" b="1" u="sng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4474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1460B-9617-2368-7956-7401C233E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/>
              <a:t>submittal instructions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55E11E-2D46-BDA1-CCC0-F87EF2891C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9318" y="2057296"/>
            <a:ext cx="10744199" cy="3996185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700" dirty="0"/>
              <a:t>Instructions for preparing these documents are outlined below  Attachments A – D and F.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7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700" dirty="0"/>
              <a:t>▪  Staffing Schedule Instructions (Attachment A)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700" dirty="0"/>
              <a:t>▪  Line-Item Budget Instructions (Attachment B)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700" dirty="0"/>
              <a:t>▪  Line-Item Budget Narrative Instructions (Attachment B1)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700" dirty="0"/>
              <a:t>▪  In-Kind Budget Instructions (Attachment C)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700" dirty="0"/>
              <a:t>▪  Distribution of Costs Instructions (Attachment D)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700" dirty="0"/>
              <a:t>▪  Budget Planning Tool (Excel) (Attachment F)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b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93839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AE47FC-C29F-E467-BA0A-AD9D14CD2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/>
              <a:t>Submittal instructions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2A126F-832B-E090-1ECA-D1044F7979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737" y="1853754"/>
            <a:ext cx="11959936" cy="4287273"/>
          </a:xfrm>
        </p:spPr>
        <p:txBody>
          <a:bodyPr>
            <a:normAutofit fontScale="250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8000" b="1" dirty="0"/>
              <a:t>	</a:t>
            </a:r>
            <a:r>
              <a:rPr lang="en-US" sz="8800" b="1" u="sng" dirty="0"/>
              <a:t>Tab 6 – Attachments H – N and Unique Entity Identifier (UEI)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8800" dirty="0"/>
              <a:t>	In this Section, the Offeror will complete and submit the following:</a:t>
            </a:r>
          </a:p>
          <a:p>
            <a:pPr marL="0" indent="0">
              <a:spcBef>
                <a:spcPts val="0"/>
              </a:spcBef>
              <a:buNone/>
            </a:pPr>
            <a:endParaRPr lang="en-US" sz="8800" dirty="0"/>
          </a:p>
          <a:p>
            <a:pPr marL="1371600" indent="-36576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8800" dirty="0"/>
              <a:t>Attachment H – Offer Form</a:t>
            </a:r>
          </a:p>
          <a:p>
            <a:pPr marL="1371600" indent="-36576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8800" dirty="0"/>
              <a:t>Attachment I – Certification Regarding Debarment, Suspension, Ineligibility Exclusions</a:t>
            </a:r>
          </a:p>
          <a:p>
            <a:pPr marL="1371600" indent="-36576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8800" dirty="0"/>
              <a:t>Attachment J – Solicitation Conflict and Transparency Disclosure Form</a:t>
            </a:r>
          </a:p>
          <a:p>
            <a:pPr marL="1371600" indent="-36576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8800" dirty="0"/>
              <a:t>Attachment K – References</a:t>
            </a:r>
          </a:p>
          <a:p>
            <a:pPr marL="1371600" indent="-36576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8800" dirty="0"/>
              <a:t>Attachment L – Confidential Information</a:t>
            </a:r>
          </a:p>
          <a:p>
            <a:pPr marL="1371600" indent="-36576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8800" dirty="0"/>
              <a:t>Attachment M – Assurances</a:t>
            </a:r>
          </a:p>
          <a:p>
            <a:pPr marL="1371600" indent="-36576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8800" dirty="0"/>
              <a:t>Attachment N – Cost and Payment Terms and Options</a:t>
            </a:r>
          </a:p>
          <a:p>
            <a:pPr marL="1371600" indent="-36576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8800" dirty="0"/>
              <a:t>Provide a copy of your Unique Entity Identifier (UEI) issued by SAM.gov.</a:t>
            </a:r>
          </a:p>
          <a:p>
            <a:pPr marL="457200">
              <a:spcBef>
                <a:spcPts val="0"/>
              </a:spcBef>
            </a:pPr>
            <a:endParaRPr lang="en-US" sz="8800" dirty="0"/>
          </a:p>
          <a:p>
            <a:pPr marL="0">
              <a:spcBef>
                <a:spcPts val="0"/>
              </a:spcBef>
            </a:pPr>
            <a:endParaRPr lang="en-US" dirty="0"/>
          </a:p>
          <a:p>
            <a:pPr marL="0">
              <a:spcBef>
                <a:spcPts val="0"/>
              </a:spcBef>
            </a:pPr>
            <a:endParaRPr lang="en-US" dirty="0"/>
          </a:p>
          <a:p>
            <a:pPr marL="0">
              <a:spcBef>
                <a:spcPts val="0"/>
              </a:spcBef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51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6900" y="804519"/>
            <a:ext cx="11188699" cy="1049235"/>
          </a:xfrm>
        </p:spPr>
        <p:txBody>
          <a:bodyPr>
            <a:normAutofit/>
          </a:bodyPr>
          <a:lstStyle/>
          <a:p>
            <a:pPr algn="ctr"/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REMINDERS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8977" y="2015732"/>
            <a:ext cx="11791507" cy="3877068"/>
          </a:xfrm>
        </p:spPr>
        <p:txBody>
          <a:bodyPr>
            <a:normAutofit fontScale="92500"/>
          </a:bodyPr>
          <a:lstStyle/>
          <a:p>
            <a:pPr marL="118872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800" dirty="0">
                <a:latin typeface="+mj-lt"/>
                <a:cs typeface="Arial" panose="020B0604020202020204" pitchFamily="34" charset="0"/>
              </a:rPr>
              <a:t>  Please turn off or silence cell phones during the meeting.  </a:t>
            </a:r>
          </a:p>
          <a:p>
            <a:pPr marL="118872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800" dirty="0">
              <a:latin typeface="+mj-lt"/>
              <a:cs typeface="Arial" panose="020B0604020202020204" pitchFamily="34" charset="0"/>
            </a:endParaRPr>
          </a:p>
          <a:p>
            <a:pPr marL="118872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800" dirty="0">
                <a:latin typeface="+mj-lt"/>
                <a:cs typeface="Arial" panose="020B0604020202020204" pitchFamily="34" charset="0"/>
              </a:rPr>
              <a:t>  If you have not signed in, the sign-in sheets are on the back table. </a:t>
            </a:r>
          </a:p>
          <a:p>
            <a:pPr marL="118872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dirty="0">
                <a:latin typeface="+mj-lt"/>
                <a:cs typeface="Arial" panose="020B0604020202020204" pitchFamily="34" charset="0"/>
              </a:rPr>
              <a:t>  This is required to confirm attendance.</a:t>
            </a:r>
          </a:p>
          <a:p>
            <a:pPr marL="118872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800" dirty="0">
              <a:latin typeface="+mj-lt"/>
              <a:cs typeface="Arial" panose="020B0604020202020204" pitchFamily="34" charset="0"/>
            </a:endParaRPr>
          </a:p>
          <a:p>
            <a:pPr marL="118872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800" dirty="0">
                <a:latin typeface="+mj-lt"/>
                <a:cs typeface="Arial" panose="020B0604020202020204" pitchFamily="34" charset="0"/>
              </a:rPr>
              <a:t>  Please hold questions until the Q &amp; A phase of this meeting.</a:t>
            </a:r>
          </a:p>
          <a:p>
            <a:pPr marL="118872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800" dirty="0">
              <a:latin typeface="+mj-lt"/>
              <a:cs typeface="Arial" panose="020B0604020202020204" pitchFamily="34" charset="0"/>
            </a:endParaRPr>
          </a:p>
          <a:p>
            <a:pPr marL="118872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800" dirty="0">
                <a:latin typeface="+mj-lt"/>
                <a:cs typeface="Arial" panose="020B0604020202020204" pitchFamily="34" charset="0"/>
              </a:rPr>
              <a:t>  This presentation will be posted at:        </a:t>
            </a:r>
          </a:p>
          <a:p>
            <a:pPr marL="118872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dirty="0">
                <a:latin typeface="+mj-lt"/>
                <a:cs typeface="Arial" panose="020B0604020202020204" pitchFamily="34" charset="0"/>
              </a:rPr>
              <a:t>  https://solicitations.phoenix.gov/Solicitations/Details/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800" dirty="0">
                <a:latin typeface="+mj-lt"/>
                <a:cs typeface="Arial" panose="020B0604020202020204" pitchFamily="34" charset="0"/>
              </a:rPr>
              <a:t>843.</a:t>
            </a:r>
            <a:endParaRPr lang="en-US" sz="4000" dirty="0">
              <a:latin typeface="+mj-lt"/>
              <a:cs typeface="Arial" panose="020B0604020202020204" pitchFamily="34" charset="0"/>
            </a:endParaRPr>
          </a:p>
          <a:p>
            <a:pPr marL="0" indent="0">
              <a:spcBef>
                <a:spcPts val="1200"/>
              </a:spcBef>
              <a:buNone/>
            </a:pPr>
            <a:endParaRPr lang="en-US" sz="4400" dirty="0"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8171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30960-AE3D-5441-24A2-A94DB0AEE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/>
              <a:t>Submittal instructions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613239-2AF1-0723-FE19-3B0B7F7171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b="1" u="sng" dirty="0"/>
              <a:t>Tab 7 – Signed Addenda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/>
              <a:t>In this Section, the Offeror must acknowledge receipt of </a:t>
            </a:r>
            <a:r>
              <a:rPr lang="en-US" sz="3200" u="sng" dirty="0"/>
              <a:t>all</a:t>
            </a:r>
            <a:r>
              <a:rPr lang="en-US" sz="3200" dirty="0"/>
              <a:t> solicitation addenda, if applicable, by signing and submitting the </a:t>
            </a:r>
            <a:r>
              <a:rPr lang="en-US" sz="3200" b="1" u="sng" dirty="0"/>
              <a:t>entire</a:t>
            </a:r>
            <a:r>
              <a:rPr lang="en-US" sz="3200" dirty="0"/>
              <a:t> addenda with their Offer.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855416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SCOPE OF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121" y="2015732"/>
            <a:ext cx="11834036" cy="3450613"/>
          </a:xfrm>
        </p:spPr>
        <p:txBody>
          <a:bodyPr>
            <a:normAutofit/>
          </a:bodyPr>
          <a:lstStyle/>
          <a:p>
            <a:pPr marL="1188720" lvl="2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/>
              <a:t>Patricia Kirkland, Deputy Director of Education, will discuss the scope of work requirements.</a:t>
            </a:r>
          </a:p>
        </p:txBody>
      </p:sp>
    </p:spTree>
    <p:extLst>
      <p:ext uri="{BB962C8B-B14F-4D97-AF65-F5344CB8AC3E}">
        <p14:creationId xmlns:p14="http://schemas.microsoft.com/office/powerpoint/2010/main" val="1008273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LICENSING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2019" y="2015732"/>
            <a:ext cx="11748976" cy="3450613"/>
          </a:xfrm>
        </p:spPr>
        <p:txBody>
          <a:bodyPr>
            <a:normAutofit/>
          </a:bodyPr>
          <a:lstStyle/>
          <a:p>
            <a:pPr marL="118872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/>
              <a:t>Patricia Kirkland, Deputy Director of Education, will discuss the licensing requirements.</a:t>
            </a:r>
          </a:p>
        </p:txBody>
      </p:sp>
    </p:spTree>
    <p:extLst>
      <p:ext uri="{BB962C8B-B14F-4D97-AF65-F5344CB8AC3E}">
        <p14:creationId xmlns:p14="http://schemas.microsoft.com/office/powerpoint/2010/main" val="7933059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800" dirty="0"/>
              <a:t>QUESTIONS &amp; ANSWERS (Q &amp; A)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015732"/>
            <a:ext cx="11715749" cy="34506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33604937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5999" y="804519"/>
            <a:ext cx="10038855" cy="1049235"/>
          </a:xfrm>
        </p:spPr>
        <p:txBody>
          <a:bodyPr>
            <a:noAutofit/>
          </a:bodyPr>
          <a:lstStyle/>
          <a:p>
            <a:pPr algn="ctr"/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WELCOME AND INTRODUCTIONS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100" y="2015732"/>
            <a:ext cx="9619755" cy="3855132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800" dirty="0">
              <a:latin typeface="+mj-lt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82881" y="2015732"/>
            <a:ext cx="11807686" cy="3855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3716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3300" dirty="0"/>
              <a:t>  Patricia Kirkland – Deputy Director of Education</a:t>
            </a:r>
          </a:p>
          <a:p>
            <a:pPr marL="1371600">
              <a:buFont typeface="Wingdings" panose="05000000000000000000" pitchFamily="2" charset="2"/>
              <a:buChar char="§"/>
            </a:pPr>
            <a:r>
              <a:rPr lang="en-US" sz="3300" dirty="0"/>
              <a:t>  Marion Hill</a:t>
            </a:r>
            <a:r>
              <a:rPr kumimoji="0" lang="en-US" sz="3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– Program Coordinator</a:t>
            </a:r>
          </a:p>
          <a:p>
            <a:pPr marL="1371600">
              <a:buFont typeface="Wingdings" panose="05000000000000000000" pitchFamily="2" charset="2"/>
              <a:buChar char="§"/>
            </a:pPr>
            <a:r>
              <a:rPr lang="en-US" sz="3300" dirty="0">
                <a:solidFill>
                  <a:prstClr val="black"/>
                </a:solidFill>
              </a:rPr>
              <a:t>  </a:t>
            </a:r>
            <a:r>
              <a:rPr kumimoji="0" lang="en-US" sz="3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Juliana Panqueva – Accountant III</a:t>
            </a:r>
          </a:p>
          <a:p>
            <a:pPr marL="1371600">
              <a:buFont typeface="Wingdings" panose="05000000000000000000" pitchFamily="2" charset="2"/>
              <a:buChar char="§"/>
            </a:pPr>
            <a:r>
              <a:rPr kumimoji="0" lang="en-US" sz="3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 Nancy Harrison, Procurement Section Manager</a:t>
            </a:r>
          </a:p>
          <a:p>
            <a:pPr marL="1371600">
              <a:buFont typeface="Wingdings" panose="05000000000000000000" pitchFamily="2" charset="2"/>
              <a:buChar char="§"/>
            </a:pPr>
            <a:r>
              <a:rPr lang="en-US" sz="3300" dirty="0">
                <a:solidFill>
                  <a:prstClr val="black"/>
                </a:solidFill>
              </a:rPr>
              <a:t>  Pamela Smith</a:t>
            </a:r>
            <a:r>
              <a:rPr lang="en-US" sz="3300" dirty="0"/>
              <a:t> </a:t>
            </a:r>
            <a:r>
              <a:rPr kumimoji="0" lang="en-US" sz="3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– Procurement Officer</a:t>
            </a:r>
            <a:endParaRPr lang="en-US" sz="33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15882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/>
              <a:t>PURPOSE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991" y="1853754"/>
            <a:ext cx="11751575" cy="4308055"/>
          </a:xfrm>
        </p:spPr>
        <p:txBody>
          <a:bodyPr>
            <a:normAutofit fontScale="25000" lnSpcReduction="20000"/>
          </a:bodyPr>
          <a:lstStyle/>
          <a:p>
            <a:pPr marL="0" marR="0" lvl="0" indent="0" defTabSz="914400" rtl="0" eaLnBrk="0" fontAlgn="base" latinLnBrk="0" hangingPunct="0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6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Arial" panose="020B0604020202020204" pitchFamily="34" charset="0"/>
                <a:cs typeface="+mn-cs"/>
              </a:rPr>
              <a:t>The purpose of the Pre-Proposal Meeting is to provide a casual atmosphere to discuss the City’s intent and determine whether the solicitation requirements are clearly stated.</a:t>
            </a:r>
            <a:endParaRPr lang="en-US" sz="9600" kern="0" dirty="0">
              <a:solidFill>
                <a:srgbClr val="000000"/>
              </a:solidFill>
              <a:ea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600" b="0" i="0" u="none" strike="noStrike" kern="0" cap="none" spc="0" normalizeH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Arial" panose="020B0604020202020204" pitchFamily="34" charset="0"/>
              <a:cs typeface="+mn-cs"/>
            </a:endParaRPr>
          </a:p>
          <a:p>
            <a:pPr marL="0" marR="0" lvl="0" indent="0" defTabSz="914400" rtl="0" eaLnBrk="0" fontAlgn="base" latinLnBrk="0" hangingPunct="0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6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Arial" panose="020B0604020202020204" pitchFamily="34" charset="0"/>
                <a:cs typeface="+mn-cs"/>
              </a:rPr>
              <a:t>Although an exchange of information may occur, nothing said here today should be construed as a change to the written requirements in the solicitation document. </a:t>
            </a:r>
            <a:endParaRPr lang="en-US" sz="9600" kern="0" dirty="0">
              <a:solidFill>
                <a:srgbClr val="000000"/>
              </a:solidFill>
              <a:ea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600" b="0" i="0" u="none" strike="noStrike" kern="0" cap="none" spc="0" normalizeH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Arial" panose="020B0604020202020204" pitchFamily="34" charset="0"/>
              <a:cs typeface="+mn-cs"/>
            </a:endParaRPr>
          </a:p>
          <a:p>
            <a:pPr marL="0" marR="0" lvl="0" indent="0" defTabSz="914400" rtl="0" eaLnBrk="0" fontAlgn="base" latinLnBrk="0" hangingPunct="0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6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Arial" panose="020B0604020202020204" pitchFamily="34" charset="0"/>
                <a:cs typeface="+mn-cs"/>
              </a:rPr>
              <a:t>Any changes will be in the form of a solicitation addendum. Offerors must acknowledge receipt of any/all addenda by signing and returning the </a:t>
            </a:r>
            <a:r>
              <a:rPr kumimoji="0" lang="en-US" sz="9600" b="1" i="0" u="sng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Arial" panose="020B0604020202020204" pitchFamily="34" charset="0"/>
                <a:cs typeface="+mn-cs"/>
              </a:rPr>
              <a:t>entire</a:t>
            </a:r>
            <a:r>
              <a:rPr kumimoji="0" lang="en-US" sz="9600" b="1" i="0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Arial" panose="020B0604020202020204" pitchFamily="34" charset="0"/>
                <a:cs typeface="+mn-cs"/>
              </a:rPr>
              <a:t> </a:t>
            </a:r>
            <a:r>
              <a:rPr kumimoji="0" lang="en-US" sz="96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Arial" panose="020B0604020202020204" pitchFamily="34" charset="0"/>
                <a:cs typeface="+mn-cs"/>
              </a:rPr>
              <a:t>document with their submittal or the response may be considered non-responsive.</a:t>
            </a:r>
          </a:p>
          <a:p>
            <a:pPr marL="822960" marR="0" lvl="0" defTabSz="914400" rtl="0" eaLnBrk="0" fontAlgn="base" latinLnBrk="0" hangingPunct="0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400" b="0" i="0" u="none" strike="noStrike" kern="0" cap="none" spc="0" normalizeH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Times New Roman" panose="02020603050405020304" pitchFamily="18" charset="0"/>
              <a:cs typeface="+mn-cs"/>
            </a:endParaRPr>
          </a:p>
          <a:p>
            <a:pPr marL="1188720" marR="0" lvl="0" indent="-342900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Times New Roman" panose="02020603050405020304" pitchFamily="18" charset="0"/>
              <a:cs typeface="+mn-cs"/>
            </a:endParaRPr>
          </a:p>
          <a:p>
            <a:pPr marL="1188720" marR="0" lvl="0" indent="-342900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kern="0" dirty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pPr marL="1188720" marR="0" lvl="0" indent="-342900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Times New Roman" panose="02020603050405020304" pitchFamily="18" charset="0"/>
              <a:cs typeface="+mn-cs"/>
            </a:endParaRPr>
          </a:p>
          <a:p>
            <a:pPr marL="1188720" marR="0" lvl="0" indent="-342900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kern="0" dirty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pPr marL="1188720" marR="0" lvl="0" indent="-342900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Times New Roman" panose="02020603050405020304" pitchFamily="18" charset="0"/>
              <a:cs typeface="+mn-cs"/>
            </a:endParaRPr>
          </a:p>
          <a:p>
            <a:pPr marL="1188720" marR="0" lvl="0" indent="-342900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Times New Roman" panose="02020603050405020304" pitchFamily="18" charset="0"/>
              <a:cs typeface="+mn-cs"/>
            </a:endParaRPr>
          </a:p>
          <a:p>
            <a:pPr marL="1188720" marR="0" lvl="0" indent="-342900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Times New Roman" panose="02020603050405020304" pitchFamily="18" charset="0"/>
                <a:cs typeface="+mn-cs"/>
              </a:rPr>
              <a:t>	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74119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8719E-8E38-194E-BFE0-598C1F9D0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426A01-123E-7362-7033-FCBEC10375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4199727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 </a:t>
            </a:r>
            <a:r>
              <a:rPr lang="en-US" sz="3000" dirty="0"/>
              <a:t>Review Solicitation Instructions – Nancy Harrison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000" dirty="0"/>
              <a:t> Review Submittal Instructions – Nancy Harrison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000" dirty="0"/>
              <a:t> Review Attachments – Nancy Harrison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000" dirty="0"/>
              <a:t> Review Scope of Work – Patricia Kirkland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000" dirty="0"/>
              <a:t> Review Licensing Requirements – Patricia Kirkland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000" dirty="0"/>
              <a:t> Proposal Preparation Tips – Marion Hill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000" dirty="0"/>
              <a:t> Questions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1851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77EA0-6A32-8637-0DB4-97DE97C7E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KEY 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1C3035-E49F-7210-839A-B74ECB5192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00250"/>
            <a:ext cx="10296473" cy="4053231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dirty="0"/>
              <a:t>Technical Assistance Workshop   Thursday, July 25, 2024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dirty="0"/>
              <a:t>					    9:00 a.m. to 12:00 p.m.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8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dirty="0"/>
              <a:t>Written Inquiries Due 		    Friday, August 2, 2024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dirty="0"/>
              <a:t>					    at or before 3:00 p.m.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8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dirty="0"/>
              <a:t>Response to Written Inquiries	   Wednesday, August 14, 2024						  	   by 5:30 p.m.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8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dirty="0"/>
              <a:t>Offer Due Date			   Friday, September 13, 2024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dirty="0"/>
              <a:t>					   at or before 3:00 p.m.</a:t>
            </a:r>
          </a:p>
        </p:txBody>
      </p:sp>
    </p:spTree>
    <p:extLst>
      <p:ext uri="{BB962C8B-B14F-4D97-AF65-F5344CB8AC3E}">
        <p14:creationId xmlns:p14="http://schemas.microsoft.com/office/powerpoint/2010/main" val="3832591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72E73-C8AD-AB67-74F6-E566FA9AB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dirty="0"/>
              <a:t>Proposal preparation and</a:t>
            </a:r>
            <a:br>
              <a:rPr lang="en-US" sz="3600" dirty="0"/>
            </a:br>
            <a:r>
              <a:rPr lang="en-US" sz="3600" dirty="0"/>
              <a:t>TECHNICAL ASSISTANCE OPPORTUNITY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85A8C3-2265-E71F-F682-6E3E8D1F5D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Marion Hill, Program Coordinator, will discuss the Technical Assistance opportunity.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Offerors in attendance will be able to meet with staff to address specific issues in preparing their proposal.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This meeting is scheduled for July 25, 2024, from 9:00 AM to 12:00 PM at: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Phoenix Family Advocacy Center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2120 N. Central Avenue, Suite 250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Phoenix 85004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22962943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07B3E-7F19-688C-00FC-91715C890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/>
              <a:t>Solicitation instructions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3DF7E-1C0A-B927-B9C4-F142751CCF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8536" y="2015732"/>
            <a:ext cx="10952019" cy="3450613"/>
          </a:xfrm>
        </p:spPr>
        <p:txBody>
          <a:bodyPr/>
          <a:lstStyle/>
          <a:p>
            <a:pPr marL="0">
              <a:lnSpc>
                <a:spcPct val="100000"/>
              </a:lnSpc>
              <a:spcBef>
                <a:spcPts val="0"/>
              </a:spcBef>
              <a:buNone/>
            </a:pPr>
            <a:r>
              <a:rPr kumimoji="0" lang="en-US" sz="32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Times New Roman" panose="02020603050405020304" pitchFamily="18" charset="0"/>
                <a:cs typeface="+mn-cs"/>
              </a:rPr>
              <a:t>It is the responsibility of the Offeror to read the entire solicitation document. Offerors must contact the Procurement Officer if they have any questions. </a:t>
            </a:r>
            <a:r>
              <a:rPr kumimoji="0" lang="en-US" sz="3200" b="1" i="0" u="sng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Times New Roman" panose="02020603050405020304" pitchFamily="18" charset="0"/>
                <a:cs typeface="+mn-cs"/>
              </a:rPr>
              <a:t>Offerors contacting staff other than the procurement officer for questions related to this solicitation will be disqualified from further consideration</a:t>
            </a:r>
            <a:r>
              <a:rPr kumimoji="0" lang="en-US" sz="32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Times New Roman" panose="02020603050405020304" pitchFamily="18" charset="0"/>
                <a:cs typeface="+mn-cs"/>
              </a:rPr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62697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4200" y="804519"/>
            <a:ext cx="11137899" cy="1049235"/>
          </a:xfrm>
        </p:spPr>
        <p:txBody>
          <a:bodyPr>
            <a:normAutofit/>
          </a:bodyPr>
          <a:lstStyle/>
          <a:p>
            <a:pPr algn="ctr"/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Solicitation instructions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8223" y="2015732"/>
            <a:ext cx="11852886" cy="4322723"/>
          </a:xfrm>
        </p:spPr>
        <p:txBody>
          <a:bodyPr>
            <a:normAutofit fontScale="25000" lnSpcReduction="20000"/>
          </a:bodyPr>
          <a:lstStyle/>
          <a:p>
            <a:pPr marL="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altLang="en-US" sz="11200" dirty="0"/>
              <a:t> </a:t>
            </a:r>
            <a:r>
              <a:rPr lang="en-US" altLang="en-US" sz="9600" dirty="0"/>
              <a:t>The Solicitation Transparency Policy began June 21, 2024, and ends at Council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en-US" sz="9600" dirty="0"/>
              <a:t>    Award.</a:t>
            </a:r>
          </a:p>
          <a:p>
            <a:pPr marL="0">
              <a:spcBef>
                <a:spcPts val="0"/>
              </a:spcBef>
              <a:buNone/>
            </a:pPr>
            <a:endParaRPr lang="en-US" altLang="en-US" sz="9600" dirty="0">
              <a:latin typeface="Amasis MT Pro Black" panose="020B0604020202020204" pitchFamily="18" charset="0"/>
            </a:endParaRPr>
          </a:p>
          <a:p>
            <a:pPr marL="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altLang="en-US" sz="9600" dirty="0"/>
              <a:t> All Offerors must be registered at https://www.phoenix.gov/procure.</a:t>
            </a:r>
          </a:p>
          <a:p>
            <a:pPr marL="0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altLang="en-US" sz="9600" dirty="0"/>
          </a:p>
          <a:p>
            <a:pPr marL="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altLang="en-US" sz="9600" dirty="0"/>
              <a:t> All Offerors must be authorized to do business in Arizona and be in good standing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en-US" sz="9600" dirty="0"/>
              <a:t>   with the Arizona Corporation Commission.</a:t>
            </a:r>
          </a:p>
          <a:p>
            <a:pPr marL="0">
              <a:spcBef>
                <a:spcPts val="0"/>
              </a:spcBef>
              <a:buNone/>
            </a:pPr>
            <a:endParaRPr lang="en-US" altLang="en-US" sz="9600" dirty="0"/>
          </a:p>
          <a:p>
            <a:pPr marL="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9600" u="sng" strike="noStrike" baseline="0" dirty="0"/>
              <a:t>Offeror must have a Unique Entity Identifier (UEI) Number assigned by SAM.gov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9600" dirty="0"/>
              <a:t>   </a:t>
            </a:r>
            <a:r>
              <a:rPr lang="en-US" sz="9600" u="sng" strike="noStrike" baseline="0" dirty="0"/>
              <a:t>before entering into a contract to provide services.</a:t>
            </a:r>
            <a:endParaRPr lang="en-US" sz="9600" u="none" strike="noStrike" baseline="0" dirty="0"/>
          </a:p>
          <a:p>
            <a:pPr marL="0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altLang="en-US" sz="6000" dirty="0"/>
          </a:p>
          <a:p>
            <a:pPr marL="1051560" indent="0">
              <a:spcBef>
                <a:spcPts val="0"/>
              </a:spcBef>
              <a:buNone/>
            </a:pPr>
            <a:r>
              <a:rPr lang="en-US" altLang="en-US" sz="6000" dirty="0"/>
              <a:t> </a:t>
            </a:r>
            <a:endParaRPr lang="en-US" altLang="en-US" sz="3300" dirty="0"/>
          </a:p>
          <a:p>
            <a:pPr marL="1280160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altLang="en-US" sz="3300" dirty="0"/>
          </a:p>
          <a:p>
            <a:pPr marL="1280160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altLang="en-US" sz="3300" dirty="0"/>
          </a:p>
          <a:p>
            <a:pPr marL="1280160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altLang="en-US" sz="3300" dirty="0"/>
          </a:p>
          <a:p>
            <a:pPr marL="1280160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altLang="en-US" sz="3300" dirty="0"/>
          </a:p>
          <a:p>
            <a:pPr marL="1280160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altLang="en-US" sz="3300" dirty="0"/>
          </a:p>
          <a:p>
            <a:pPr marL="1051560" indent="0">
              <a:spcBef>
                <a:spcPts val="0"/>
              </a:spcBef>
              <a:buNone/>
            </a:pPr>
            <a:r>
              <a:rPr lang="en-US" altLang="en-US" sz="3300" dirty="0"/>
              <a:t> </a:t>
            </a:r>
            <a:endParaRPr lang="en-US" altLang="en-US" sz="2400" dirty="0"/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altLang="en-US" sz="2400" dirty="0"/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altLang="en-US" sz="2400" dirty="0"/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altLang="en-US" sz="2400" dirty="0"/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altLang="en-US" sz="2400" dirty="0"/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altLang="en-US" sz="3200" dirty="0"/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sz="3000" dirty="0">
              <a:latin typeface="+mj-lt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sz="3000" dirty="0"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sz="3000" dirty="0"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400" dirty="0"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sz="2400" dirty="0"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sz="2400" dirty="0"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400" dirty="0">
              <a:latin typeface="+mj-lt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sz="2400" dirty="0">
              <a:latin typeface="+mj-lt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sz="2400" dirty="0">
              <a:latin typeface="+mj-lt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400" dirty="0">
              <a:latin typeface="+mj-lt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400" dirty="0">
              <a:latin typeface="+mj-lt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400" dirty="0">
              <a:latin typeface="+mj-lt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947638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3982</TotalTime>
  <Words>1934</Words>
  <Application>Microsoft Office PowerPoint</Application>
  <PresentationFormat>Widescreen</PresentationFormat>
  <Paragraphs>326</Paragraphs>
  <Slides>23</Slides>
  <Notes>23</Notes>
  <HiddenSlides>1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Amasis MT Pro Black</vt:lpstr>
      <vt:lpstr>Arial</vt:lpstr>
      <vt:lpstr>Calibri</vt:lpstr>
      <vt:lpstr>Times New Roman</vt:lpstr>
      <vt:lpstr>Wingdings</vt:lpstr>
      <vt:lpstr>Gallery</vt:lpstr>
      <vt:lpstr>   PRE-PROPOSAL MEETING  early head start EARLY CHILDHOOD EDUCATION SERVICES  RFQu-24-EDU-80 </vt:lpstr>
      <vt:lpstr>REMINDERS</vt:lpstr>
      <vt:lpstr>WELCOME AND INTRODUCTIONS</vt:lpstr>
      <vt:lpstr>PURPOSE</vt:lpstr>
      <vt:lpstr>AGENDA</vt:lpstr>
      <vt:lpstr>KEY DATES</vt:lpstr>
      <vt:lpstr>Proposal preparation and TECHNICAL ASSISTANCE OPPORTUNITY</vt:lpstr>
      <vt:lpstr>Solicitation instructions</vt:lpstr>
      <vt:lpstr>Solicitation instructions</vt:lpstr>
      <vt:lpstr>Solicitation instructions</vt:lpstr>
      <vt:lpstr>Solicitation instructions</vt:lpstr>
      <vt:lpstr>Submittal instructions</vt:lpstr>
      <vt:lpstr>submittal INSTRUCTIONS</vt:lpstr>
      <vt:lpstr>Submittal instructions</vt:lpstr>
      <vt:lpstr>Submittal instructions</vt:lpstr>
      <vt:lpstr>Submittal instructions</vt:lpstr>
      <vt:lpstr>Submittal instructions</vt:lpstr>
      <vt:lpstr>submittal instructions</vt:lpstr>
      <vt:lpstr>Submittal instructions</vt:lpstr>
      <vt:lpstr>Submittal instructions</vt:lpstr>
      <vt:lpstr>SCOPE OF WORK</vt:lpstr>
      <vt:lpstr>LICENSING REQUIREMENTS</vt:lpstr>
      <vt:lpstr>QUESTIONS &amp; ANSWERS (Q &amp; A)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PRE-OFFER CONFERENCE head start BIRTH TO FIVE PROGRAM EDUCATIONAL SERVICE PROVIDERS RFQu-19-EDU-26</dc:title>
  <dc:creator>Pam Smith</dc:creator>
  <cp:lastModifiedBy>Pam Smith</cp:lastModifiedBy>
  <cp:revision>189</cp:revision>
  <cp:lastPrinted>2019-01-23T15:52:25Z</cp:lastPrinted>
  <dcterms:created xsi:type="dcterms:W3CDTF">2019-01-15T21:58:11Z</dcterms:created>
  <dcterms:modified xsi:type="dcterms:W3CDTF">2024-07-19T17:28:39Z</dcterms:modified>
</cp:coreProperties>
</file>