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2">
  <p:sldMasterIdLst>
    <p:sldMasterId id="2147483845" r:id="rId1"/>
  </p:sldMasterIdLst>
  <p:notesMasterIdLst>
    <p:notesMasterId r:id="rId31"/>
  </p:notesMasterIdLst>
  <p:handoutMasterIdLst>
    <p:handoutMasterId r:id="rId32"/>
  </p:handoutMasterIdLst>
  <p:sldIdLst>
    <p:sldId id="694" r:id="rId2"/>
    <p:sldId id="258" r:id="rId3"/>
    <p:sldId id="681" r:id="rId4"/>
    <p:sldId id="706" r:id="rId5"/>
    <p:sldId id="385" r:id="rId6"/>
    <p:sldId id="692" r:id="rId7"/>
    <p:sldId id="716" r:id="rId8"/>
    <p:sldId id="717" r:id="rId9"/>
    <p:sldId id="714" r:id="rId10"/>
    <p:sldId id="715" r:id="rId11"/>
    <p:sldId id="720" r:id="rId12"/>
    <p:sldId id="386" r:id="rId13"/>
    <p:sldId id="695" r:id="rId14"/>
    <p:sldId id="712" r:id="rId15"/>
    <p:sldId id="703" r:id="rId16"/>
    <p:sldId id="698" r:id="rId17"/>
    <p:sldId id="325" r:id="rId18"/>
    <p:sldId id="338" r:id="rId19"/>
    <p:sldId id="339" r:id="rId20"/>
    <p:sldId id="680" r:id="rId21"/>
    <p:sldId id="324" r:id="rId22"/>
    <p:sldId id="344" r:id="rId23"/>
    <p:sldId id="343" r:id="rId24"/>
    <p:sldId id="342" r:id="rId25"/>
    <p:sldId id="345" r:id="rId26"/>
    <p:sldId id="346" r:id="rId27"/>
    <p:sldId id="347" r:id="rId28"/>
    <p:sldId id="348" r:id="rId29"/>
    <p:sldId id="327" r:id="rId30"/>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BCBCBC"/>
    <a:srgbClr val="B2B2B2"/>
    <a:srgbClr val="FFFF00"/>
    <a:srgbClr val="FF9900"/>
    <a:srgbClr val="FFCB25"/>
    <a:srgbClr val="33CC33"/>
    <a:srgbClr val="00FF00"/>
    <a:srgbClr val="66FF33"/>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825" autoAdjust="0"/>
    <p:restoredTop sz="80905" autoAdjust="0"/>
  </p:normalViewPr>
  <p:slideViewPr>
    <p:cSldViewPr snapToGrid="0">
      <p:cViewPr varScale="1">
        <p:scale>
          <a:sx n="34" d="100"/>
          <a:sy n="34" d="100"/>
        </p:scale>
        <p:origin x="928"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D3AB66-B687-4735-A54B-968EC0655861}"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7197179F-E5C4-4F42-BF68-53149B5041C3}">
      <dgm:prSet custT="1"/>
      <dgm:spPr/>
      <dgm:t>
        <a:bodyPr/>
        <a:lstStyle/>
        <a:p>
          <a:pPr>
            <a:lnSpc>
              <a:spcPct val="100000"/>
            </a:lnSpc>
            <a:spcAft>
              <a:spcPts val="0"/>
            </a:spcAft>
          </a:pPr>
          <a:r>
            <a:rPr lang="en-US" sz="1800" dirty="0"/>
            <a:t>Submit One (1) page Information Sheet:</a:t>
          </a:r>
        </a:p>
        <a:p>
          <a:pPr>
            <a:lnSpc>
              <a:spcPct val="90000"/>
            </a:lnSpc>
            <a:spcAft>
              <a:spcPct val="35000"/>
            </a:spcAft>
          </a:pPr>
          <a:r>
            <a:rPr lang="en-US" sz="1800" dirty="0"/>
            <a:t>Project title/number; RFx number; firm name (legal name), address, phone number, vendor number; project contact person name, title, email address and signature.  </a:t>
          </a:r>
          <a:r>
            <a:rPr lang="en-US" sz="1800" b="1" i="1" dirty="0"/>
            <a:t>Do not include any additional information</a:t>
          </a:r>
          <a:r>
            <a:rPr lang="en-US" sz="1800" dirty="0"/>
            <a:t>.</a:t>
          </a:r>
        </a:p>
      </dgm:t>
    </dgm:pt>
    <dgm:pt modelId="{68B9C995-16D2-40CF-9EBE-BB157033F749}" type="parTrans" cxnId="{C8F3E23B-EE42-4054-9B8A-B3F7062BD7FF}">
      <dgm:prSet/>
      <dgm:spPr/>
      <dgm:t>
        <a:bodyPr/>
        <a:lstStyle/>
        <a:p>
          <a:endParaRPr lang="en-US"/>
        </a:p>
      </dgm:t>
    </dgm:pt>
    <dgm:pt modelId="{017B4ABE-A12A-4E2C-8EE3-08F03C18F269}" type="sibTrans" cxnId="{C8F3E23B-EE42-4054-9B8A-B3F7062BD7FF}">
      <dgm:prSet/>
      <dgm:spPr/>
      <dgm:t>
        <a:bodyPr/>
        <a:lstStyle/>
        <a:p>
          <a:endParaRPr lang="en-US"/>
        </a:p>
      </dgm:t>
    </dgm:pt>
    <dgm:pt modelId="{D413BE2B-7155-40C5-B576-40A6C8694BE2}">
      <dgm:prSet custT="1"/>
      <dgm:spPr/>
      <dgm:t>
        <a:bodyPr/>
        <a:lstStyle/>
        <a:p>
          <a:r>
            <a:rPr lang="en-US" sz="1800" dirty="0"/>
            <a:t>Paper Size 8½” x 11”; Font size no less than 10 pt.</a:t>
          </a:r>
        </a:p>
      </dgm:t>
    </dgm:pt>
    <dgm:pt modelId="{B5D24523-3BBC-4492-9060-2E111BB8EFF2}" type="parTrans" cxnId="{EAC5DEB9-E873-4E71-B851-A9645F0B76CC}">
      <dgm:prSet/>
      <dgm:spPr/>
      <dgm:t>
        <a:bodyPr/>
        <a:lstStyle/>
        <a:p>
          <a:endParaRPr lang="en-US"/>
        </a:p>
      </dgm:t>
    </dgm:pt>
    <dgm:pt modelId="{82C2EA1A-73B6-4BFB-8D07-C16295C4C1BD}" type="sibTrans" cxnId="{EAC5DEB9-E873-4E71-B851-A9645F0B76CC}">
      <dgm:prSet/>
      <dgm:spPr/>
      <dgm:t>
        <a:bodyPr/>
        <a:lstStyle/>
        <a:p>
          <a:endParaRPr lang="en-US"/>
        </a:p>
      </dgm:t>
    </dgm:pt>
    <dgm:pt modelId="{5CE0C85D-6295-456E-AE4F-D8096D516A9D}">
      <dgm:prSet custT="1"/>
      <dgm:spPr/>
      <dgm:t>
        <a:bodyPr/>
        <a:lstStyle/>
        <a:p>
          <a:r>
            <a:rPr lang="en-US" sz="1800" dirty="0"/>
            <a:t>Each page containing resumes, evaluation criteria, and additional content will be counted toward the maximum page limit </a:t>
          </a:r>
        </a:p>
      </dgm:t>
    </dgm:pt>
    <dgm:pt modelId="{499B3DD7-74B8-4B5B-9E40-4934AEE5BB12}" type="parTrans" cxnId="{2842BA79-B4E7-43F3-90F5-9359AD93F927}">
      <dgm:prSet/>
      <dgm:spPr/>
      <dgm:t>
        <a:bodyPr/>
        <a:lstStyle/>
        <a:p>
          <a:endParaRPr lang="en-US"/>
        </a:p>
      </dgm:t>
    </dgm:pt>
    <dgm:pt modelId="{214709D4-8813-439B-B487-5F8AB697E214}" type="sibTrans" cxnId="{2842BA79-B4E7-43F3-90F5-9359AD93F927}">
      <dgm:prSet/>
      <dgm:spPr/>
      <dgm:t>
        <a:bodyPr/>
        <a:lstStyle/>
        <a:p>
          <a:endParaRPr lang="en-US"/>
        </a:p>
      </dgm:t>
    </dgm:pt>
    <dgm:pt modelId="{DFD9DBB3-7874-42F1-8D29-0B7CDFAE7260}">
      <dgm:prSet custT="1"/>
      <dgm:spPr/>
      <dgm:t>
        <a:bodyPr/>
        <a:lstStyle/>
        <a:p>
          <a:r>
            <a:rPr lang="en-US" sz="1800" dirty="0"/>
            <a:t>Pages that have project photos, charts and/or graphs will be counted toward the maximum page limit noted above</a:t>
          </a:r>
        </a:p>
      </dgm:t>
    </dgm:pt>
    <dgm:pt modelId="{FA9DA9A9-A23C-463E-A8AA-81B8A219794B}" type="parTrans" cxnId="{267753A6-9979-43F4-8C35-4E891FF56BF6}">
      <dgm:prSet/>
      <dgm:spPr/>
      <dgm:t>
        <a:bodyPr/>
        <a:lstStyle/>
        <a:p>
          <a:endParaRPr lang="en-US"/>
        </a:p>
      </dgm:t>
    </dgm:pt>
    <dgm:pt modelId="{2D393D8E-7DAB-4883-B3B3-B10D48FD9429}" type="sibTrans" cxnId="{267753A6-9979-43F4-8C35-4E891FF56BF6}">
      <dgm:prSet/>
      <dgm:spPr/>
      <dgm:t>
        <a:bodyPr/>
        <a:lstStyle/>
        <a:p>
          <a:endParaRPr lang="en-US"/>
        </a:p>
      </dgm:t>
    </dgm:pt>
    <dgm:pt modelId="{6C580F46-E446-4278-8F9F-0DA7B1152628}" type="pres">
      <dgm:prSet presAssocID="{45D3AB66-B687-4735-A54B-968EC0655861}" presName="linear" presStyleCnt="0">
        <dgm:presLayoutVars>
          <dgm:animLvl val="lvl"/>
          <dgm:resizeHandles val="exact"/>
        </dgm:presLayoutVars>
      </dgm:prSet>
      <dgm:spPr/>
    </dgm:pt>
    <dgm:pt modelId="{F69B230A-D776-4A95-B100-3A08D4A925DB}" type="pres">
      <dgm:prSet presAssocID="{7197179F-E5C4-4F42-BF68-53149B5041C3}" presName="parentText" presStyleLbl="node1" presStyleIdx="0" presStyleCnt="4">
        <dgm:presLayoutVars>
          <dgm:chMax val="0"/>
          <dgm:bulletEnabled val="1"/>
        </dgm:presLayoutVars>
      </dgm:prSet>
      <dgm:spPr/>
    </dgm:pt>
    <dgm:pt modelId="{66BB22E9-0F55-4304-8402-BF5C3833ED20}" type="pres">
      <dgm:prSet presAssocID="{017B4ABE-A12A-4E2C-8EE3-08F03C18F269}" presName="spacer" presStyleCnt="0"/>
      <dgm:spPr/>
    </dgm:pt>
    <dgm:pt modelId="{9C69D438-D3D6-4596-A729-5CCAD265B453}" type="pres">
      <dgm:prSet presAssocID="{D413BE2B-7155-40C5-B576-40A6C8694BE2}" presName="parentText" presStyleLbl="node1" presStyleIdx="1" presStyleCnt="4">
        <dgm:presLayoutVars>
          <dgm:chMax val="0"/>
          <dgm:bulletEnabled val="1"/>
        </dgm:presLayoutVars>
      </dgm:prSet>
      <dgm:spPr/>
    </dgm:pt>
    <dgm:pt modelId="{93FBCE1E-E873-4153-A7EE-15D21A0CE1F7}" type="pres">
      <dgm:prSet presAssocID="{82C2EA1A-73B6-4BFB-8D07-C16295C4C1BD}" presName="spacer" presStyleCnt="0"/>
      <dgm:spPr/>
    </dgm:pt>
    <dgm:pt modelId="{9A376E2E-99F0-4295-B5C8-FCCAE045D91A}" type="pres">
      <dgm:prSet presAssocID="{5CE0C85D-6295-456E-AE4F-D8096D516A9D}" presName="parentText" presStyleLbl="node1" presStyleIdx="2" presStyleCnt="4">
        <dgm:presLayoutVars>
          <dgm:chMax val="0"/>
          <dgm:bulletEnabled val="1"/>
        </dgm:presLayoutVars>
      </dgm:prSet>
      <dgm:spPr/>
    </dgm:pt>
    <dgm:pt modelId="{5628423D-1FBA-4055-B8A8-CCD5BDC6E17C}" type="pres">
      <dgm:prSet presAssocID="{214709D4-8813-439B-B487-5F8AB697E214}" presName="spacer" presStyleCnt="0"/>
      <dgm:spPr/>
    </dgm:pt>
    <dgm:pt modelId="{015A3A8B-759A-4E19-85FC-E36F946AB8D2}" type="pres">
      <dgm:prSet presAssocID="{DFD9DBB3-7874-42F1-8D29-0B7CDFAE7260}" presName="parentText" presStyleLbl="node1" presStyleIdx="3" presStyleCnt="4">
        <dgm:presLayoutVars>
          <dgm:chMax val="0"/>
          <dgm:bulletEnabled val="1"/>
        </dgm:presLayoutVars>
      </dgm:prSet>
      <dgm:spPr/>
    </dgm:pt>
  </dgm:ptLst>
  <dgm:cxnLst>
    <dgm:cxn modelId="{0B36B713-3204-41D8-8A62-7267B5379095}" type="presOf" srcId="{DFD9DBB3-7874-42F1-8D29-0B7CDFAE7260}" destId="{015A3A8B-759A-4E19-85FC-E36F946AB8D2}" srcOrd="0" destOrd="0" presId="urn:microsoft.com/office/officeart/2005/8/layout/vList2"/>
    <dgm:cxn modelId="{8B6E5928-08CE-41CD-A429-1B916B393196}" type="presOf" srcId="{5CE0C85D-6295-456E-AE4F-D8096D516A9D}" destId="{9A376E2E-99F0-4295-B5C8-FCCAE045D91A}" srcOrd="0" destOrd="0" presId="urn:microsoft.com/office/officeart/2005/8/layout/vList2"/>
    <dgm:cxn modelId="{C8F3E23B-EE42-4054-9B8A-B3F7062BD7FF}" srcId="{45D3AB66-B687-4735-A54B-968EC0655861}" destId="{7197179F-E5C4-4F42-BF68-53149B5041C3}" srcOrd="0" destOrd="0" parTransId="{68B9C995-16D2-40CF-9EBE-BB157033F749}" sibTransId="{017B4ABE-A12A-4E2C-8EE3-08F03C18F269}"/>
    <dgm:cxn modelId="{91E6B45C-188D-492B-84D8-1C249A238EC4}" type="presOf" srcId="{7197179F-E5C4-4F42-BF68-53149B5041C3}" destId="{F69B230A-D776-4A95-B100-3A08D4A925DB}" srcOrd="0" destOrd="0" presId="urn:microsoft.com/office/officeart/2005/8/layout/vList2"/>
    <dgm:cxn modelId="{F978096C-9510-4F75-A4B3-A40C52386614}" type="presOf" srcId="{45D3AB66-B687-4735-A54B-968EC0655861}" destId="{6C580F46-E446-4278-8F9F-0DA7B1152628}" srcOrd="0" destOrd="0" presId="urn:microsoft.com/office/officeart/2005/8/layout/vList2"/>
    <dgm:cxn modelId="{2842BA79-B4E7-43F3-90F5-9359AD93F927}" srcId="{45D3AB66-B687-4735-A54B-968EC0655861}" destId="{5CE0C85D-6295-456E-AE4F-D8096D516A9D}" srcOrd="2" destOrd="0" parTransId="{499B3DD7-74B8-4B5B-9E40-4934AEE5BB12}" sibTransId="{214709D4-8813-439B-B487-5F8AB697E214}"/>
    <dgm:cxn modelId="{267753A6-9979-43F4-8C35-4E891FF56BF6}" srcId="{45D3AB66-B687-4735-A54B-968EC0655861}" destId="{DFD9DBB3-7874-42F1-8D29-0B7CDFAE7260}" srcOrd="3" destOrd="0" parTransId="{FA9DA9A9-A23C-463E-A8AA-81B8A219794B}" sibTransId="{2D393D8E-7DAB-4883-B3B3-B10D48FD9429}"/>
    <dgm:cxn modelId="{EAC5DEB9-E873-4E71-B851-A9645F0B76CC}" srcId="{45D3AB66-B687-4735-A54B-968EC0655861}" destId="{D413BE2B-7155-40C5-B576-40A6C8694BE2}" srcOrd="1" destOrd="0" parTransId="{B5D24523-3BBC-4492-9060-2E111BB8EFF2}" sibTransId="{82C2EA1A-73B6-4BFB-8D07-C16295C4C1BD}"/>
    <dgm:cxn modelId="{7CB149D6-9052-43EF-A0B6-85014D277F34}" type="presOf" srcId="{D413BE2B-7155-40C5-B576-40A6C8694BE2}" destId="{9C69D438-D3D6-4596-A729-5CCAD265B453}" srcOrd="0" destOrd="0" presId="urn:microsoft.com/office/officeart/2005/8/layout/vList2"/>
    <dgm:cxn modelId="{DCEA90B2-5532-4551-82B9-3A3B8D160CE6}" type="presParOf" srcId="{6C580F46-E446-4278-8F9F-0DA7B1152628}" destId="{F69B230A-D776-4A95-B100-3A08D4A925DB}" srcOrd="0" destOrd="0" presId="urn:microsoft.com/office/officeart/2005/8/layout/vList2"/>
    <dgm:cxn modelId="{8B765F3E-ECA0-4652-B343-81CD063455CC}" type="presParOf" srcId="{6C580F46-E446-4278-8F9F-0DA7B1152628}" destId="{66BB22E9-0F55-4304-8402-BF5C3833ED20}" srcOrd="1" destOrd="0" presId="urn:microsoft.com/office/officeart/2005/8/layout/vList2"/>
    <dgm:cxn modelId="{351101A6-1156-4EDE-BB0C-4199698686AA}" type="presParOf" srcId="{6C580F46-E446-4278-8F9F-0DA7B1152628}" destId="{9C69D438-D3D6-4596-A729-5CCAD265B453}" srcOrd="2" destOrd="0" presId="urn:microsoft.com/office/officeart/2005/8/layout/vList2"/>
    <dgm:cxn modelId="{B09673B0-3247-4C20-88B4-B150CB69A7FA}" type="presParOf" srcId="{6C580F46-E446-4278-8F9F-0DA7B1152628}" destId="{93FBCE1E-E873-4153-A7EE-15D21A0CE1F7}" srcOrd="3" destOrd="0" presId="urn:microsoft.com/office/officeart/2005/8/layout/vList2"/>
    <dgm:cxn modelId="{9185E7AD-893B-454A-BC9E-2F88871A4413}" type="presParOf" srcId="{6C580F46-E446-4278-8F9F-0DA7B1152628}" destId="{9A376E2E-99F0-4295-B5C8-FCCAE045D91A}" srcOrd="4" destOrd="0" presId="urn:microsoft.com/office/officeart/2005/8/layout/vList2"/>
    <dgm:cxn modelId="{EBD0D653-3D8A-4051-8996-1607F675795F}" type="presParOf" srcId="{6C580F46-E446-4278-8F9F-0DA7B1152628}" destId="{5628423D-1FBA-4055-B8A8-CCD5BDC6E17C}" srcOrd="5" destOrd="0" presId="urn:microsoft.com/office/officeart/2005/8/layout/vList2"/>
    <dgm:cxn modelId="{D259837B-E413-4673-BC72-496AD4352DCC}" type="presParOf" srcId="{6C580F46-E446-4278-8F9F-0DA7B1152628}" destId="{015A3A8B-759A-4E19-85FC-E36F946AB8D2}"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3B5E8D-5DE7-4C44-A865-7574D9B04436}" type="doc">
      <dgm:prSet loTypeId="urn:microsoft.com/office/officeart/2016/7/layout/BasicProcessNew" loCatId="process" qsTypeId="urn:microsoft.com/office/officeart/2005/8/quickstyle/3d2" qsCatId="3D" csTypeId="urn:microsoft.com/office/officeart/2005/8/colors/colorful5" csCatId="colorful" phldr="1"/>
      <dgm:spPr/>
      <dgm:t>
        <a:bodyPr/>
        <a:lstStyle/>
        <a:p>
          <a:endParaRPr lang="en-US"/>
        </a:p>
      </dgm:t>
    </dgm:pt>
    <dgm:pt modelId="{18DD91E0-48B8-4889-B375-94FF8B6CF140}">
      <dgm:prSet/>
      <dgm:spPr/>
      <dgm:t>
        <a:bodyPr/>
        <a:lstStyle/>
        <a:p>
          <a:r>
            <a:rPr lang="en-US" dirty="0">
              <a:solidFill>
                <a:schemeClr val="bg1"/>
              </a:solidFill>
            </a:rPr>
            <a:t>Each SOQ will be evaluated according to the evaluation criteria in the RFQ.</a:t>
          </a:r>
        </a:p>
      </dgm:t>
    </dgm:pt>
    <dgm:pt modelId="{8CACDE28-631D-493E-8F1A-A2AF1606C767}" type="parTrans" cxnId="{1858840F-D087-4F47-B40A-FE238C9EEF50}">
      <dgm:prSet/>
      <dgm:spPr/>
      <dgm:t>
        <a:bodyPr/>
        <a:lstStyle/>
        <a:p>
          <a:endParaRPr lang="en-US">
            <a:solidFill>
              <a:schemeClr val="tx1"/>
            </a:solidFill>
          </a:endParaRPr>
        </a:p>
      </dgm:t>
    </dgm:pt>
    <dgm:pt modelId="{9EFC5240-6B58-4BDE-9251-5EDA0DA97E3B}" type="sibTrans" cxnId="{1858840F-D087-4F47-B40A-FE238C9EEF50}">
      <dgm:prSet/>
      <dgm:spPr/>
      <dgm:t>
        <a:bodyPr/>
        <a:lstStyle/>
        <a:p>
          <a:endParaRPr lang="en-US">
            <a:solidFill>
              <a:schemeClr val="tx1"/>
            </a:solidFill>
          </a:endParaRPr>
        </a:p>
      </dgm:t>
    </dgm:pt>
    <dgm:pt modelId="{71DE9E90-52D6-42E8-9943-A2E26EFE479F}">
      <dgm:prSet/>
      <dgm:spPr/>
      <dgm:t>
        <a:bodyPr/>
        <a:lstStyle/>
        <a:p>
          <a:r>
            <a:rPr lang="en-US" dirty="0">
              <a:solidFill>
                <a:schemeClr val="bg1"/>
              </a:solidFill>
            </a:rPr>
            <a:t>A contract will be executed upon completion of negotiations of contract terms and City Council approval.</a:t>
          </a:r>
        </a:p>
      </dgm:t>
    </dgm:pt>
    <dgm:pt modelId="{87B33604-4978-4EB3-A052-0AE73790BD0F}" type="parTrans" cxnId="{81074FB6-DC3F-40AC-B569-E4EA9591C7F4}">
      <dgm:prSet/>
      <dgm:spPr/>
      <dgm:t>
        <a:bodyPr/>
        <a:lstStyle/>
        <a:p>
          <a:endParaRPr lang="en-US">
            <a:solidFill>
              <a:schemeClr val="tx1"/>
            </a:solidFill>
          </a:endParaRPr>
        </a:p>
      </dgm:t>
    </dgm:pt>
    <dgm:pt modelId="{0F30664D-A960-4999-89F1-82AA1B2001FC}" type="sibTrans" cxnId="{81074FB6-DC3F-40AC-B569-E4EA9591C7F4}">
      <dgm:prSet/>
      <dgm:spPr/>
      <dgm:t>
        <a:bodyPr/>
        <a:lstStyle/>
        <a:p>
          <a:endParaRPr lang="en-US">
            <a:solidFill>
              <a:schemeClr val="tx1"/>
            </a:solidFill>
          </a:endParaRPr>
        </a:p>
      </dgm:t>
    </dgm:pt>
    <dgm:pt modelId="{1C9DCA20-1C5E-4D88-9233-13628AB4F169}" type="pres">
      <dgm:prSet presAssocID="{1E3B5E8D-5DE7-4C44-A865-7574D9B04436}" presName="Name0" presStyleCnt="0">
        <dgm:presLayoutVars>
          <dgm:dir/>
          <dgm:resizeHandles val="exact"/>
        </dgm:presLayoutVars>
      </dgm:prSet>
      <dgm:spPr/>
    </dgm:pt>
    <dgm:pt modelId="{3D186B1D-548B-41BD-8106-26DFFF01D885}" type="pres">
      <dgm:prSet presAssocID="{18DD91E0-48B8-4889-B375-94FF8B6CF140}" presName="node" presStyleLbl="node1" presStyleIdx="0" presStyleCnt="3">
        <dgm:presLayoutVars>
          <dgm:bulletEnabled val="1"/>
        </dgm:presLayoutVars>
      </dgm:prSet>
      <dgm:spPr/>
    </dgm:pt>
    <dgm:pt modelId="{99A6EED4-6478-400E-BF5A-0457F30D1650}" type="pres">
      <dgm:prSet presAssocID="{9EFC5240-6B58-4BDE-9251-5EDA0DA97E3B}" presName="sibTransSpacerBeforeConnector" presStyleCnt="0"/>
      <dgm:spPr/>
    </dgm:pt>
    <dgm:pt modelId="{B0DC6442-BBFA-4584-BE1F-469E360A06EE}" type="pres">
      <dgm:prSet presAssocID="{9EFC5240-6B58-4BDE-9251-5EDA0DA97E3B}" presName="sibTrans" presStyleLbl="node1" presStyleIdx="1" presStyleCnt="3"/>
      <dgm:spPr/>
    </dgm:pt>
    <dgm:pt modelId="{048C1311-B8C6-4857-845B-C80D4CDDAE7F}" type="pres">
      <dgm:prSet presAssocID="{9EFC5240-6B58-4BDE-9251-5EDA0DA97E3B}" presName="sibTransSpacerAfterConnector" presStyleCnt="0"/>
      <dgm:spPr/>
    </dgm:pt>
    <dgm:pt modelId="{E5A9CCB4-6D59-49BB-8752-8702D0FD868B}" type="pres">
      <dgm:prSet presAssocID="{71DE9E90-52D6-42E8-9943-A2E26EFE479F}" presName="node" presStyleLbl="node1" presStyleIdx="2" presStyleCnt="3">
        <dgm:presLayoutVars>
          <dgm:bulletEnabled val="1"/>
        </dgm:presLayoutVars>
      </dgm:prSet>
      <dgm:spPr/>
    </dgm:pt>
  </dgm:ptLst>
  <dgm:cxnLst>
    <dgm:cxn modelId="{1858840F-D087-4F47-B40A-FE238C9EEF50}" srcId="{1E3B5E8D-5DE7-4C44-A865-7574D9B04436}" destId="{18DD91E0-48B8-4889-B375-94FF8B6CF140}" srcOrd="0" destOrd="0" parTransId="{8CACDE28-631D-493E-8F1A-A2AF1606C767}" sibTransId="{9EFC5240-6B58-4BDE-9251-5EDA0DA97E3B}"/>
    <dgm:cxn modelId="{36896F10-738C-4ECA-AC1C-32A96E9AE365}" type="presOf" srcId="{1E3B5E8D-5DE7-4C44-A865-7574D9B04436}" destId="{1C9DCA20-1C5E-4D88-9233-13628AB4F169}" srcOrd="0" destOrd="0" presId="urn:microsoft.com/office/officeart/2016/7/layout/BasicProcessNew"/>
    <dgm:cxn modelId="{97C1F43A-AF80-45CB-BEA2-760ECFF9DEDB}" type="presOf" srcId="{71DE9E90-52D6-42E8-9943-A2E26EFE479F}" destId="{E5A9CCB4-6D59-49BB-8752-8702D0FD868B}" srcOrd="0" destOrd="0" presId="urn:microsoft.com/office/officeart/2016/7/layout/BasicProcessNew"/>
    <dgm:cxn modelId="{00AE2A65-EDB3-412C-A745-AC6B46EF19D1}" type="presOf" srcId="{9EFC5240-6B58-4BDE-9251-5EDA0DA97E3B}" destId="{B0DC6442-BBFA-4584-BE1F-469E360A06EE}" srcOrd="0" destOrd="0" presId="urn:microsoft.com/office/officeart/2016/7/layout/BasicProcessNew"/>
    <dgm:cxn modelId="{81074FB6-DC3F-40AC-B569-E4EA9591C7F4}" srcId="{1E3B5E8D-5DE7-4C44-A865-7574D9B04436}" destId="{71DE9E90-52D6-42E8-9943-A2E26EFE479F}" srcOrd="1" destOrd="0" parTransId="{87B33604-4978-4EB3-A052-0AE73790BD0F}" sibTransId="{0F30664D-A960-4999-89F1-82AA1B2001FC}"/>
    <dgm:cxn modelId="{CA243ADB-D931-4655-90FE-ECA3B65EDC15}" type="presOf" srcId="{18DD91E0-48B8-4889-B375-94FF8B6CF140}" destId="{3D186B1D-548B-41BD-8106-26DFFF01D885}" srcOrd="0" destOrd="0" presId="urn:microsoft.com/office/officeart/2016/7/layout/BasicProcessNew"/>
    <dgm:cxn modelId="{98F8DEC5-E988-450C-83DF-FAA1515C5696}" type="presParOf" srcId="{1C9DCA20-1C5E-4D88-9233-13628AB4F169}" destId="{3D186B1D-548B-41BD-8106-26DFFF01D885}" srcOrd="0" destOrd="0" presId="urn:microsoft.com/office/officeart/2016/7/layout/BasicProcessNew"/>
    <dgm:cxn modelId="{0808D401-3CD4-431A-993E-B320B8858776}" type="presParOf" srcId="{1C9DCA20-1C5E-4D88-9233-13628AB4F169}" destId="{99A6EED4-6478-400E-BF5A-0457F30D1650}" srcOrd="1" destOrd="0" presId="urn:microsoft.com/office/officeart/2016/7/layout/BasicProcessNew"/>
    <dgm:cxn modelId="{BCFD124C-61AC-4388-B511-332272D0B20E}" type="presParOf" srcId="{1C9DCA20-1C5E-4D88-9233-13628AB4F169}" destId="{B0DC6442-BBFA-4584-BE1F-469E360A06EE}" srcOrd="2" destOrd="0" presId="urn:microsoft.com/office/officeart/2016/7/layout/BasicProcessNew"/>
    <dgm:cxn modelId="{64BCEC8C-8480-4681-95B4-5C604AB59426}" type="presParOf" srcId="{1C9DCA20-1C5E-4D88-9233-13628AB4F169}" destId="{048C1311-B8C6-4857-845B-C80D4CDDAE7F}" srcOrd="3" destOrd="0" presId="urn:microsoft.com/office/officeart/2016/7/layout/BasicProcessNew"/>
    <dgm:cxn modelId="{F9D97B35-C320-44E8-B500-245865D2AB25}" type="presParOf" srcId="{1C9DCA20-1C5E-4D88-9233-13628AB4F169}" destId="{E5A9CCB4-6D59-49BB-8752-8702D0FD868B}" srcOrd="4" destOrd="0" presId="urn:microsoft.com/office/officeart/2016/7/layout/Basic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9A38A0A-7023-4B7F-A472-ACB4CD40E109}"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A5517ADD-8773-415B-AEEE-8AED5F1AD2A2}">
      <dgm:prSet custT="1"/>
      <dgm:spPr/>
      <dgm:t>
        <a:bodyPr/>
        <a:lstStyle/>
        <a:p>
          <a:r>
            <a:rPr lang="en-US" sz="3000" baseline="0" dirty="0">
              <a:solidFill>
                <a:schemeClr val="bg1"/>
              </a:solidFill>
            </a:rPr>
            <a:t>Email all questions to: </a:t>
          </a:r>
          <a:r>
            <a:rPr lang="en-US" sz="3000" b="1" u="sng" baseline="0" dirty="0">
              <a:solidFill>
                <a:schemeClr val="bg1"/>
              </a:solidFill>
            </a:rPr>
            <a:t>debra.russell@phoenix.gov </a:t>
          </a:r>
          <a:endParaRPr lang="en-US" sz="3000" b="1" baseline="0" dirty="0">
            <a:solidFill>
              <a:schemeClr val="bg1"/>
            </a:solidFill>
          </a:endParaRPr>
        </a:p>
      </dgm:t>
    </dgm:pt>
    <dgm:pt modelId="{209CE433-FEB2-48EF-98BE-60AE7A66D2E6}" type="parTrans" cxnId="{6BF9E4F1-505C-4721-915F-2FC9688BEB1D}">
      <dgm:prSet/>
      <dgm:spPr/>
      <dgm:t>
        <a:bodyPr/>
        <a:lstStyle/>
        <a:p>
          <a:endParaRPr lang="en-US"/>
        </a:p>
      </dgm:t>
    </dgm:pt>
    <dgm:pt modelId="{5C59EBD3-B480-4428-938A-4D8ECB03767B}" type="sibTrans" cxnId="{6BF9E4F1-505C-4721-915F-2FC9688BEB1D}">
      <dgm:prSet/>
      <dgm:spPr/>
      <dgm:t>
        <a:bodyPr/>
        <a:lstStyle/>
        <a:p>
          <a:endParaRPr lang="en-US"/>
        </a:p>
      </dgm:t>
    </dgm:pt>
    <dgm:pt modelId="{537C11D8-4E97-4014-B70F-9A926E30C75C}">
      <dgm:prSet custT="1"/>
      <dgm:spPr/>
      <dgm:t>
        <a:bodyPr/>
        <a:lstStyle/>
        <a:p>
          <a:r>
            <a:rPr lang="en-US" sz="3000" baseline="0" dirty="0">
              <a:solidFill>
                <a:schemeClr val="bg1"/>
              </a:solidFill>
            </a:rPr>
            <a:t>Reference RFx Number: </a:t>
          </a:r>
          <a:r>
            <a:rPr lang="en-US" sz="3000" b="1" baseline="0" dirty="0">
              <a:solidFill>
                <a:schemeClr val="bg1"/>
              </a:solidFill>
            </a:rPr>
            <a:t>6000001643</a:t>
          </a:r>
          <a:r>
            <a:rPr lang="en-US" sz="3000" baseline="0" dirty="0">
              <a:solidFill>
                <a:schemeClr val="bg1"/>
              </a:solidFill>
            </a:rPr>
            <a:t> </a:t>
          </a:r>
        </a:p>
        <a:p>
          <a:r>
            <a:rPr lang="en-US" sz="3000" baseline="0" dirty="0">
              <a:solidFill>
                <a:schemeClr val="bg1"/>
              </a:solidFill>
            </a:rPr>
            <a:t>in your email subject line</a:t>
          </a:r>
        </a:p>
      </dgm:t>
    </dgm:pt>
    <dgm:pt modelId="{C0448476-59B1-46ED-88ED-5B78C5CD6E5F}" type="parTrans" cxnId="{A6EC80FC-5240-4862-9CF3-BAA496924A4C}">
      <dgm:prSet/>
      <dgm:spPr/>
      <dgm:t>
        <a:bodyPr/>
        <a:lstStyle/>
        <a:p>
          <a:endParaRPr lang="en-US"/>
        </a:p>
      </dgm:t>
    </dgm:pt>
    <dgm:pt modelId="{D60E8BBA-A32C-4C02-AD10-BDF5DA9B62CF}" type="sibTrans" cxnId="{A6EC80FC-5240-4862-9CF3-BAA496924A4C}">
      <dgm:prSet/>
      <dgm:spPr/>
      <dgm:t>
        <a:bodyPr/>
        <a:lstStyle/>
        <a:p>
          <a:endParaRPr lang="en-US"/>
        </a:p>
      </dgm:t>
    </dgm:pt>
    <dgm:pt modelId="{D11658DF-41A8-40AA-AAF8-A07034F47D7A}">
      <dgm:prSet custT="1"/>
      <dgm:spPr/>
      <dgm:t>
        <a:bodyPr/>
        <a:lstStyle/>
        <a:p>
          <a:r>
            <a:rPr lang="en-US" sz="3000" baseline="0" dirty="0">
              <a:solidFill>
                <a:schemeClr val="bg1"/>
              </a:solidFill>
            </a:rPr>
            <a:t>Or call Debra Russell at:</a:t>
          </a:r>
        </a:p>
        <a:p>
          <a:r>
            <a:rPr lang="en-US" sz="3000" baseline="0" dirty="0">
              <a:solidFill>
                <a:schemeClr val="bg1"/>
              </a:solidFill>
            </a:rPr>
            <a:t>(602) 256-3444</a:t>
          </a:r>
        </a:p>
      </dgm:t>
    </dgm:pt>
    <dgm:pt modelId="{FD0F7388-E821-46B3-82AD-E3A32CD547E6}" type="parTrans" cxnId="{48440E19-CA27-4968-A71A-824D5A73A198}">
      <dgm:prSet/>
      <dgm:spPr/>
      <dgm:t>
        <a:bodyPr/>
        <a:lstStyle/>
        <a:p>
          <a:endParaRPr lang="en-US"/>
        </a:p>
      </dgm:t>
    </dgm:pt>
    <dgm:pt modelId="{CF23A9FE-764A-4552-932B-EE0917417E3B}" type="sibTrans" cxnId="{48440E19-CA27-4968-A71A-824D5A73A198}">
      <dgm:prSet/>
      <dgm:spPr/>
      <dgm:t>
        <a:bodyPr/>
        <a:lstStyle/>
        <a:p>
          <a:endParaRPr lang="en-US"/>
        </a:p>
      </dgm:t>
    </dgm:pt>
    <dgm:pt modelId="{70A92DB3-582E-4481-B9C9-4AFB0C88C516}" type="pres">
      <dgm:prSet presAssocID="{99A38A0A-7023-4B7F-A472-ACB4CD40E109}" presName="linear" presStyleCnt="0">
        <dgm:presLayoutVars>
          <dgm:animLvl val="lvl"/>
          <dgm:resizeHandles val="exact"/>
        </dgm:presLayoutVars>
      </dgm:prSet>
      <dgm:spPr/>
    </dgm:pt>
    <dgm:pt modelId="{4F38232A-37EF-4D1E-BCAD-DFF8B1B3F369}" type="pres">
      <dgm:prSet presAssocID="{A5517ADD-8773-415B-AEEE-8AED5F1AD2A2}" presName="parentText" presStyleLbl="node1" presStyleIdx="0" presStyleCnt="3">
        <dgm:presLayoutVars>
          <dgm:chMax val="0"/>
          <dgm:bulletEnabled val="1"/>
        </dgm:presLayoutVars>
      </dgm:prSet>
      <dgm:spPr/>
    </dgm:pt>
    <dgm:pt modelId="{B104357F-B12D-4C12-B218-EC1DF5716AAD}" type="pres">
      <dgm:prSet presAssocID="{5C59EBD3-B480-4428-938A-4D8ECB03767B}" presName="spacer" presStyleCnt="0"/>
      <dgm:spPr/>
    </dgm:pt>
    <dgm:pt modelId="{A41482B8-45BB-42B2-922E-726B69426FE4}" type="pres">
      <dgm:prSet presAssocID="{537C11D8-4E97-4014-B70F-9A926E30C75C}" presName="parentText" presStyleLbl="node1" presStyleIdx="1" presStyleCnt="3">
        <dgm:presLayoutVars>
          <dgm:chMax val="0"/>
          <dgm:bulletEnabled val="1"/>
        </dgm:presLayoutVars>
      </dgm:prSet>
      <dgm:spPr/>
    </dgm:pt>
    <dgm:pt modelId="{F3F7B78E-C7D0-4BAD-85A1-A7E1F2D2AA4F}" type="pres">
      <dgm:prSet presAssocID="{D60E8BBA-A32C-4C02-AD10-BDF5DA9B62CF}" presName="spacer" presStyleCnt="0"/>
      <dgm:spPr/>
    </dgm:pt>
    <dgm:pt modelId="{E61A7E85-70BF-4E63-AD31-80140B891412}" type="pres">
      <dgm:prSet presAssocID="{D11658DF-41A8-40AA-AAF8-A07034F47D7A}" presName="parentText" presStyleLbl="node1" presStyleIdx="2" presStyleCnt="3">
        <dgm:presLayoutVars>
          <dgm:chMax val="0"/>
          <dgm:bulletEnabled val="1"/>
        </dgm:presLayoutVars>
      </dgm:prSet>
      <dgm:spPr/>
    </dgm:pt>
  </dgm:ptLst>
  <dgm:cxnLst>
    <dgm:cxn modelId="{48440E19-CA27-4968-A71A-824D5A73A198}" srcId="{99A38A0A-7023-4B7F-A472-ACB4CD40E109}" destId="{D11658DF-41A8-40AA-AAF8-A07034F47D7A}" srcOrd="2" destOrd="0" parTransId="{FD0F7388-E821-46B3-82AD-E3A32CD547E6}" sibTransId="{CF23A9FE-764A-4552-932B-EE0917417E3B}"/>
    <dgm:cxn modelId="{A3998C1A-C823-4399-A7FD-7AE6F5E970DF}" type="presOf" srcId="{537C11D8-4E97-4014-B70F-9A926E30C75C}" destId="{A41482B8-45BB-42B2-922E-726B69426FE4}" srcOrd="0" destOrd="0" presId="urn:microsoft.com/office/officeart/2005/8/layout/vList2"/>
    <dgm:cxn modelId="{7C274254-2F3E-45C5-8222-CBF5DA949720}" type="presOf" srcId="{99A38A0A-7023-4B7F-A472-ACB4CD40E109}" destId="{70A92DB3-582E-4481-B9C9-4AFB0C88C516}" srcOrd="0" destOrd="0" presId="urn:microsoft.com/office/officeart/2005/8/layout/vList2"/>
    <dgm:cxn modelId="{53B48599-F706-4ABD-84CD-7F392D2E887F}" type="presOf" srcId="{A5517ADD-8773-415B-AEEE-8AED5F1AD2A2}" destId="{4F38232A-37EF-4D1E-BCAD-DFF8B1B3F369}" srcOrd="0" destOrd="0" presId="urn:microsoft.com/office/officeart/2005/8/layout/vList2"/>
    <dgm:cxn modelId="{698762E5-BEE2-45EA-8507-6D2C6CB2BA22}" type="presOf" srcId="{D11658DF-41A8-40AA-AAF8-A07034F47D7A}" destId="{E61A7E85-70BF-4E63-AD31-80140B891412}" srcOrd="0" destOrd="0" presId="urn:microsoft.com/office/officeart/2005/8/layout/vList2"/>
    <dgm:cxn modelId="{6BF9E4F1-505C-4721-915F-2FC9688BEB1D}" srcId="{99A38A0A-7023-4B7F-A472-ACB4CD40E109}" destId="{A5517ADD-8773-415B-AEEE-8AED5F1AD2A2}" srcOrd="0" destOrd="0" parTransId="{209CE433-FEB2-48EF-98BE-60AE7A66D2E6}" sibTransId="{5C59EBD3-B480-4428-938A-4D8ECB03767B}"/>
    <dgm:cxn modelId="{A6EC80FC-5240-4862-9CF3-BAA496924A4C}" srcId="{99A38A0A-7023-4B7F-A472-ACB4CD40E109}" destId="{537C11D8-4E97-4014-B70F-9A926E30C75C}" srcOrd="1" destOrd="0" parTransId="{C0448476-59B1-46ED-88ED-5B78C5CD6E5F}" sibTransId="{D60E8BBA-A32C-4C02-AD10-BDF5DA9B62CF}"/>
    <dgm:cxn modelId="{D91EB3FA-EFEE-486F-8CC5-A8F7F734CDA8}" type="presParOf" srcId="{70A92DB3-582E-4481-B9C9-4AFB0C88C516}" destId="{4F38232A-37EF-4D1E-BCAD-DFF8B1B3F369}" srcOrd="0" destOrd="0" presId="urn:microsoft.com/office/officeart/2005/8/layout/vList2"/>
    <dgm:cxn modelId="{9F9A1180-C018-431A-843D-658BBBC2C419}" type="presParOf" srcId="{70A92DB3-582E-4481-B9C9-4AFB0C88C516}" destId="{B104357F-B12D-4C12-B218-EC1DF5716AAD}" srcOrd="1" destOrd="0" presId="urn:microsoft.com/office/officeart/2005/8/layout/vList2"/>
    <dgm:cxn modelId="{FA6C8D6E-7C38-4149-94E0-B1BA33DE3370}" type="presParOf" srcId="{70A92DB3-582E-4481-B9C9-4AFB0C88C516}" destId="{A41482B8-45BB-42B2-922E-726B69426FE4}" srcOrd="2" destOrd="0" presId="urn:microsoft.com/office/officeart/2005/8/layout/vList2"/>
    <dgm:cxn modelId="{3D6813D0-604D-4810-AE81-F6D828D8F488}" type="presParOf" srcId="{70A92DB3-582E-4481-B9C9-4AFB0C88C516}" destId="{F3F7B78E-C7D0-4BAD-85A1-A7E1F2D2AA4F}" srcOrd="3" destOrd="0" presId="urn:microsoft.com/office/officeart/2005/8/layout/vList2"/>
    <dgm:cxn modelId="{851A2264-1D99-4BC7-A1B5-6E9273F5F60A}" type="presParOf" srcId="{70A92DB3-582E-4481-B9C9-4AFB0C88C516}" destId="{E61A7E85-70BF-4E63-AD31-80140B891412}"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EFB8092-B780-412D-B25C-9A18F2A07337}"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C24AD0B8-37E2-4C8B-8DB8-822AFBD9637D}">
      <dgm:prSet/>
      <dgm:spPr/>
      <dgm:t>
        <a:bodyPr/>
        <a:lstStyle/>
        <a:p>
          <a:r>
            <a:rPr lang="en-US" dirty="0"/>
            <a:t>Vendor Registration</a:t>
          </a:r>
        </a:p>
      </dgm:t>
    </dgm:pt>
    <dgm:pt modelId="{2F31AB37-9896-4F9F-9625-26EC11B1BC26}" type="parTrans" cxnId="{4D049C7E-9AB2-4E75-9B94-DD9F8250ED24}">
      <dgm:prSet/>
      <dgm:spPr/>
      <dgm:t>
        <a:bodyPr/>
        <a:lstStyle/>
        <a:p>
          <a:endParaRPr lang="en-US"/>
        </a:p>
      </dgm:t>
    </dgm:pt>
    <dgm:pt modelId="{DB1270BF-921E-4A01-A7FE-B17B7ED87E68}" type="sibTrans" cxnId="{4D049C7E-9AB2-4E75-9B94-DD9F8250ED24}">
      <dgm:prSet/>
      <dgm:spPr/>
      <dgm:t>
        <a:bodyPr/>
        <a:lstStyle/>
        <a:p>
          <a:endParaRPr lang="en-US"/>
        </a:p>
      </dgm:t>
    </dgm:pt>
    <dgm:pt modelId="{B5E356E4-3B2E-4E86-ACD3-C1C1EB2A6EE0}">
      <dgm:prSet/>
      <dgm:spPr/>
      <dgm:t>
        <a:bodyPr/>
        <a:lstStyle/>
        <a:p>
          <a:r>
            <a:rPr lang="en-US" dirty="0"/>
            <a:t>Login</a:t>
          </a:r>
        </a:p>
      </dgm:t>
    </dgm:pt>
    <dgm:pt modelId="{CAAFA099-2706-4B1D-B563-2DC73120BC6C}" type="parTrans" cxnId="{B2810C8A-EBFD-4615-8B84-EA0C6D72972E}">
      <dgm:prSet/>
      <dgm:spPr/>
      <dgm:t>
        <a:bodyPr/>
        <a:lstStyle/>
        <a:p>
          <a:endParaRPr lang="en-US"/>
        </a:p>
      </dgm:t>
    </dgm:pt>
    <dgm:pt modelId="{4547566D-04C4-423B-815A-3514D32C6397}" type="sibTrans" cxnId="{B2810C8A-EBFD-4615-8B84-EA0C6D72972E}">
      <dgm:prSet/>
      <dgm:spPr/>
      <dgm:t>
        <a:bodyPr/>
        <a:lstStyle/>
        <a:p>
          <a:endParaRPr lang="en-US"/>
        </a:p>
      </dgm:t>
    </dgm:pt>
    <dgm:pt modelId="{9ED06586-1509-46F1-B854-FEFD49ABA939}">
      <dgm:prSet/>
      <dgm:spPr/>
      <dgm:t>
        <a:bodyPr/>
        <a:lstStyle/>
        <a:p>
          <a:r>
            <a:rPr lang="en-US" dirty="0"/>
            <a:t>Viewing Solicitations</a:t>
          </a:r>
        </a:p>
      </dgm:t>
    </dgm:pt>
    <dgm:pt modelId="{59BBFA50-641C-4419-A806-FAB1C6098BA5}" type="parTrans" cxnId="{BF6DE71A-F636-4709-81EF-1A8D76690A7C}">
      <dgm:prSet/>
      <dgm:spPr/>
      <dgm:t>
        <a:bodyPr/>
        <a:lstStyle/>
        <a:p>
          <a:endParaRPr lang="en-US"/>
        </a:p>
      </dgm:t>
    </dgm:pt>
    <dgm:pt modelId="{FC0B5357-3D5E-4235-9F21-AAF23B87996D}" type="sibTrans" cxnId="{BF6DE71A-F636-4709-81EF-1A8D76690A7C}">
      <dgm:prSet/>
      <dgm:spPr/>
      <dgm:t>
        <a:bodyPr/>
        <a:lstStyle/>
        <a:p>
          <a:endParaRPr lang="en-US"/>
        </a:p>
      </dgm:t>
    </dgm:pt>
    <dgm:pt modelId="{EBA01960-DF31-40C0-AFD9-C2C0AE04EDBC}">
      <dgm:prSet/>
      <dgm:spPr/>
      <dgm:t>
        <a:bodyPr/>
        <a:lstStyle/>
        <a:p>
          <a:r>
            <a:rPr lang="en-US" dirty="0"/>
            <a:t>Subscribe to Notifications</a:t>
          </a:r>
        </a:p>
      </dgm:t>
    </dgm:pt>
    <dgm:pt modelId="{B1AEB222-5C04-46B5-B497-3C9E4731CEE9}" type="parTrans" cxnId="{290C0F25-2B18-420E-B027-C74171ED80E9}">
      <dgm:prSet/>
      <dgm:spPr/>
      <dgm:t>
        <a:bodyPr/>
        <a:lstStyle/>
        <a:p>
          <a:endParaRPr lang="en-US"/>
        </a:p>
      </dgm:t>
    </dgm:pt>
    <dgm:pt modelId="{85B997C1-CEE7-4415-83CA-8C23B1DEAC2D}" type="sibTrans" cxnId="{290C0F25-2B18-420E-B027-C74171ED80E9}">
      <dgm:prSet/>
      <dgm:spPr/>
      <dgm:t>
        <a:bodyPr/>
        <a:lstStyle/>
        <a:p>
          <a:endParaRPr lang="en-US"/>
        </a:p>
      </dgm:t>
    </dgm:pt>
    <dgm:pt modelId="{E48DD17F-F6DE-4953-9A1F-22D4E0FEC4D3}">
      <dgm:prSet/>
      <dgm:spPr/>
      <dgm:t>
        <a:bodyPr/>
        <a:lstStyle/>
        <a:p>
          <a:r>
            <a:rPr lang="en-US" dirty="0"/>
            <a:t>Questions</a:t>
          </a:r>
        </a:p>
      </dgm:t>
    </dgm:pt>
    <dgm:pt modelId="{DE3ECE69-5221-47BC-AA0A-E3F5BB3CDFF8}" type="parTrans" cxnId="{D7C7D3A3-8B52-4F63-8B91-B705BDBC2EC5}">
      <dgm:prSet/>
      <dgm:spPr/>
      <dgm:t>
        <a:bodyPr/>
        <a:lstStyle/>
        <a:p>
          <a:endParaRPr lang="en-US"/>
        </a:p>
      </dgm:t>
    </dgm:pt>
    <dgm:pt modelId="{ED453F67-1E3D-411D-B910-19AF3C32676D}" type="sibTrans" cxnId="{D7C7D3A3-8B52-4F63-8B91-B705BDBC2EC5}">
      <dgm:prSet/>
      <dgm:spPr/>
      <dgm:t>
        <a:bodyPr/>
        <a:lstStyle/>
        <a:p>
          <a:endParaRPr lang="en-US"/>
        </a:p>
      </dgm:t>
    </dgm:pt>
    <dgm:pt modelId="{9C705035-94E4-4419-9382-D0EF983B69F6}">
      <dgm:prSet/>
      <dgm:spPr/>
      <dgm:t>
        <a:bodyPr/>
        <a:lstStyle/>
        <a:p>
          <a:r>
            <a:rPr lang="en-US" dirty="0"/>
            <a:t>Frequently Asked Questions</a:t>
          </a:r>
        </a:p>
      </dgm:t>
    </dgm:pt>
    <dgm:pt modelId="{5E2BD163-FFE8-45B7-B828-72C4C0E9B1C4}" type="parTrans" cxnId="{D91B14E3-C794-4CEB-A04F-F96C9162AFC3}">
      <dgm:prSet/>
      <dgm:spPr/>
      <dgm:t>
        <a:bodyPr/>
        <a:lstStyle/>
        <a:p>
          <a:endParaRPr lang="en-US"/>
        </a:p>
      </dgm:t>
    </dgm:pt>
    <dgm:pt modelId="{57644846-4D4B-4B00-AF30-09F756950220}" type="sibTrans" cxnId="{D91B14E3-C794-4CEB-A04F-F96C9162AFC3}">
      <dgm:prSet/>
      <dgm:spPr/>
      <dgm:t>
        <a:bodyPr/>
        <a:lstStyle/>
        <a:p>
          <a:endParaRPr lang="en-US"/>
        </a:p>
      </dgm:t>
    </dgm:pt>
    <dgm:pt modelId="{A6E838CD-0418-4D2F-AF43-7C960458C2F7}">
      <dgm:prSet/>
      <dgm:spPr/>
      <dgm:t>
        <a:bodyPr/>
        <a:lstStyle/>
        <a:p>
          <a:r>
            <a:rPr lang="en-US" dirty="0"/>
            <a:t>Tips and Tricks</a:t>
          </a:r>
        </a:p>
      </dgm:t>
    </dgm:pt>
    <dgm:pt modelId="{B2A669B6-CC2B-4758-8ABF-75BF5CF6B2DB}" type="parTrans" cxnId="{6C333A48-F340-4F0C-8D23-941D8C0A2B59}">
      <dgm:prSet/>
      <dgm:spPr/>
      <dgm:t>
        <a:bodyPr/>
        <a:lstStyle/>
        <a:p>
          <a:endParaRPr lang="en-US"/>
        </a:p>
      </dgm:t>
    </dgm:pt>
    <dgm:pt modelId="{B15E765F-0FAE-4E0E-A531-C01051C0B67D}" type="sibTrans" cxnId="{6C333A48-F340-4F0C-8D23-941D8C0A2B59}">
      <dgm:prSet/>
      <dgm:spPr/>
      <dgm:t>
        <a:bodyPr/>
        <a:lstStyle/>
        <a:p>
          <a:endParaRPr lang="en-US"/>
        </a:p>
      </dgm:t>
    </dgm:pt>
    <dgm:pt modelId="{92417930-1036-4ECB-B889-E0BD322809F6}" type="pres">
      <dgm:prSet presAssocID="{7EFB8092-B780-412D-B25C-9A18F2A07337}" presName="diagram" presStyleCnt="0">
        <dgm:presLayoutVars>
          <dgm:dir/>
          <dgm:resizeHandles val="exact"/>
        </dgm:presLayoutVars>
      </dgm:prSet>
      <dgm:spPr/>
    </dgm:pt>
    <dgm:pt modelId="{9F5DE439-C69C-4DEA-BB2E-E194A13EE4C6}" type="pres">
      <dgm:prSet presAssocID="{C24AD0B8-37E2-4C8B-8DB8-822AFBD9637D}" presName="node" presStyleLbl="node1" presStyleIdx="0" presStyleCnt="7">
        <dgm:presLayoutVars>
          <dgm:bulletEnabled val="1"/>
        </dgm:presLayoutVars>
      </dgm:prSet>
      <dgm:spPr/>
    </dgm:pt>
    <dgm:pt modelId="{ECEC25E1-78EF-4B05-9CC1-F439BDE4E3BD}" type="pres">
      <dgm:prSet presAssocID="{DB1270BF-921E-4A01-A7FE-B17B7ED87E68}" presName="sibTrans" presStyleCnt="0"/>
      <dgm:spPr/>
    </dgm:pt>
    <dgm:pt modelId="{A6EA94F9-8D0E-491B-B8F6-06E7CC0CD6FD}" type="pres">
      <dgm:prSet presAssocID="{9C705035-94E4-4419-9382-D0EF983B69F6}" presName="node" presStyleLbl="node1" presStyleIdx="1" presStyleCnt="7">
        <dgm:presLayoutVars>
          <dgm:bulletEnabled val="1"/>
        </dgm:presLayoutVars>
      </dgm:prSet>
      <dgm:spPr/>
    </dgm:pt>
    <dgm:pt modelId="{0D0E4802-64DB-4E60-91E7-68FE89B7AF83}" type="pres">
      <dgm:prSet presAssocID="{57644846-4D4B-4B00-AF30-09F756950220}" presName="sibTrans" presStyleCnt="0"/>
      <dgm:spPr/>
    </dgm:pt>
    <dgm:pt modelId="{362FDC4F-104A-4AAE-8AD7-34E41CAA47E6}" type="pres">
      <dgm:prSet presAssocID="{A6E838CD-0418-4D2F-AF43-7C960458C2F7}" presName="node" presStyleLbl="node1" presStyleIdx="2" presStyleCnt="7">
        <dgm:presLayoutVars>
          <dgm:bulletEnabled val="1"/>
        </dgm:presLayoutVars>
      </dgm:prSet>
      <dgm:spPr/>
    </dgm:pt>
    <dgm:pt modelId="{E38B69D9-BAA7-4A65-94EC-F696198C1A47}" type="pres">
      <dgm:prSet presAssocID="{B15E765F-0FAE-4E0E-A531-C01051C0B67D}" presName="sibTrans" presStyleCnt="0"/>
      <dgm:spPr/>
    </dgm:pt>
    <dgm:pt modelId="{B7368785-46BF-45E0-B4D8-7EC0FAAEB811}" type="pres">
      <dgm:prSet presAssocID="{B5E356E4-3B2E-4E86-ACD3-C1C1EB2A6EE0}" presName="node" presStyleLbl="node1" presStyleIdx="3" presStyleCnt="7">
        <dgm:presLayoutVars>
          <dgm:bulletEnabled val="1"/>
        </dgm:presLayoutVars>
      </dgm:prSet>
      <dgm:spPr/>
    </dgm:pt>
    <dgm:pt modelId="{F2C479FC-395E-466C-9E6A-083D2BC872EE}" type="pres">
      <dgm:prSet presAssocID="{4547566D-04C4-423B-815A-3514D32C6397}" presName="sibTrans" presStyleCnt="0"/>
      <dgm:spPr/>
    </dgm:pt>
    <dgm:pt modelId="{7DCB4A31-9BF5-4A50-8C79-03E03C482696}" type="pres">
      <dgm:prSet presAssocID="{9ED06586-1509-46F1-B854-FEFD49ABA939}" presName="node" presStyleLbl="node1" presStyleIdx="4" presStyleCnt="7">
        <dgm:presLayoutVars>
          <dgm:bulletEnabled val="1"/>
        </dgm:presLayoutVars>
      </dgm:prSet>
      <dgm:spPr/>
    </dgm:pt>
    <dgm:pt modelId="{34AD2AB8-10CE-451C-B810-303345D08F00}" type="pres">
      <dgm:prSet presAssocID="{FC0B5357-3D5E-4235-9F21-AAF23B87996D}" presName="sibTrans" presStyleCnt="0"/>
      <dgm:spPr/>
    </dgm:pt>
    <dgm:pt modelId="{7142838B-2CB1-4FFC-A343-014D4C2B821E}" type="pres">
      <dgm:prSet presAssocID="{EBA01960-DF31-40C0-AFD9-C2C0AE04EDBC}" presName="node" presStyleLbl="node1" presStyleIdx="5" presStyleCnt="7">
        <dgm:presLayoutVars>
          <dgm:bulletEnabled val="1"/>
        </dgm:presLayoutVars>
      </dgm:prSet>
      <dgm:spPr/>
    </dgm:pt>
    <dgm:pt modelId="{A2FE683F-4363-4EDB-B909-2B2D83027C5D}" type="pres">
      <dgm:prSet presAssocID="{85B997C1-CEE7-4415-83CA-8C23B1DEAC2D}" presName="sibTrans" presStyleCnt="0"/>
      <dgm:spPr/>
    </dgm:pt>
    <dgm:pt modelId="{ACA2E765-94F9-4835-B6D5-3FFD6D270B95}" type="pres">
      <dgm:prSet presAssocID="{E48DD17F-F6DE-4953-9A1F-22D4E0FEC4D3}" presName="node" presStyleLbl="node1" presStyleIdx="6" presStyleCnt="7" custLinFactNeighborY="798">
        <dgm:presLayoutVars>
          <dgm:bulletEnabled val="1"/>
        </dgm:presLayoutVars>
      </dgm:prSet>
      <dgm:spPr/>
    </dgm:pt>
  </dgm:ptLst>
  <dgm:cxnLst>
    <dgm:cxn modelId="{14E98D02-CA4A-4BE2-B3C8-A5936EC15387}" type="presOf" srcId="{E48DD17F-F6DE-4953-9A1F-22D4E0FEC4D3}" destId="{ACA2E765-94F9-4835-B6D5-3FFD6D270B95}" srcOrd="0" destOrd="0" presId="urn:microsoft.com/office/officeart/2005/8/layout/default"/>
    <dgm:cxn modelId="{BF6DE71A-F636-4709-81EF-1A8D76690A7C}" srcId="{7EFB8092-B780-412D-B25C-9A18F2A07337}" destId="{9ED06586-1509-46F1-B854-FEFD49ABA939}" srcOrd="4" destOrd="0" parTransId="{59BBFA50-641C-4419-A806-FAB1C6098BA5}" sibTransId="{FC0B5357-3D5E-4235-9F21-AAF23B87996D}"/>
    <dgm:cxn modelId="{290C0F25-2B18-420E-B027-C74171ED80E9}" srcId="{7EFB8092-B780-412D-B25C-9A18F2A07337}" destId="{EBA01960-DF31-40C0-AFD9-C2C0AE04EDBC}" srcOrd="5" destOrd="0" parTransId="{B1AEB222-5C04-46B5-B497-3C9E4731CEE9}" sibTransId="{85B997C1-CEE7-4415-83CA-8C23B1DEAC2D}"/>
    <dgm:cxn modelId="{B7673929-B63F-4318-8704-D3A627125F1E}" type="presOf" srcId="{B5E356E4-3B2E-4E86-ACD3-C1C1EB2A6EE0}" destId="{B7368785-46BF-45E0-B4D8-7EC0FAAEB811}" srcOrd="0" destOrd="0" presId="urn:microsoft.com/office/officeart/2005/8/layout/default"/>
    <dgm:cxn modelId="{5B792941-D6EB-40F6-813D-7C516DCA3B6E}" type="presOf" srcId="{9ED06586-1509-46F1-B854-FEFD49ABA939}" destId="{7DCB4A31-9BF5-4A50-8C79-03E03C482696}" srcOrd="0" destOrd="0" presId="urn:microsoft.com/office/officeart/2005/8/layout/default"/>
    <dgm:cxn modelId="{6FBD4962-5817-443D-9F46-491039CF1BEE}" type="presOf" srcId="{EBA01960-DF31-40C0-AFD9-C2C0AE04EDBC}" destId="{7142838B-2CB1-4FFC-A343-014D4C2B821E}" srcOrd="0" destOrd="0" presId="urn:microsoft.com/office/officeart/2005/8/layout/default"/>
    <dgm:cxn modelId="{6C333A48-F340-4F0C-8D23-941D8C0A2B59}" srcId="{7EFB8092-B780-412D-B25C-9A18F2A07337}" destId="{A6E838CD-0418-4D2F-AF43-7C960458C2F7}" srcOrd="2" destOrd="0" parTransId="{B2A669B6-CC2B-4758-8ABF-75BF5CF6B2DB}" sibTransId="{B15E765F-0FAE-4E0E-A531-C01051C0B67D}"/>
    <dgm:cxn modelId="{CA9A1056-7994-4CF6-8C8D-9A150A333230}" type="presOf" srcId="{A6E838CD-0418-4D2F-AF43-7C960458C2F7}" destId="{362FDC4F-104A-4AAE-8AD7-34E41CAA47E6}" srcOrd="0" destOrd="0" presId="urn:microsoft.com/office/officeart/2005/8/layout/default"/>
    <dgm:cxn modelId="{4D049C7E-9AB2-4E75-9B94-DD9F8250ED24}" srcId="{7EFB8092-B780-412D-B25C-9A18F2A07337}" destId="{C24AD0B8-37E2-4C8B-8DB8-822AFBD9637D}" srcOrd="0" destOrd="0" parTransId="{2F31AB37-9896-4F9F-9625-26EC11B1BC26}" sibTransId="{DB1270BF-921E-4A01-A7FE-B17B7ED87E68}"/>
    <dgm:cxn modelId="{B2810C8A-EBFD-4615-8B84-EA0C6D72972E}" srcId="{7EFB8092-B780-412D-B25C-9A18F2A07337}" destId="{B5E356E4-3B2E-4E86-ACD3-C1C1EB2A6EE0}" srcOrd="3" destOrd="0" parTransId="{CAAFA099-2706-4B1D-B563-2DC73120BC6C}" sibTransId="{4547566D-04C4-423B-815A-3514D32C6397}"/>
    <dgm:cxn modelId="{D7C7D3A3-8B52-4F63-8B91-B705BDBC2EC5}" srcId="{7EFB8092-B780-412D-B25C-9A18F2A07337}" destId="{E48DD17F-F6DE-4953-9A1F-22D4E0FEC4D3}" srcOrd="6" destOrd="0" parTransId="{DE3ECE69-5221-47BC-AA0A-E3F5BB3CDFF8}" sibTransId="{ED453F67-1E3D-411D-B910-19AF3C32676D}"/>
    <dgm:cxn modelId="{0B8E61C4-2394-4E26-9596-1BF3E2DFFE01}" type="presOf" srcId="{9C705035-94E4-4419-9382-D0EF983B69F6}" destId="{A6EA94F9-8D0E-491B-B8F6-06E7CC0CD6FD}" srcOrd="0" destOrd="0" presId="urn:microsoft.com/office/officeart/2005/8/layout/default"/>
    <dgm:cxn modelId="{D91B14E3-C794-4CEB-A04F-F96C9162AFC3}" srcId="{7EFB8092-B780-412D-B25C-9A18F2A07337}" destId="{9C705035-94E4-4419-9382-D0EF983B69F6}" srcOrd="1" destOrd="0" parTransId="{5E2BD163-FFE8-45B7-B828-72C4C0E9B1C4}" sibTransId="{57644846-4D4B-4B00-AF30-09F756950220}"/>
    <dgm:cxn modelId="{4B3B1FE3-C7C2-44C9-BB80-C6BAE637F501}" type="presOf" srcId="{C24AD0B8-37E2-4C8B-8DB8-822AFBD9637D}" destId="{9F5DE439-C69C-4DEA-BB2E-E194A13EE4C6}" srcOrd="0" destOrd="0" presId="urn:microsoft.com/office/officeart/2005/8/layout/default"/>
    <dgm:cxn modelId="{9A5762F7-41B1-43A4-B5EB-4AD4121667A5}" type="presOf" srcId="{7EFB8092-B780-412D-B25C-9A18F2A07337}" destId="{92417930-1036-4ECB-B889-E0BD322809F6}" srcOrd="0" destOrd="0" presId="urn:microsoft.com/office/officeart/2005/8/layout/default"/>
    <dgm:cxn modelId="{204C988B-D93F-49D8-8D46-644CEC78C0FE}" type="presParOf" srcId="{92417930-1036-4ECB-B889-E0BD322809F6}" destId="{9F5DE439-C69C-4DEA-BB2E-E194A13EE4C6}" srcOrd="0" destOrd="0" presId="urn:microsoft.com/office/officeart/2005/8/layout/default"/>
    <dgm:cxn modelId="{47C7E669-A266-4B9A-B439-A58DE594B24F}" type="presParOf" srcId="{92417930-1036-4ECB-B889-E0BD322809F6}" destId="{ECEC25E1-78EF-4B05-9CC1-F439BDE4E3BD}" srcOrd="1" destOrd="0" presId="urn:microsoft.com/office/officeart/2005/8/layout/default"/>
    <dgm:cxn modelId="{FCA1E053-0C6B-4D78-918F-C111C6F2476C}" type="presParOf" srcId="{92417930-1036-4ECB-B889-E0BD322809F6}" destId="{A6EA94F9-8D0E-491B-B8F6-06E7CC0CD6FD}" srcOrd="2" destOrd="0" presId="urn:microsoft.com/office/officeart/2005/8/layout/default"/>
    <dgm:cxn modelId="{06B9FBD3-1992-4D3F-99F2-1E60991A81E2}" type="presParOf" srcId="{92417930-1036-4ECB-B889-E0BD322809F6}" destId="{0D0E4802-64DB-4E60-91E7-68FE89B7AF83}" srcOrd="3" destOrd="0" presId="urn:microsoft.com/office/officeart/2005/8/layout/default"/>
    <dgm:cxn modelId="{EDF6F8F5-6859-4276-8B04-47D521B31B6F}" type="presParOf" srcId="{92417930-1036-4ECB-B889-E0BD322809F6}" destId="{362FDC4F-104A-4AAE-8AD7-34E41CAA47E6}" srcOrd="4" destOrd="0" presId="urn:microsoft.com/office/officeart/2005/8/layout/default"/>
    <dgm:cxn modelId="{B2015693-A9F9-438D-ABA9-9DA8AFEB67A3}" type="presParOf" srcId="{92417930-1036-4ECB-B889-E0BD322809F6}" destId="{E38B69D9-BAA7-4A65-94EC-F696198C1A47}" srcOrd="5" destOrd="0" presId="urn:microsoft.com/office/officeart/2005/8/layout/default"/>
    <dgm:cxn modelId="{F18857AE-494B-4C27-BC11-1B9F11B59C6C}" type="presParOf" srcId="{92417930-1036-4ECB-B889-E0BD322809F6}" destId="{B7368785-46BF-45E0-B4D8-7EC0FAAEB811}" srcOrd="6" destOrd="0" presId="urn:microsoft.com/office/officeart/2005/8/layout/default"/>
    <dgm:cxn modelId="{A418CBE5-BD50-48AF-AF29-C37DC09AE5DA}" type="presParOf" srcId="{92417930-1036-4ECB-B889-E0BD322809F6}" destId="{F2C479FC-395E-466C-9E6A-083D2BC872EE}" srcOrd="7" destOrd="0" presId="urn:microsoft.com/office/officeart/2005/8/layout/default"/>
    <dgm:cxn modelId="{6D963F22-3A30-4C2D-92AF-49ACA7D543BE}" type="presParOf" srcId="{92417930-1036-4ECB-B889-E0BD322809F6}" destId="{7DCB4A31-9BF5-4A50-8C79-03E03C482696}" srcOrd="8" destOrd="0" presId="urn:microsoft.com/office/officeart/2005/8/layout/default"/>
    <dgm:cxn modelId="{C197DB29-346D-4482-BCFA-7C29E71E3B15}" type="presParOf" srcId="{92417930-1036-4ECB-B889-E0BD322809F6}" destId="{34AD2AB8-10CE-451C-B810-303345D08F00}" srcOrd="9" destOrd="0" presId="urn:microsoft.com/office/officeart/2005/8/layout/default"/>
    <dgm:cxn modelId="{391F099A-70E8-4FBA-869C-EF633AE8B3BD}" type="presParOf" srcId="{92417930-1036-4ECB-B889-E0BD322809F6}" destId="{7142838B-2CB1-4FFC-A343-014D4C2B821E}" srcOrd="10" destOrd="0" presId="urn:microsoft.com/office/officeart/2005/8/layout/default"/>
    <dgm:cxn modelId="{50B89866-9A8D-478E-8304-34760F7F5215}" type="presParOf" srcId="{92417930-1036-4ECB-B889-E0BD322809F6}" destId="{A2FE683F-4363-4EDB-B909-2B2D83027C5D}" srcOrd="11" destOrd="0" presId="urn:microsoft.com/office/officeart/2005/8/layout/default"/>
    <dgm:cxn modelId="{FD2244A3-EA63-49CD-98C5-44F0C93FBBD9}" type="presParOf" srcId="{92417930-1036-4ECB-B889-E0BD322809F6}" destId="{ACA2E765-94F9-4835-B6D5-3FFD6D270B95}" srcOrd="12"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9B230A-D776-4A95-B100-3A08D4A925DB}">
      <dsp:nvSpPr>
        <dsp:cNvPr id="0" name=""/>
        <dsp:cNvSpPr/>
      </dsp:nvSpPr>
      <dsp:spPr>
        <a:xfrm>
          <a:off x="0" y="5187"/>
          <a:ext cx="6839711" cy="159704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100000"/>
            </a:lnSpc>
            <a:spcBef>
              <a:spcPct val="0"/>
            </a:spcBef>
            <a:spcAft>
              <a:spcPts val="0"/>
            </a:spcAft>
            <a:buNone/>
          </a:pPr>
          <a:r>
            <a:rPr lang="en-US" sz="1800" kern="1200" dirty="0"/>
            <a:t>Submit One (1) page Information Sheet:</a:t>
          </a:r>
        </a:p>
        <a:p>
          <a:pPr marL="0" lvl="0" indent="0" algn="l" defTabSz="800100">
            <a:lnSpc>
              <a:spcPct val="90000"/>
            </a:lnSpc>
            <a:spcBef>
              <a:spcPct val="0"/>
            </a:spcBef>
            <a:spcAft>
              <a:spcPct val="35000"/>
            </a:spcAft>
            <a:buNone/>
          </a:pPr>
          <a:r>
            <a:rPr lang="en-US" sz="1800" kern="1200" dirty="0"/>
            <a:t>Project title/number; RFx number; firm name (legal name), address, phone number, vendor number; project contact person name, title, email address and signature.  </a:t>
          </a:r>
          <a:r>
            <a:rPr lang="en-US" sz="1800" b="1" i="1" kern="1200" dirty="0"/>
            <a:t>Do not include any additional information</a:t>
          </a:r>
          <a:r>
            <a:rPr lang="en-US" sz="1800" kern="1200" dirty="0"/>
            <a:t>.</a:t>
          </a:r>
        </a:p>
      </dsp:txBody>
      <dsp:txXfrm>
        <a:off x="77962" y="83149"/>
        <a:ext cx="6683787" cy="1441125"/>
      </dsp:txXfrm>
    </dsp:sp>
    <dsp:sp modelId="{9C69D438-D3D6-4596-A729-5CCAD265B453}">
      <dsp:nvSpPr>
        <dsp:cNvPr id="0" name=""/>
        <dsp:cNvSpPr/>
      </dsp:nvSpPr>
      <dsp:spPr>
        <a:xfrm>
          <a:off x="0" y="1703037"/>
          <a:ext cx="6839711" cy="1597049"/>
        </a:xfrm>
        <a:prstGeom prst="roundRect">
          <a:avLst/>
        </a:prstGeom>
        <a:solidFill>
          <a:schemeClr val="accent2">
            <a:hueOff val="-852980"/>
            <a:satOff val="-9616"/>
            <a:lumOff val="117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Paper Size 8½” x 11”; Font size no less than 10 pt.</a:t>
          </a:r>
        </a:p>
      </dsp:txBody>
      <dsp:txXfrm>
        <a:off x="77962" y="1780999"/>
        <a:ext cx="6683787" cy="1441125"/>
      </dsp:txXfrm>
    </dsp:sp>
    <dsp:sp modelId="{9A376E2E-99F0-4295-B5C8-FCCAE045D91A}">
      <dsp:nvSpPr>
        <dsp:cNvPr id="0" name=""/>
        <dsp:cNvSpPr/>
      </dsp:nvSpPr>
      <dsp:spPr>
        <a:xfrm>
          <a:off x="0" y="3400887"/>
          <a:ext cx="6839711" cy="1597049"/>
        </a:xfrm>
        <a:prstGeom prst="roundRect">
          <a:avLst/>
        </a:prstGeom>
        <a:solidFill>
          <a:schemeClr val="accent2">
            <a:hueOff val="-1705961"/>
            <a:satOff val="-19232"/>
            <a:lumOff val="235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Each page containing resumes, evaluation criteria, and additional content will be counted toward the maximum page limit </a:t>
          </a:r>
        </a:p>
      </dsp:txBody>
      <dsp:txXfrm>
        <a:off x="77962" y="3478849"/>
        <a:ext cx="6683787" cy="1441125"/>
      </dsp:txXfrm>
    </dsp:sp>
    <dsp:sp modelId="{015A3A8B-759A-4E19-85FC-E36F946AB8D2}">
      <dsp:nvSpPr>
        <dsp:cNvPr id="0" name=""/>
        <dsp:cNvSpPr/>
      </dsp:nvSpPr>
      <dsp:spPr>
        <a:xfrm>
          <a:off x="0" y="5098738"/>
          <a:ext cx="6839711" cy="1597049"/>
        </a:xfrm>
        <a:prstGeom prst="roundRect">
          <a:avLst/>
        </a:prstGeom>
        <a:solidFill>
          <a:schemeClr val="accent2">
            <a:hueOff val="-2558941"/>
            <a:satOff val="-28848"/>
            <a:lumOff val="353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Pages that have project photos, charts and/or graphs will be counted toward the maximum page limit noted above</a:t>
          </a:r>
        </a:p>
      </dsp:txBody>
      <dsp:txXfrm>
        <a:off x="77962" y="5176700"/>
        <a:ext cx="6683787" cy="14411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186B1D-548B-41BD-8106-26DFFF01D885}">
      <dsp:nvSpPr>
        <dsp:cNvPr id="0" name=""/>
        <dsp:cNvSpPr/>
      </dsp:nvSpPr>
      <dsp:spPr>
        <a:xfrm>
          <a:off x="3271" y="179172"/>
          <a:ext cx="4996048" cy="2997629"/>
        </a:xfrm>
        <a:prstGeom prst="rect">
          <a:avLst/>
        </a:prstGeom>
        <a:gradFill rotWithShape="0">
          <a:gsLst>
            <a:gs pos="0">
              <a:schemeClr val="accent5">
                <a:hueOff val="0"/>
                <a:satOff val="0"/>
                <a:lumOff val="0"/>
                <a:alphaOff val="0"/>
                <a:tint val="96000"/>
                <a:satMod val="100000"/>
                <a:lumMod val="104000"/>
              </a:schemeClr>
            </a:gs>
            <a:gs pos="78000">
              <a:schemeClr val="accent5">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bg1"/>
              </a:solidFill>
            </a:rPr>
            <a:t>Each SOQ will be evaluated according to the evaluation criteria in the RFQ.</a:t>
          </a:r>
        </a:p>
      </dsp:txBody>
      <dsp:txXfrm>
        <a:off x="3271" y="179172"/>
        <a:ext cx="4996048" cy="2997629"/>
      </dsp:txXfrm>
    </dsp:sp>
    <dsp:sp modelId="{B0DC6442-BBFA-4584-BE1F-469E360A06EE}">
      <dsp:nvSpPr>
        <dsp:cNvPr id="0" name=""/>
        <dsp:cNvSpPr/>
      </dsp:nvSpPr>
      <dsp:spPr>
        <a:xfrm>
          <a:off x="5073596" y="1556487"/>
          <a:ext cx="749407" cy="243000"/>
        </a:xfrm>
        <a:prstGeom prst="rightArrow">
          <a:avLst>
            <a:gd name="adj1" fmla="val 50000"/>
            <a:gd name="adj2" fmla="val 50000"/>
          </a:avLst>
        </a:prstGeom>
        <a:gradFill rotWithShape="0">
          <a:gsLst>
            <a:gs pos="0">
              <a:schemeClr val="accent5">
                <a:hueOff val="-589455"/>
                <a:satOff val="4905"/>
                <a:lumOff val="-12941"/>
                <a:alphaOff val="0"/>
                <a:tint val="96000"/>
                <a:satMod val="100000"/>
                <a:lumMod val="104000"/>
              </a:schemeClr>
            </a:gs>
            <a:gs pos="78000">
              <a:schemeClr val="accent5">
                <a:hueOff val="-589455"/>
                <a:satOff val="4905"/>
                <a:lumOff val="-12941"/>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5A9CCB4-6D59-49BB-8752-8702D0FD868B}">
      <dsp:nvSpPr>
        <dsp:cNvPr id="0" name=""/>
        <dsp:cNvSpPr/>
      </dsp:nvSpPr>
      <dsp:spPr>
        <a:xfrm>
          <a:off x="5897280" y="179172"/>
          <a:ext cx="4996048" cy="2997629"/>
        </a:xfrm>
        <a:prstGeom prst="rect">
          <a:avLst/>
        </a:prstGeom>
        <a:gradFill rotWithShape="0">
          <a:gsLst>
            <a:gs pos="0">
              <a:schemeClr val="accent5">
                <a:hueOff val="-1178911"/>
                <a:satOff val="9810"/>
                <a:lumOff val="-25882"/>
                <a:alphaOff val="0"/>
                <a:tint val="96000"/>
                <a:satMod val="100000"/>
                <a:lumMod val="104000"/>
              </a:schemeClr>
            </a:gs>
            <a:gs pos="78000">
              <a:schemeClr val="accent5">
                <a:hueOff val="-1178911"/>
                <a:satOff val="9810"/>
                <a:lumOff val="-25882"/>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bg1"/>
              </a:solidFill>
            </a:rPr>
            <a:t>A contract will be executed upon completion of negotiations of contract terms and City Council approval.</a:t>
          </a:r>
        </a:p>
      </dsp:txBody>
      <dsp:txXfrm>
        <a:off x="5897280" y="179172"/>
        <a:ext cx="4996048" cy="29976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38232A-37EF-4D1E-BCAD-DFF8B1B3F369}">
      <dsp:nvSpPr>
        <dsp:cNvPr id="0" name=""/>
        <dsp:cNvSpPr/>
      </dsp:nvSpPr>
      <dsp:spPr>
        <a:xfrm>
          <a:off x="0" y="43882"/>
          <a:ext cx="6760952" cy="186322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baseline="0" dirty="0">
              <a:solidFill>
                <a:schemeClr val="bg1"/>
              </a:solidFill>
            </a:rPr>
            <a:t>Email all questions to: </a:t>
          </a:r>
          <a:r>
            <a:rPr lang="en-US" sz="3000" b="1" u="sng" kern="1200" baseline="0" dirty="0">
              <a:solidFill>
                <a:schemeClr val="bg1"/>
              </a:solidFill>
            </a:rPr>
            <a:t>debra.russell@phoenix.gov </a:t>
          </a:r>
          <a:endParaRPr lang="en-US" sz="3000" b="1" kern="1200" baseline="0" dirty="0">
            <a:solidFill>
              <a:schemeClr val="bg1"/>
            </a:solidFill>
          </a:endParaRPr>
        </a:p>
      </dsp:txBody>
      <dsp:txXfrm>
        <a:off x="90955" y="134837"/>
        <a:ext cx="6579042" cy="1681315"/>
      </dsp:txXfrm>
    </dsp:sp>
    <dsp:sp modelId="{A41482B8-45BB-42B2-922E-726B69426FE4}">
      <dsp:nvSpPr>
        <dsp:cNvPr id="0" name=""/>
        <dsp:cNvSpPr/>
      </dsp:nvSpPr>
      <dsp:spPr>
        <a:xfrm>
          <a:off x="0" y="2094307"/>
          <a:ext cx="6760952" cy="1863225"/>
        </a:xfrm>
        <a:prstGeom prst="roundRect">
          <a:avLst/>
        </a:prstGeom>
        <a:solidFill>
          <a:schemeClr val="accent2">
            <a:hueOff val="-1279471"/>
            <a:satOff val="-14424"/>
            <a:lumOff val="176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baseline="0" dirty="0">
              <a:solidFill>
                <a:schemeClr val="bg1"/>
              </a:solidFill>
            </a:rPr>
            <a:t>Reference RFx Number: </a:t>
          </a:r>
          <a:r>
            <a:rPr lang="en-US" sz="3000" b="1" kern="1200" baseline="0" dirty="0">
              <a:solidFill>
                <a:schemeClr val="bg1"/>
              </a:solidFill>
            </a:rPr>
            <a:t>6000001643</a:t>
          </a:r>
          <a:r>
            <a:rPr lang="en-US" sz="3000" kern="1200" baseline="0" dirty="0">
              <a:solidFill>
                <a:schemeClr val="bg1"/>
              </a:solidFill>
            </a:rPr>
            <a:t> </a:t>
          </a:r>
        </a:p>
        <a:p>
          <a:pPr marL="0" lvl="0" indent="0" algn="l" defTabSz="1333500">
            <a:lnSpc>
              <a:spcPct val="90000"/>
            </a:lnSpc>
            <a:spcBef>
              <a:spcPct val="0"/>
            </a:spcBef>
            <a:spcAft>
              <a:spcPct val="35000"/>
            </a:spcAft>
            <a:buNone/>
          </a:pPr>
          <a:r>
            <a:rPr lang="en-US" sz="3000" kern="1200" baseline="0" dirty="0">
              <a:solidFill>
                <a:schemeClr val="bg1"/>
              </a:solidFill>
            </a:rPr>
            <a:t>in your email subject line</a:t>
          </a:r>
        </a:p>
      </dsp:txBody>
      <dsp:txXfrm>
        <a:off x="90955" y="2185262"/>
        <a:ext cx="6579042" cy="1681315"/>
      </dsp:txXfrm>
    </dsp:sp>
    <dsp:sp modelId="{E61A7E85-70BF-4E63-AD31-80140B891412}">
      <dsp:nvSpPr>
        <dsp:cNvPr id="0" name=""/>
        <dsp:cNvSpPr/>
      </dsp:nvSpPr>
      <dsp:spPr>
        <a:xfrm>
          <a:off x="0" y="4144732"/>
          <a:ext cx="6760952" cy="1863225"/>
        </a:xfrm>
        <a:prstGeom prst="roundRect">
          <a:avLst/>
        </a:prstGeom>
        <a:solidFill>
          <a:schemeClr val="accent2">
            <a:hueOff val="-2558941"/>
            <a:satOff val="-28848"/>
            <a:lumOff val="353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baseline="0" dirty="0">
              <a:solidFill>
                <a:schemeClr val="bg1"/>
              </a:solidFill>
            </a:rPr>
            <a:t>Or call Debra Russell at:</a:t>
          </a:r>
        </a:p>
        <a:p>
          <a:pPr marL="0" lvl="0" indent="0" algn="l" defTabSz="1333500">
            <a:lnSpc>
              <a:spcPct val="90000"/>
            </a:lnSpc>
            <a:spcBef>
              <a:spcPct val="0"/>
            </a:spcBef>
            <a:spcAft>
              <a:spcPct val="35000"/>
            </a:spcAft>
            <a:buNone/>
          </a:pPr>
          <a:r>
            <a:rPr lang="en-US" sz="3000" kern="1200" baseline="0" dirty="0">
              <a:solidFill>
                <a:schemeClr val="bg1"/>
              </a:solidFill>
            </a:rPr>
            <a:t>(602) 256-3444</a:t>
          </a:r>
        </a:p>
      </dsp:txBody>
      <dsp:txXfrm>
        <a:off x="90955" y="4235687"/>
        <a:ext cx="6579042" cy="168131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5DE439-C69C-4DEA-BB2E-E194A13EE4C6}">
      <dsp:nvSpPr>
        <dsp:cNvPr id="0" name=""/>
        <dsp:cNvSpPr/>
      </dsp:nvSpPr>
      <dsp:spPr>
        <a:xfrm>
          <a:off x="2832" y="581708"/>
          <a:ext cx="2247050" cy="134823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Vendor Registration</a:t>
          </a:r>
        </a:p>
      </dsp:txBody>
      <dsp:txXfrm>
        <a:off x="2832" y="581708"/>
        <a:ext cx="2247050" cy="1348230"/>
      </dsp:txXfrm>
    </dsp:sp>
    <dsp:sp modelId="{A6EA94F9-8D0E-491B-B8F6-06E7CC0CD6FD}">
      <dsp:nvSpPr>
        <dsp:cNvPr id="0" name=""/>
        <dsp:cNvSpPr/>
      </dsp:nvSpPr>
      <dsp:spPr>
        <a:xfrm>
          <a:off x="2474587" y="581708"/>
          <a:ext cx="2247050" cy="134823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Frequently Asked Questions</a:t>
          </a:r>
        </a:p>
      </dsp:txBody>
      <dsp:txXfrm>
        <a:off x="2474587" y="581708"/>
        <a:ext cx="2247050" cy="1348230"/>
      </dsp:txXfrm>
    </dsp:sp>
    <dsp:sp modelId="{362FDC4F-104A-4AAE-8AD7-34E41CAA47E6}">
      <dsp:nvSpPr>
        <dsp:cNvPr id="0" name=""/>
        <dsp:cNvSpPr/>
      </dsp:nvSpPr>
      <dsp:spPr>
        <a:xfrm>
          <a:off x="4946343" y="581708"/>
          <a:ext cx="2247050" cy="134823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Tips and Tricks</a:t>
          </a:r>
        </a:p>
      </dsp:txBody>
      <dsp:txXfrm>
        <a:off x="4946343" y="581708"/>
        <a:ext cx="2247050" cy="1348230"/>
      </dsp:txXfrm>
    </dsp:sp>
    <dsp:sp modelId="{B7368785-46BF-45E0-B4D8-7EC0FAAEB811}">
      <dsp:nvSpPr>
        <dsp:cNvPr id="0" name=""/>
        <dsp:cNvSpPr/>
      </dsp:nvSpPr>
      <dsp:spPr>
        <a:xfrm>
          <a:off x="7418099" y="581708"/>
          <a:ext cx="2247050" cy="134823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Login</a:t>
          </a:r>
        </a:p>
      </dsp:txBody>
      <dsp:txXfrm>
        <a:off x="7418099" y="581708"/>
        <a:ext cx="2247050" cy="1348230"/>
      </dsp:txXfrm>
    </dsp:sp>
    <dsp:sp modelId="{7DCB4A31-9BF5-4A50-8C79-03E03C482696}">
      <dsp:nvSpPr>
        <dsp:cNvPr id="0" name=""/>
        <dsp:cNvSpPr/>
      </dsp:nvSpPr>
      <dsp:spPr>
        <a:xfrm>
          <a:off x="1238710" y="2154644"/>
          <a:ext cx="2247050" cy="1348230"/>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Viewing Solicitations</a:t>
          </a:r>
        </a:p>
      </dsp:txBody>
      <dsp:txXfrm>
        <a:off x="1238710" y="2154644"/>
        <a:ext cx="2247050" cy="1348230"/>
      </dsp:txXfrm>
    </dsp:sp>
    <dsp:sp modelId="{7142838B-2CB1-4FFC-A343-014D4C2B821E}">
      <dsp:nvSpPr>
        <dsp:cNvPr id="0" name=""/>
        <dsp:cNvSpPr/>
      </dsp:nvSpPr>
      <dsp:spPr>
        <a:xfrm>
          <a:off x="3710465" y="2154644"/>
          <a:ext cx="2247050" cy="134823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Subscribe to Notifications</a:t>
          </a:r>
        </a:p>
      </dsp:txBody>
      <dsp:txXfrm>
        <a:off x="3710465" y="2154644"/>
        <a:ext cx="2247050" cy="1348230"/>
      </dsp:txXfrm>
    </dsp:sp>
    <dsp:sp modelId="{ACA2E765-94F9-4835-B6D5-3FFD6D270B95}">
      <dsp:nvSpPr>
        <dsp:cNvPr id="0" name=""/>
        <dsp:cNvSpPr/>
      </dsp:nvSpPr>
      <dsp:spPr>
        <a:xfrm>
          <a:off x="6182221" y="2165402"/>
          <a:ext cx="2247050" cy="134823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Questions</a:t>
          </a:r>
        </a:p>
      </dsp:txBody>
      <dsp:txXfrm>
        <a:off x="6182221" y="2165402"/>
        <a:ext cx="2247050" cy="134823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6/7/layout/BasicProcessNew">
  <dgm:title val="Basic Process New"/>
  <dgm:desc val=""/>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fact="0.15"/>
      <dgm:constr type="h" for="ch" forName="sibTrans" op="equ"/>
    </dgm:constrLst>
    <dgm:ruleLst>
      <dgm:rule type="h" for="ch" forName="sibTrans" val="6.75" fact="NaN" max="NaN"/>
      <dgm:rule type="w" for="ch" forName="sibTrans" val="8.75" fact="NaN" max="NaN"/>
    </dgm:ruleLst>
    <dgm:forEach name="nodesForEach" axis="ch" ptType="node">
      <dgm:layoutNode name="node">
        <dgm:varLst>
          <dgm:bulletEnabled val="1"/>
        </dgm:varLst>
        <dgm:alg type="tx"/>
        <dgm:shape xmlns:r="http://schemas.openxmlformats.org/officeDocument/2006/relationships" type="rect" r:blip="">
          <dgm:adjLst>
            <dgm:adj idx="1" val="0.1"/>
          </dgm:adjLst>
        </dgm:shape>
        <dgm:presOf axis="desOrSelf" ptType="node"/>
        <dgm:constrLst>
          <dgm:constr type="h" refType="w" fact="0.6"/>
          <dgm:constr type="lMarg" val="12"/>
          <dgm:constr type="rMarg" val="12"/>
          <dgm:constr type="tMarg" val="12"/>
          <dgm:constr type="bMarg" val="12"/>
        </dgm:constrLst>
        <dgm:ruleLst>
          <dgm:rule type="primFontSz" val="11" fact="NaN" max="NaN"/>
          <dgm:rule type="primFontSz" val="18" fact="NaN" max="NaN"/>
          <dgm:rule type="h" val="NaN" fact="1.5" max="NaN"/>
          <dgm:rule type="primFontSz" val="11" fact="NaN" max="NaN"/>
          <dgm:rule type="h" val="INF" fact="NaN" max="NaN"/>
        </dgm:ruleLst>
      </dgm:layoutNode>
      <dgm:forEach name="sibTransForEach" axis="followSib" ptType="sibTrans" cnt="1">
        <dgm:layoutNode name="sibTransSpacerBeforeConnector" styleLbl="node1">
          <dgm:alg type="sp"/>
          <dgm:shape xmlns:r="http://schemas.openxmlformats.org/officeDocument/2006/relationships" r:blip="">
            <dgm:adjLst/>
          </dgm:shape>
          <dgm:constrLst>
            <dgm:constr type="w" val="4.5"/>
          </dgm:constrLst>
          <dgm:presOf/>
          <dgm:ruleLst>
            <dgm:rule type="w" val="4.5" fact="NaN" max="NaN"/>
          </dgm:ruleLst>
        </dgm:layoutNode>
        <dgm:layoutNode name="sibTrans" styleLbl="node1">
          <dgm:alg type="sp"/>
          <dgm:shape xmlns:r="http://schemas.openxmlformats.org/officeDocument/2006/relationships" type="rightArrow" r:blip="">
            <dgm:adjLst>
              <dgm:adj idx="1" val="0.5"/>
            </dgm:adjLst>
          </dgm:shape>
          <dgm:presOf axis="self"/>
          <dgm:constrLst>
            <dgm:constr type="h" val="6.75"/>
          </dgm:constrLst>
          <dgm:ruleLst>
            <dgm:rule type="h" val="6.75" fact="NaN" max="NaN"/>
            <dgm:rule type="w" val="8.75" fact="NaN" max="NaN"/>
          </dgm:ruleLst>
        </dgm:layoutNode>
        <dgm:layoutNode name="sibTransSpacerAfterConnector">
          <dgm:alg type="sp"/>
          <dgm:shape xmlns:r="http://schemas.openxmlformats.org/officeDocument/2006/relationships" r:blip="">
            <dgm:adjLst/>
          </dgm:shape>
          <dgm:constrLst>
            <dgm:constr type="w" val="4.5"/>
          </dgm:constrLst>
          <dgm:presOf/>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8F735BB1-C624-4F94-B05A-2A34E61CAA85}" type="datetimeFigureOut">
              <a:rPr lang="en-US" smtClean="0"/>
              <a:t>8/9/2024</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0D82665C-7207-4C66-93E9-91B19185D686}" type="slidenum">
              <a:rPr lang="en-US" smtClean="0"/>
              <a:t>‹#›</a:t>
            </a:fld>
            <a:endParaRPr lang="en-US" dirty="0"/>
          </a:p>
        </p:txBody>
      </p:sp>
    </p:spTree>
    <p:extLst>
      <p:ext uri="{BB962C8B-B14F-4D97-AF65-F5344CB8AC3E}">
        <p14:creationId xmlns:p14="http://schemas.microsoft.com/office/powerpoint/2010/main" val="21255822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94ECF914-1B27-474F-8D54-DC2C95EB3524}" type="datetimeFigureOut">
              <a:rPr lang="en-US" smtClean="0"/>
              <a:t>8/9/2024</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A802B656-D898-4057-BC0F-4E6AF4DC535F}" type="slidenum">
              <a:rPr lang="en-US" smtClean="0"/>
              <a:t>‹#›</a:t>
            </a:fld>
            <a:endParaRPr lang="en-US" dirty="0"/>
          </a:p>
        </p:txBody>
      </p:sp>
    </p:spTree>
    <p:extLst>
      <p:ext uri="{BB962C8B-B14F-4D97-AF65-F5344CB8AC3E}">
        <p14:creationId xmlns:p14="http://schemas.microsoft.com/office/powerpoint/2010/main" val="3573572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mailto:bobbie.hobart@phoenix.gov"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Great everyone and let them know we’ll get started in a few minutes.</a:t>
            </a:r>
          </a:p>
          <a:p>
            <a:endParaRPr lang="en-US" sz="1400" dirty="0"/>
          </a:p>
          <a:p>
            <a:r>
              <a:rPr lang="en-US" sz="1400" dirty="0"/>
              <a:t>* Start meeting, advise </a:t>
            </a:r>
            <a:r>
              <a:rPr lang="en-US" sz="1400" b="1" dirty="0"/>
              <a:t>Pay particular attention to the RFx number, there are a few advertisements out right now.</a:t>
            </a:r>
            <a:endParaRPr lang="en-US" sz="1400" dirty="0"/>
          </a:p>
        </p:txBody>
      </p:sp>
      <p:sp>
        <p:nvSpPr>
          <p:cNvPr id="4" name="Slide Number Placeholder 3"/>
          <p:cNvSpPr>
            <a:spLocks noGrp="1"/>
          </p:cNvSpPr>
          <p:nvPr>
            <p:ph type="sldNum" sz="quarter" idx="5"/>
          </p:nvPr>
        </p:nvSpPr>
        <p:spPr/>
        <p:txBody>
          <a:bodyPr/>
          <a:lstStyle/>
          <a:p>
            <a:fld id="{A802B656-D898-4057-BC0F-4E6AF4DC535F}" type="slidenum">
              <a:rPr lang="en-US" smtClean="0"/>
              <a:t>1</a:t>
            </a:fld>
            <a:endParaRPr lang="en-US" dirty="0"/>
          </a:p>
        </p:txBody>
      </p:sp>
    </p:spTree>
    <p:extLst>
      <p:ext uri="{BB962C8B-B14F-4D97-AF65-F5344CB8AC3E}">
        <p14:creationId xmlns:p14="http://schemas.microsoft.com/office/powerpoint/2010/main" val="4646755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PM</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02B656-D898-4057-BC0F-4E6AF4DC535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00530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PM</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02B656-D898-4057-BC0F-4E6AF4DC535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03675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Questions for PM</a:t>
            </a:r>
            <a:endParaRPr lang="en-US" b="1" dirty="0"/>
          </a:p>
        </p:txBody>
      </p:sp>
      <p:sp>
        <p:nvSpPr>
          <p:cNvPr id="4" name="Slide Number Placeholder 3"/>
          <p:cNvSpPr>
            <a:spLocks noGrp="1"/>
          </p:cNvSpPr>
          <p:nvPr>
            <p:ph type="sldNum" sz="quarter" idx="5"/>
          </p:nvPr>
        </p:nvSpPr>
        <p:spPr/>
        <p:txBody>
          <a:bodyPr/>
          <a:lstStyle/>
          <a:p>
            <a:fld id="{A802B656-D898-4057-BC0F-4E6AF4DC535F}" type="slidenum">
              <a:rPr lang="en-US" smtClean="0"/>
              <a:t>12</a:t>
            </a:fld>
            <a:endParaRPr lang="en-US" dirty="0"/>
          </a:p>
        </p:txBody>
      </p:sp>
    </p:spTree>
    <p:extLst>
      <p:ext uri="{BB962C8B-B14F-4D97-AF65-F5344CB8AC3E}">
        <p14:creationId xmlns:p14="http://schemas.microsoft.com/office/powerpoint/2010/main" val="14116363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400" b="1" dirty="0"/>
              <a:t>There will be no interviews, selection will be based on </a:t>
            </a:r>
            <a:r>
              <a:rPr lang="en-US" sz="1400" b="1" dirty="0" err="1"/>
              <a:t>SOQ’s</a:t>
            </a:r>
            <a:r>
              <a:rPr lang="en-US" sz="1400" b="1" dirty="0"/>
              <a:t> and references.</a:t>
            </a:r>
          </a:p>
          <a:p>
            <a:pPr marL="0" indent="0">
              <a:buNone/>
            </a:pPr>
            <a:endParaRPr lang="en-US" sz="1400" b="1" dirty="0"/>
          </a:p>
          <a:p>
            <a:pPr marL="228600" indent="-228600">
              <a:buAutoNum type="alphaUcPeriod"/>
            </a:pPr>
            <a:r>
              <a:rPr lang="en-US" sz="1400" b="1" dirty="0"/>
              <a:t>Prime only, no subs. Personnel with experience from another company can not be used under criteria A. It can be used under criteria B. </a:t>
            </a:r>
          </a:p>
          <a:p>
            <a:pPr marL="228600" indent="-228600">
              <a:buAutoNum type="alphaUcPeriod"/>
            </a:pPr>
            <a:r>
              <a:rPr lang="en-US" sz="1400" b="1" dirty="0"/>
              <a:t>Follow what is required under each of the criteria. I want to point out, criteria C, this is your area really to present your knowledge and understanding. Also, an opportunity to really expand on your firms understanding and approach.</a:t>
            </a:r>
          </a:p>
        </p:txBody>
      </p:sp>
      <p:sp>
        <p:nvSpPr>
          <p:cNvPr id="4" name="Slide Number Placeholder 3"/>
          <p:cNvSpPr>
            <a:spLocks noGrp="1"/>
          </p:cNvSpPr>
          <p:nvPr>
            <p:ph type="sldNum" sz="quarter" idx="5"/>
          </p:nvPr>
        </p:nvSpPr>
        <p:spPr/>
        <p:txBody>
          <a:bodyPr/>
          <a:lstStyle/>
          <a:p>
            <a:fld id="{A802B656-D898-4057-BC0F-4E6AF4DC535F}" type="slidenum">
              <a:rPr lang="en-US" smtClean="0"/>
              <a:t>13</a:t>
            </a:fld>
            <a:endParaRPr lang="en-US" dirty="0"/>
          </a:p>
        </p:txBody>
      </p:sp>
    </p:spTree>
    <p:extLst>
      <p:ext uri="{BB962C8B-B14F-4D97-AF65-F5344CB8AC3E}">
        <p14:creationId xmlns:p14="http://schemas.microsoft.com/office/powerpoint/2010/main" val="5407243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u="sng" dirty="0"/>
              <a:t>Do not use City Logos, the logo is proprietary. Make sure you’re using your actual firm name that is in AZ corp. not a trade name.</a:t>
            </a:r>
          </a:p>
          <a:p>
            <a:r>
              <a:rPr lang="en-US" sz="1300" dirty="0"/>
              <a:t>*</a:t>
            </a:r>
            <a:r>
              <a:rPr lang="en-US" sz="1300" b="1" dirty="0"/>
              <a:t>If any information about the firm is included on the information sheet, that page will count as page 1. Any ratable information such as “Bob has 30 years” that’ll count as page 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dirty="0"/>
              <a:t>*Paper – Graph &amp; Charts to be </a:t>
            </a:r>
            <a:r>
              <a:rPr lang="en-US" sz="1300" b="1" dirty="0" err="1"/>
              <a:t>10pt</a:t>
            </a:r>
            <a:r>
              <a:rPr lang="en-US" sz="1300" b="1" dirty="0"/>
              <a:t>, if less pt’s it may be too small, and it must be readable.</a:t>
            </a:r>
            <a:endParaRPr lang="en-US" sz="1300" dirty="0"/>
          </a:p>
          <a:p>
            <a:r>
              <a:rPr lang="en-US" sz="1300" dirty="0"/>
              <a:t>*Remind: </a:t>
            </a:r>
            <a:r>
              <a:rPr lang="en-US" sz="1300" b="1" dirty="0"/>
              <a:t>Keep your “FREEBIE” pages simple as they do not get included in the overall maximum page count as the panel will not be evaluating anything on those pages.</a:t>
            </a:r>
          </a:p>
          <a:p>
            <a:r>
              <a:rPr lang="en-US" sz="1300" b="1" dirty="0"/>
              <a:t>DISQUALIFICATION: If your firm is currently working on any project with the City staff they can discuss that project, but they may not discuss this project and procurement. Everything moving forward should be directed to me.</a:t>
            </a:r>
          </a:p>
        </p:txBody>
      </p:sp>
      <p:sp>
        <p:nvSpPr>
          <p:cNvPr id="4" name="Slide Number Placeholder 3"/>
          <p:cNvSpPr>
            <a:spLocks noGrp="1"/>
          </p:cNvSpPr>
          <p:nvPr>
            <p:ph type="sldNum" sz="quarter" idx="10"/>
          </p:nvPr>
        </p:nvSpPr>
        <p:spPr/>
        <p:txBody>
          <a:bodyPr/>
          <a:lstStyle/>
          <a:p>
            <a:fld id="{A802B656-D898-4057-BC0F-4E6AF4DC535F}" type="slidenum">
              <a:rPr lang="en-US" smtClean="0"/>
              <a:t>14</a:t>
            </a:fld>
            <a:endParaRPr lang="en-US"/>
          </a:p>
        </p:txBody>
      </p:sp>
    </p:spTree>
    <p:extLst>
      <p:ext uri="{BB962C8B-B14F-4D97-AF65-F5344CB8AC3E}">
        <p14:creationId xmlns:p14="http://schemas.microsoft.com/office/powerpoint/2010/main" val="12580647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need to elaborate here</a:t>
            </a:r>
          </a:p>
        </p:txBody>
      </p:sp>
      <p:sp>
        <p:nvSpPr>
          <p:cNvPr id="4" name="Slide Number Placeholder 3"/>
          <p:cNvSpPr>
            <a:spLocks noGrp="1"/>
          </p:cNvSpPr>
          <p:nvPr>
            <p:ph type="sldNum" sz="quarter" idx="5"/>
          </p:nvPr>
        </p:nvSpPr>
        <p:spPr/>
        <p:txBody>
          <a:bodyPr/>
          <a:lstStyle/>
          <a:p>
            <a:fld id="{A802B656-D898-4057-BC0F-4E6AF4DC535F}" type="slidenum">
              <a:rPr lang="en-US" smtClean="0"/>
              <a:t>15</a:t>
            </a:fld>
            <a:endParaRPr lang="en-US" dirty="0"/>
          </a:p>
        </p:txBody>
      </p:sp>
    </p:spTree>
    <p:extLst>
      <p:ext uri="{BB962C8B-B14F-4D97-AF65-F5344CB8AC3E}">
        <p14:creationId xmlns:p14="http://schemas.microsoft.com/office/powerpoint/2010/main" val="19400937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SOQ’s Due August 23rd Noon Arizona Time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4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400" dirty="0">
                <a:latin typeface="Arial" panose="020B0604020202020204" pitchFamily="34" charset="0"/>
                <a:cs typeface="Arial" panose="020B0604020202020204" pitchFamily="34" charset="0"/>
              </a:rPr>
              <a:t>REMINDER AGAIN: Failure to submit to via email to </a:t>
            </a:r>
            <a:r>
              <a:rPr lang="en-US" altLang="en-US" sz="1400" dirty="0">
                <a:latin typeface="Arial" panose="020B0604020202020204" pitchFamily="34" charset="0"/>
                <a:cs typeface="Arial" panose="020B0604020202020204" pitchFamily="34" charset="0"/>
                <a:hlinkClick r:id="rId3"/>
              </a:rPr>
              <a:t>debra.russell@phoenix.gov</a:t>
            </a:r>
            <a:r>
              <a:rPr lang="en-US" altLang="en-US" sz="1400" dirty="0">
                <a:latin typeface="Arial" panose="020B0604020202020204" pitchFamily="34" charset="0"/>
                <a:cs typeface="Arial" panose="020B0604020202020204" pitchFamily="34" charset="0"/>
              </a:rPr>
              <a:t> by the due date and time, the SOQ will not be accepted.</a:t>
            </a:r>
          </a:p>
          <a:p>
            <a:endParaRPr lang="en-US" sz="1400" b="1" dirty="0"/>
          </a:p>
          <a:p>
            <a:r>
              <a:rPr lang="en-US" sz="1400" b="1" dirty="0"/>
              <a:t>Do not wait until the last minute to email in your </a:t>
            </a:r>
            <a:r>
              <a:rPr lang="en-US" sz="1400" b="1" dirty="0" err="1"/>
              <a:t>SOQ’s</a:t>
            </a:r>
            <a:r>
              <a:rPr lang="en-US" sz="1400" b="1" dirty="0"/>
              <a:t>. The earlier the better incase there are any issues, if you wait until the last minute and there’s any issues you risk being disqualified. Once noon hits we will not accept anymore </a:t>
            </a:r>
            <a:r>
              <a:rPr lang="en-US" sz="1400" b="1" dirty="0" err="1"/>
              <a:t>SOQ’s</a:t>
            </a:r>
            <a:r>
              <a:rPr lang="en-US" sz="1400" b="1" dirty="0"/>
              <a:t>.</a:t>
            </a:r>
          </a:p>
        </p:txBody>
      </p:sp>
      <p:sp>
        <p:nvSpPr>
          <p:cNvPr id="4" name="Slide Number Placeholder 3"/>
          <p:cNvSpPr>
            <a:spLocks noGrp="1"/>
          </p:cNvSpPr>
          <p:nvPr>
            <p:ph type="sldNum" sz="quarter" idx="5"/>
          </p:nvPr>
        </p:nvSpPr>
        <p:spPr/>
        <p:txBody>
          <a:bodyPr/>
          <a:lstStyle/>
          <a:p>
            <a:fld id="{A802B656-D898-4057-BC0F-4E6AF4DC535F}" type="slidenum">
              <a:rPr lang="en-US" smtClean="0"/>
              <a:t>16</a:t>
            </a:fld>
            <a:endParaRPr lang="en-US" dirty="0"/>
          </a:p>
        </p:txBody>
      </p:sp>
    </p:spTree>
    <p:extLst>
      <p:ext uri="{BB962C8B-B14F-4D97-AF65-F5344CB8AC3E}">
        <p14:creationId xmlns:p14="http://schemas.microsoft.com/office/powerpoint/2010/main" val="24529416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You can check out these links at your leisure to see any other upcoming projects, results, and access the </a:t>
            </a:r>
            <a:r>
              <a:rPr lang="en-US" sz="1400" b="1" dirty="0" err="1"/>
              <a:t>ProcurePHX</a:t>
            </a:r>
            <a:r>
              <a:rPr lang="en-US" sz="1400" b="1" dirty="0"/>
              <a:t> System.</a:t>
            </a:r>
          </a:p>
        </p:txBody>
      </p:sp>
      <p:sp>
        <p:nvSpPr>
          <p:cNvPr id="4" name="Slide Number Placeholder 3"/>
          <p:cNvSpPr>
            <a:spLocks noGrp="1"/>
          </p:cNvSpPr>
          <p:nvPr>
            <p:ph type="sldNum" sz="quarter" idx="10"/>
          </p:nvPr>
        </p:nvSpPr>
        <p:spPr/>
        <p:txBody>
          <a:bodyPr/>
          <a:lstStyle/>
          <a:p>
            <a:fld id="{A802B656-D898-4057-BC0F-4E6AF4DC535F}" type="slidenum">
              <a:rPr lang="en-US" smtClean="0"/>
              <a:t>17</a:t>
            </a:fld>
            <a:endParaRPr lang="en-US" dirty="0"/>
          </a:p>
        </p:txBody>
      </p:sp>
    </p:spTree>
    <p:extLst>
      <p:ext uri="{BB962C8B-B14F-4D97-AF65-F5344CB8AC3E}">
        <p14:creationId xmlns:p14="http://schemas.microsoft.com/office/powerpoint/2010/main" val="2855945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Advise: </a:t>
            </a:r>
            <a:r>
              <a:rPr lang="en-US" sz="1400" b="1" dirty="0"/>
              <a:t>check out our webpage and make sure to sign up for our newsletter to get a head start on future project advertisements. It’s always good to have at least 2 people in your firm signed up for newsletter, just in case one leaves then you have a back up!</a:t>
            </a:r>
          </a:p>
        </p:txBody>
      </p:sp>
      <p:sp>
        <p:nvSpPr>
          <p:cNvPr id="4" name="Slide Number Placeholder 3"/>
          <p:cNvSpPr>
            <a:spLocks noGrp="1"/>
          </p:cNvSpPr>
          <p:nvPr>
            <p:ph type="sldNum" sz="quarter" idx="10"/>
          </p:nvPr>
        </p:nvSpPr>
        <p:spPr/>
        <p:txBody>
          <a:bodyPr/>
          <a:lstStyle/>
          <a:p>
            <a:fld id="{A802B656-D898-4057-BC0F-4E6AF4DC535F}" type="slidenum">
              <a:rPr lang="en-US" smtClean="0"/>
              <a:t>18</a:t>
            </a:fld>
            <a:endParaRPr lang="en-US" dirty="0"/>
          </a:p>
        </p:txBody>
      </p:sp>
    </p:spTree>
    <p:extLst>
      <p:ext uri="{BB962C8B-B14F-4D97-AF65-F5344CB8AC3E}">
        <p14:creationId xmlns:p14="http://schemas.microsoft.com/office/powerpoint/2010/main" val="41086820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Two separate sections, one for new advertisements, and one for project results and selections</a:t>
            </a:r>
          </a:p>
        </p:txBody>
      </p:sp>
      <p:sp>
        <p:nvSpPr>
          <p:cNvPr id="4" name="Slide Number Placeholder 3"/>
          <p:cNvSpPr>
            <a:spLocks noGrp="1"/>
          </p:cNvSpPr>
          <p:nvPr>
            <p:ph type="sldNum" sz="quarter" idx="10"/>
          </p:nvPr>
        </p:nvSpPr>
        <p:spPr/>
        <p:txBody>
          <a:bodyPr/>
          <a:lstStyle/>
          <a:p>
            <a:fld id="{A802B656-D898-4057-BC0F-4E6AF4DC535F}" type="slidenum">
              <a:rPr lang="en-US" smtClean="0"/>
              <a:t>19</a:t>
            </a:fld>
            <a:endParaRPr lang="en-US" dirty="0"/>
          </a:p>
        </p:txBody>
      </p:sp>
    </p:spTree>
    <p:extLst>
      <p:ext uri="{BB962C8B-B14F-4D97-AF65-F5344CB8AC3E}">
        <p14:creationId xmlns:p14="http://schemas.microsoft.com/office/powerpoint/2010/main" val="3949044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Explain: </a:t>
            </a:r>
            <a:r>
              <a:rPr lang="en-US" sz="1400" b="1" dirty="0"/>
              <a:t>Francisco's contact information isn’t listed because this is the only opportunity to ask the PM’s any questions directly. This is why we hold these meetings, to give submitting firms a chance to speak with the PM’s prior to submittal.</a:t>
            </a:r>
            <a:endParaRPr lang="en-US" sz="1400" dirty="0"/>
          </a:p>
        </p:txBody>
      </p:sp>
      <p:sp>
        <p:nvSpPr>
          <p:cNvPr id="4" name="Slide Number Placeholder 3"/>
          <p:cNvSpPr>
            <a:spLocks noGrp="1"/>
          </p:cNvSpPr>
          <p:nvPr>
            <p:ph type="sldNum" sz="quarter" idx="10"/>
          </p:nvPr>
        </p:nvSpPr>
        <p:spPr/>
        <p:txBody>
          <a:bodyPr/>
          <a:lstStyle/>
          <a:p>
            <a:fld id="{A802B656-D898-4057-BC0F-4E6AF4DC535F}" type="slidenum">
              <a:rPr lang="en-US" smtClean="0"/>
              <a:t>2</a:t>
            </a:fld>
            <a:endParaRPr lang="en-US" dirty="0"/>
          </a:p>
        </p:txBody>
      </p:sp>
    </p:spTree>
    <p:extLst>
      <p:ext uri="{BB962C8B-B14F-4D97-AF65-F5344CB8AC3E}">
        <p14:creationId xmlns:p14="http://schemas.microsoft.com/office/powerpoint/2010/main" val="31893912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If you haven’t registered, make sure to do that as soon as possible as it takes a couple of days. If you have registered, double check your info is correct</a:t>
            </a:r>
          </a:p>
          <a:p>
            <a:endParaRPr lang="en-US" sz="1400" dirty="0"/>
          </a:p>
          <a:p>
            <a:r>
              <a:rPr lang="en-US" sz="1400" dirty="0"/>
              <a:t>Advise: </a:t>
            </a:r>
            <a:r>
              <a:rPr lang="en-US" sz="1400" b="1" dirty="0"/>
              <a:t>We can’t assist with login or password resets you will contact the help desk for that. You must go through vendor registration, once you gain access to the system we can assist with navigating. If there are name changes or new vendor numbers issued, make sure to get login info verified as soon as possible, giving you plenty of time to resolve any issues.</a:t>
            </a:r>
          </a:p>
          <a:p>
            <a:endParaRPr lang="en-US" sz="1400" b="1" dirty="0"/>
          </a:p>
          <a:p>
            <a:r>
              <a:rPr lang="en-US" sz="1400" b="1" dirty="0"/>
              <a:t>Vendor number must be included on statement of qualifications.</a:t>
            </a:r>
          </a:p>
        </p:txBody>
      </p:sp>
      <p:sp>
        <p:nvSpPr>
          <p:cNvPr id="4" name="Slide Number Placeholder 3"/>
          <p:cNvSpPr>
            <a:spLocks noGrp="1"/>
          </p:cNvSpPr>
          <p:nvPr>
            <p:ph type="sldNum" sz="quarter" idx="5"/>
          </p:nvPr>
        </p:nvSpPr>
        <p:spPr/>
        <p:txBody>
          <a:bodyPr/>
          <a:lstStyle/>
          <a:p>
            <a:fld id="{A802B656-D898-4057-BC0F-4E6AF4DC535F}" type="slidenum">
              <a:rPr lang="en-US" smtClean="0"/>
              <a:t>20</a:t>
            </a:fld>
            <a:endParaRPr lang="en-US" dirty="0"/>
          </a:p>
        </p:txBody>
      </p:sp>
    </p:spTree>
    <p:extLst>
      <p:ext uri="{BB962C8B-B14F-4D97-AF65-F5344CB8AC3E}">
        <p14:creationId xmlns:p14="http://schemas.microsoft.com/office/powerpoint/2010/main" val="30071351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Advise: </a:t>
            </a:r>
            <a:r>
              <a:rPr lang="en-US" sz="1400" b="1" dirty="0"/>
              <a:t>Cut off for questions will be 7 days prior to due date.</a:t>
            </a:r>
          </a:p>
          <a:p>
            <a:endParaRPr lang="en-US" sz="1400" b="1" dirty="0"/>
          </a:p>
          <a:p>
            <a:r>
              <a:rPr lang="en-US" sz="1400" b="1" dirty="0"/>
              <a:t>This will give us enough time to get the answers to their questions and post any additional notifications in time for the firms to adjust and submit their </a:t>
            </a:r>
            <a:r>
              <a:rPr lang="en-US" sz="1400" b="1" dirty="0" err="1"/>
              <a:t>SOQ’s</a:t>
            </a:r>
            <a:r>
              <a:rPr lang="en-US" sz="1400" b="1" dirty="0"/>
              <a:t>.</a:t>
            </a:r>
          </a:p>
          <a:p>
            <a:r>
              <a:rPr lang="en-US" sz="1400" b="1" dirty="0"/>
              <a:t>All questions are to be directed to me after today's meeting.</a:t>
            </a:r>
          </a:p>
          <a:p>
            <a:endParaRPr lang="en-US" sz="1400" b="1" dirty="0"/>
          </a:p>
          <a:p>
            <a:r>
              <a:rPr lang="en-US" sz="1400" b="1" dirty="0"/>
              <a:t>I want to thank everyone for attending, next we’ll be going over the RFx system, if you’re registered and familiar you are free to leave.</a:t>
            </a:r>
            <a:endParaRPr lang="en-US" sz="1400" dirty="0"/>
          </a:p>
        </p:txBody>
      </p:sp>
      <p:sp>
        <p:nvSpPr>
          <p:cNvPr id="4" name="Slide Number Placeholder 3"/>
          <p:cNvSpPr>
            <a:spLocks noGrp="1"/>
          </p:cNvSpPr>
          <p:nvPr>
            <p:ph type="sldNum" sz="quarter" idx="10"/>
          </p:nvPr>
        </p:nvSpPr>
        <p:spPr/>
        <p:txBody>
          <a:bodyPr/>
          <a:lstStyle/>
          <a:p>
            <a:fld id="{C8DC57A8-AE18-4654-B6AF-04B3577165BE}" type="slidenum">
              <a:rPr lang="en-US" smtClean="0"/>
              <a:t>21</a:t>
            </a:fld>
            <a:endParaRPr lang="en-US" dirty="0"/>
          </a:p>
        </p:txBody>
      </p:sp>
    </p:spTree>
    <p:extLst>
      <p:ext uri="{BB962C8B-B14F-4D97-AF65-F5344CB8AC3E}">
        <p14:creationId xmlns:p14="http://schemas.microsoft.com/office/powerpoint/2010/main" val="40451393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The next set of slides are just a brief overview of the </a:t>
            </a:r>
            <a:r>
              <a:rPr lang="en-US" sz="1400" b="1" dirty="0" err="1"/>
              <a:t>ProcurePHX</a:t>
            </a:r>
            <a:r>
              <a:rPr lang="en-US" sz="1400" b="1" dirty="0"/>
              <a:t> System. Also included is a detailed step by step guide on how to log in.</a:t>
            </a:r>
          </a:p>
        </p:txBody>
      </p:sp>
      <p:sp>
        <p:nvSpPr>
          <p:cNvPr id="4" name="Slide Number Placeholder 3"/>
          <p:cNvSpPr>
            <a:spLocks noGrp="1"/>
          </p:cNvSpPr>
          <p:nvPr>
            <p:ph type="sldNum" sz="quarter" idx="5"/>
          </p:nvPr>
        </p:nvSpPr>
        <p:spPr/>
        <p:txBody>
          <a:bodyPr/>
          <a:lstStyle/>
          <a:p>
            <a:fld id="{A802B656-D898-4057-BC0F-4E6AF4DC535F}" type="slidenum">
              <a:rPr lang="en-US" smtClean="0"/>
              <a:t>22</a:t>
            </a:fld>
            <a:endParaRPr lang="en-US" dirty="0"/>
          </a:p>
        </p:txBody>
      </p:sp>
    </p:spTree>
    <p:extLst>
      <p:ext uri="{BB962C8B-B14F-4D97-AF65-F5344CB8AC3E}">
        <p14:creationId xmlns:p14="http://schemas.microsoft.com/office/powerpoint/2010/main" val="34859239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02B656-D898-4057-BC0F-4E6AF4DC535F}" type="slidenum">
              <a:rPr lang="en-US" smtClean="0"/>
              <a:t>23</a:t>
            </a:fld>
            <a:endParaRPr lang="en-US" dirty="0"/>
          </a:p>
        </p:txBody>
      </p:sp>
    </p:spTree>
    <p:extLst>
      <p:ext uri="{BB962C8B-B14F-4D97-AF65-F5344CB8AC3E}">
        <p14:creationId xmlns:p14="http://schemas.microsoft.com/office/powerpoint/2010/main" val="2223452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Stress: </a:t>
            </a:r>
            <a:r>
              <a:rPr lang="en-US" sz="1400" b="1" dirty="0"/>
              <a:t>It’s very important you make sure that you’re reviewing under the correct RFx Number.</a:t>
            </a:r>
          </a:p>
        </p:txBody>
      </p:sp>
      <p:sp>
        <p:nvSpPr>
          <p:cNvPr id="4" name="Slide Number Placeholder 3"/>
          <p:cNvSpPr>
            <a:spLocks noGrp="1"/>
          </p:cNvSpPr>
          <p:nvPr>
            <p:ph type="sldNum" sz="quarter" idx="10"/>
          </p:nvPr>
        </p:nvSpPr>
        <p:spPr/>
        <p:txBody>
          <a:bodyPr/>
          <a:lstStyle/>
          <a:p>
            <a:fld id="{A802B656-D898-4057-BC0F-4E6AF4DC535F}" type="slidenum">
              <a:rPr lang="en-US" smtClean="0"/>
              <a:t>24</a:t>
            </a:fld>
            <a:endParaRPr lang="en-US" dirty="0"/>
          </a:p>
        </p:txBody>
      </p:sp>
    </p:spTree>
    <p:extLst>
      <p:ext uri="{BB962C8B-B14F-4D97-AF65-F5344CB8AC3E}">
        <p14:creationId xmlns:p14="http://schemas.microsoft.com/office/powerpoint/2010/main" val="38941494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2B656-D898-4057-BC0F-4E6AF4DC535F}" type="slidenum">
              <a:rPr lang="en-US" smtClean="0"/>
              <a:t>25</a:t>
            </a:fld>
            <a:endParaRPr lang="en-US" dirty="0"/>
          </a:p>
        </p:txBody>
      </p:sp>
    </p:spTree>
    <p:extLst>
      <p:ext uri="{BB962C8B-B14F-4D97-AF65-F5344CB8AC3E}">
        <p14:creationId xmlns:p14="http://schemas.microsoft.com/office/powerpoint/2010/main" val="8275810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A802B656-D898-4057-BC0F-4E6AF4DC535F}" type="slidenum">
              <a:rPr lang="en-US" smtClean="0"/>
              <a:t>26</a:t>
            </a:fld>
            <a:endParaRPr lang="en-US" dirty="0"/>
          </a:p>
        </p:txBody>
      </p:sp>
    </p:spTree>
    <p:extLst>
      <p:ext uri="{BB962C8B-B14F-4D97-AF65-F5344CB8AC3E}">
        <p14:creationId xmlns:p14="http://schemas.microsoft.com/office/powerpoint/2010/main" val="40275893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2B656-D898-4057-BC0F-4E6AF4DC535F}" type="slidenum">
              <a:rPr lang="en-US" smtClean="0"/>
              <a:t>27</a:t>
            </a:fld>
            <a:endParaRPr lang="en-US" dirty="0"/>
          </a:p>
        </p:txBody>
      </p:sp>
    </p:spTree>
    <p:extLst>
      <p:ext uri="{BB962C8B-B14F-4D97-AF65-F5344CB8AC3E}">
        <p14:creationId xmlns:p14="http://schemas.microsoft.com/office/powerpoint/2010/main" val="9984552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Click on Participate: This will ensure you to get email notifications regarding this RFx event. Notifications, New Attachments.</a:t>
            </a:r>
          </a:p>
        </p:txBody>
      </p:sp>
      <p:sp>
        <p:nvSpPr>
          <p:cNvPr id="4" name="Slide Number Placeholder 3"/>
          <p:cNvSpPr>
            <a:spLocks noGrp="1"/>
          </p:cNvSpPr>
          <p:nvPr>
            <p:ph type="sldNum" sz="quarter" idx="10"/>
          </p:nvPr>
        </p:nvSpPr>
        <p:spPr/>
        <p:txBody>
          <a:bodyPr/>
          <a:lstStyle/>
          <a:p>
            <a:fld id="{A802B656-D898-4057-BC0F-4E6AF4DC535F}" type="slidenum">
              <a:rPr lang="en-US" smtClean="0"/>
              <a:t>28</a:t>
            </a:fld>
            <a:endParaRPr lang="en-US" dirty="0"/>
          </a:p>
        </p:txBody>
      </p:sp>
    </p:spTree>
    <p:extLst>
      <p:ext uri="{BB962C8B-B14F-4D97-AF65-F5344CB8AC3E}">
        <p14:creationId xmlns:p14="http://schemas.microsoft.com/office/powerpoint/2010/main" val="7694403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5389A6-2FA1-4B36-801E-82C197878AF6}" type="slidenum">
              <a:rPr lang="en-US" smtClean="0"/>
              <a:t>29</a:t>
            </a:fld>
            <a:endParaRPr lang="en-US" dirty="0"/>
          </a:p>
        </p:txBody>
      </p:sp>
    </p:spTree>
    <p:extLst>
      <p:ext uri="{BB962C8B-B14F-4D97-AF65-F5344CB8AC3E}">
        <p14:creationId xmlns:p14="http://schemas.microsoft.com/office/powerpoint/2010/main" val="4293706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400" b="1" dirty="0"/>
              <a:t>At anytime you can ask questions </a:t>
            </a:r>
          </a:p>
          <a:p>
            <a:pPr marL="171450" indent="-171450">
              <a:buFont typeface="Arial" panose="020B0604020202020204" pitchFamily="34" charset="0"/>
              <a:buChar char="•"/>
            </a:pPr>
            <a:r>
              <a:rPr lang="en-US" sz="1400" b="1" dirty="0"/>
              <a:t>After each presenter you will have the opportunity to ask questions</a:t>
            </a:r>
          </a:p>
        </p:txBody>
      </p:sp>
      <p:sp>
        <p:nvSpPr>
          <p:cNvPr id="4" name="Slide Number Placeholder 3"/>
          <p:cNvSpPr>
            <a:spLocks noGrp="1"/>
          </p:cNvSpPr>
          <p:nvPr>
            <p:ph type="sldNum" sz="quarter" idx="10"/>
          </p:nvPr>
        </p:nvSpPr>
        <p:spPr/>
        <p:txBody>
          <a:bodyPr/>
          <a:lstStyle/>
          <a:p>
            <a:fld id="{A802B656-D898-4057-BC0F-4E6AF4DC535F}" type="slidenum">
              <a:rPr lang="en-US" smtClean="0"/>
              <a:t>3</a:t>
            </a:fld>
            <a:endParaRPr lang="en-US" dirty="0"/>
          </a:p>
        </p:txBody>
      </p:sp>
    </p:spTree>
    <p:extLst>
      <p:ext uri="{BB962C8B-B14F-4D97-AF65-F5344CB8AC3E}">
        <p14:creationId xmlns:p14="http://schemas.microsoft.com/office/powerpoint/2010/main" val="559701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Advise: I will post the attendance sheet and presentation to the webpage; </a:t>
            </a:r>
            <a:r>
              <a:rPr lang="en-US" sz="1400" b="1" dirty="0"/>
              <a:t>you can also email all the questions you’ve asked today in detail and we will compile all the questions with detailed answers for everyone </a:t>
            </a:r>
            <a:r>
              <a:rPr lang="en-US" sz="1400" b="1" dirty="0">
                <a:highlight>
                  <a:srgbClr val="FFFF00"/>
                </a:highlight>
              </a:rPr>
              <a:t>AND POST A NOTIFICATION IF NEEDED.</a:t>
            </a:r>
            <a:endParaRPr lang="en-US" sz="1400" dirty="0">
              <a:highlight>
                <a:srgbClr val="FFFF00"/>
              </a:highlight>
            </a:endParaRPr>
          </a:p>
        </p:txBody>
      </p:sp>
      <p:sp>
        <p:nvSpPr>
          <p:cNvPr id="4" name="Slide Number Placeholder 3"/>
          <p:cNvSpPr>
            <a:spLocks noGrp="1"/>
          </p:cNvSpPr>
          <p:nvPr>
            <p:ph type="sldNum" sz="quarter" idx="10"/>
          </p:nvPr>
        </p:nvSpPr>
        <p:spPr/>
        <p:txBody>
          <a:bodyPr/>
          <a:lstStyle/>
          <a:p>
            <a:fld id="{A802B656-D898-4057-BC0F-4E6AF4DC535F}" type="slidenum">
              <a:rPr lang="en-US" smtClean="0"/>
              <a:t>4</a:t>
            </a:fld>
            <a:endParaRPr lang="en-US" dirty="0"/>
          </a:p>
        </p:txBody>
      </p:sp>
    </p:spTree>
    <p:extLst>
      <p:ext uri="{BB962C8B-B14F-4D97-AF65-F5344CB8AC3E}">
        <p14:creationId xmlns:p14="http://schemas.microsoft.com/office/powerpoint/2010/main" val="8367219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This is your only chance to speak directly with city staff to have any questions answered.</a:t>
            </a:r>
          </a:p>
          <a:p>
            <a:r>
              <a:rPr lang="en-US" sz="1400" b="1" i="1" dirty="0"/>
              <a:t>Pass off to PM</a:t>
            </a:r>
          </a:p>
        </p:txBody>
      </p:sp>
      <p:sp>
        <p:nvSpPr>
          <p:cNvPr id="4" name="Slide Number Placeholder 3"/>
          <p:cNvSpPr>
            <a:spLocks noGrp="1"/>
          </p:cNvSpPr>
          <p:nvPr>
            <p:ph type="sldNum" sz="quarter" idx="5"/>
          </p:nvPr>
        </p:nvSpPr>
        <p:spPr/>
        <p:txBody>
          <a:bodyPr/>
          <a:lstStyle/>
          <a:p>
            <a:fld id="{A802B656-D898-4057-BC0F-4E6AF4DC535F}" type="slidenum">
              <a:rPr lang="en-US" smtClean="0"/>
              <a:t>5</a:t>
            </a:fld>
            <a:endParaRPr lang="en-US" dirty="0"/>
          </a:p>
        </p:txBody>
      </p:sp>
    </p:spTree>
    <p:extLst>
      <p:ext uri="{BB962C8B-B14F-4D97-AF65-F5344CB8AC3E}">
        <p14:creationId xmlns:p14="http://schemas.microsoft.com/office/powerpoint/2010/main" val="401222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PM</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02B656-D898-4057-BC0F-4E6AF4DC535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28064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PM</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02B656-D898-4057-BC0F-4E6AF4DC535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71291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PM</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02B656-D898-4057-BC0F-4E6AF4DC535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18752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PM</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02B656-D898-4057-BC0F-4E6AF4DC535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62567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smtClean="0"/>
              <a:t>8/9/2024</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96498883"/>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8/9/2024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406415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8/9/2024</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9225431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8/9/2024</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pPr/>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2886894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smtClean="0"/>
              <a:pPr/>
              <a:t>8/9/2024</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697448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pPr/>
              <a:t>8/9/2024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1792467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pPr/>
              <a:t>8/9/2024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2387841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8/9/2024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030918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smtClean="0"/>
              <a:t>8/9/2024</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60944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8/9/2024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22338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t>8/9/2024</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60605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8/9/2024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21390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8/9/2024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75595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8/9/2024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30019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8/9/2024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86650382"/>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8/9/2024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4292964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8/9/2024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805368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8/9/2024</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792849590"/>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 id="2147483857" r:id="rId12"/>
    <p:sldLayoutId id="2147483858" r:id="rId13"/>
    <p:sldLayoutId id="2147483859" r:id="rId14"/>
    <p:sldLayoutId id="2147483860" r:id="rId15"/>
    <p:sldLayoutId id="2147483861" r:id="rId16"/>
    <p:sldLayoutId id="2147483862"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www.picpedia.org/highway-signs/q/questions.html" TargetMode="External"/><Relationship Id="rId5" Type="http://schemas.openxmlformats.org/officeDocument/2006/relationships/image" Target="../media/image9.jp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hyperlink" Target="https://www.phoenix.gov/streets/procurement-opportunities/" TargetMode="External"/><Relationship Id="rId2" Type="http://schemas.openxmlformats.org/officeDocument/2006/relationships/notesSlide" Target="../notesSlides/notesSlide18.xml"/><Relationship Id="rId1" Type="http://schemas.openxmlformats.org/officeDocument/2006/relationships/slideLayout" Target="../slideLayouts/slideLayout9.xml"/><Relationship Id="rId6" Type="http://schemas.openxmlformats.org/officeDocument/2006/relationships/image" Target="../media/image3.png"/><Relationship Id="rId5" Type="http://schemas.openxmlformats.org/officeDocument/2006/relationships/oleObject" Target="../embeddings/oleObject1.bin"/><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hyperlink" Target="https://solicitations.phoenix.gov/" TargetMode="External"/><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oleObject" Target="../embeddings/oleObject1.bin"/><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hyperlink" Target="mailto:bobbie.hobart@phoenix.gov"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oleObject" Target="../embeddings/oleObject2.bin"/></Relationships>
</file>

<file path=ppt/slides/_rels/slide2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www.phoenix.gov/finance/vendorsreg" TargetMode="External"/><Relationship Id="rId7" Type="http://schemas.openxmlformats.org/officeDocument/2006/relationships/oleObject" Target="../embeddings/oleObject1.bin"/><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hyperlink" Target="https://eprocurement.phoenix.gov/irj/portal" TargetMode="External"/></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3.png"/></Relationships>
</file>

<file path=ppt/slides/_rels/slide22.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oleObject" Target="../embeddings/oleObject1.bin"/><Relationship Id="rId7" Type="http://schemas.openxmlformats.org/officeDocument/2006/relationships/diagramQuickStyle" Target="../diagrams/quickStyle4.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3.png"/><Relationship Id="rId9" Type="http://schemas.microsoft.com/office/2007/relationships/diagramDrawing" Target="../diagrams/drawing4.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oleObject" Target="../embeddings/oleObject1.bin"/></Relationships>
</file>

<file path=ppt/slides/_rels/slide2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oleObject" Target="../embeddings/oleObject12.bin"/></Relationships>
</file>

<file path=ppt/slides/_rels/slide2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oleObject" Target="../embeddings/oleObject13.bin"/></Relationships>
</file>

<file path=ppt/slides/_rels/slide2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oleObject" Target="../embeddings/oleObject1.bin"/></Relationships>
</file>

<file path=ppt/slides/_rels/slide2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oleObject" Target="../embeddings/oleObject1.bin"/></Relationships>
</file>

<file path=ppt/slides/_rels/slide2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oleObject" Target="../embeddings/oleObject1.bin"/><Relationship Id="rId4" Type="http://schemas.openxmlformats.org/officeDocument/2006/relationships/hyperlink" Target="https://byod4learning.wordpress.com/" TargetMode="Externa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s://eprocurement.phoenix.gov/irj/porta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oleObject" Target="../embeddings/oleObject4.bin"/><Relationship Id="rId4" Type="http://schemas.openxmlformats.org/officeDocument/2006/relationships/hyperlink" Target="https://solicitations.phoenix.gov/" TargetMode="Externa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8.bin"/><Relationship Id="rId7" Type="http://schemas.openxmlformats.org/officeDocument/2006/relationships/image" Target="../media/image8.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image" Target="../media/image6.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D63C5B-142C-451C-B7FB-526CADC15B0E}"/>
              </a:ext>
            </a:extLst>
          </p:cNvPr>
          <p:cNvSpPr>
            <a:spLocks noGrp="1"/>
          </p:cNvSpPr>
          <p:nvPr>
            <p:ph idx="1"/>
          </p:nvPr>
        </p:nvSpPr>
        <p:spPr>
          <a:xfrm>
            <a:off x="179614" y="1"/>
            <a:ext cx="11870146" cy="6858000"/>
          </a:xfrm>
          <a:noFill/>
        </p:spPr>
        <p:txBody>
          <a:bodyPr>
            <a:normAutofit fontScale="55000" lnSpcReduction="20000"/>
          </a:bodyPr>
          <a:lstStyle/>
          <a:p>
            <a:pPr marL="0" indent="0" algn="ctr">
              <a:lnSpc>
                <a:spcPct val="100000"/>
              </a:lnSpc>
              <a:spcBef>
                <a:spcPts val="0"/>
              </a:spcBef>
              <a:buNone/>
            </a:pPr>
            <a:endParaRPr lang="en-US" sz="3600" b="1" dirty="0">
              <a:latin typeface="Arial" panose="020B0604020202020204" pitchFamily="34" charset="0"/>
              <a:cs typeface="Arial" panose="020B0604020202020204" pitchFamily="34" charset="0"/>
            </a:endParaRPr>
          </a:p>
          <a:p>
            <a:pPr marL="0" indent="0" algn="ctr">
              <a:lnSpc>
                <a:spcPct val="100000"/>
              </a:lnSpc>
              <a:spcBef>
                <a:spcPts val="0"/>
              </a:spcBef>
              <a:buNone/>
            </a:pPr>
            <a:endParaRPr lang="en-US" sz="4600" b="1" dirty="0">
              <a:latin typeface="Arial" panose="020B0604020202020204" pitchFamily="34" charset="0"/>
              <a:cs typeface="Arial" panose="020B0604020202020204" pitchFamily="34" charset="0"/>
            </a:endParaRPr>
          </a:p>
          <a:p>
            <a:pPr marL="0" indent="0" algn="ctr">
              <a:lnSpc>
                <a:spcPct val="100000"/>
              </a:lnSpc>
              <a:spcBef>
                <a:spcPts val="0"/>
              </a:spcBef>
              <a:buNone/>
            </a:pPr>
            <a:r>
              <a:rPr lang="en-US" sz="4600" b="1" dirty="0">
                <a:latin typeface="Arial" panose="020B0604020202020204" pitchFamily="34" charset="0"/>
                <a:cs typeface="Arial" panose="020B0604020202020204" pitchFamily="34" charset="0"/>
              </a:rPr>
              <a:t>CITY OF PHOENIX</a:t>
            </a:r>
          </a:p>
          <a:p>
            <a:pPr marL="0" indent="0" algn="ctr">
              <a:lnSpc>
                <a:spcPct val="100000"/>
              </a:lnSpc>
              <a:spcBef>
                <a:spcPts val="0"/>
              </a:spcBef>
              <a:buNone/>
            </a:pPr>
            <a:r>
              <a:rPr lang="en-US" sz="4600" b="1" dirty="0">
                <a:latin typeface="Arial" panose="020B0604020202020204" pitchFamily="34" charset="0"/>
                <a:cs typeface="Arial" panose="020B0604020202020204" pitchFamily="34" charset="0"/>
              </a:rPr>
              <a:t>STREET TRANSPORTATION </a:t>
            </a:r>
          </a:p>
          <a:p>
            <a:pPr marL="0" indent="0" algn="ctr">
              <a:lnSpc>
                <a:spcPct val="100000"/>
              </a:lnSpc>
              <a:spcBef>
                <a:spcPts val="0"/>
              </a:spcBef>
              <a:buNone/>
            </a:pPr>
            <a:r>
              <a:rPr lang="en-US" sz="4600" b="1" dirty="0">
                <a:latin typeface="Arial" panose="020B0604020202020204" pitchFamily="34" charset="0"/>
                <a:cs typeface="Arial" panose="020B0604020202020204" pitchFamily="34" charset="0"/>
              </a:rPr>
              <a:t>DEPARTMENT</a:t>
            </a:r>
          </a:p>
          <a:p>
            <a:pPr marL="0" indent="0" algn="ctr">
              <a:lnSpc>
                <a:spcPct val="100000"/>
              </a:lnSpc>
              <a:spcBef>
                <a:spcPts val="0"/>
              </a:spcBef>
              <a:buNone/>
            </a:pPr>
            <a:endParaRPr lang="en-US" sz="4600" b="1" dirty="0">
              <a:latin typeface="Arial" panose="020B0604020202020204" pitchFamily="34" charset="0"/>
              <a:cs typeface="Arial" panose="020B0604020202020204" pitchFamily="34" charset="0"/>
            </a:endParaRPr>
          </a:p>
          <a:p>
            <a:pPr marL="0" indent="0" algn="ctr">
              <a:lnSpc>
                <a:spcPct val="100000"/>
              </a:lnSpc>
              <a:spcBef>
                <a:spcPts val="0"/>
              </a:spcBef>
              <a:buNone/>
            </a:pPr>
            <a:r>
              <a:rPr lang="en-US" sz="4600" b="1" dirty="0">
                <a:latin typeface="Arial" panose="020B0604020202020204" pitchFamily="34" charset="0"/>
                <a:cs typeface="Arial" panose="020B0604020202020204" pitchFamily="34" charset="0"/>
              </a:rPr>
              <a:t>PRE-SUBMITTAL MEETING</a:t>
            </a:r>
          </a:p>
          <a:p>
            <a:pPr marL="0" indent="0" algn="ctr">
              <a:lnSpc>
                <a:spcPct val="100000"/>
              </a:lnSpc>
              <a:spcBef>
                <a:spcPts val="0"/>
              </a:spcBef>
              <a:buNone/>
            </a:pPr>
            <a:endParaRPr lang="en-US" sz="4600" b="1" dirty="0">
              <a:latin typeface="Arial" panose="020B0604020202020204" pitchFamily="34" charset="0"/>
              <a:cs typeface="Arial" panose="020B0604020202020204" pitchFamily="34" charset="0"/>
            </a:endParaRPr>
          </a:p>
          <a:p>
            <a:pPr marL="0" indent="0" algn="ctr">
              <a:lnSpc>
                <a:spcPct val="100000"/>
              </a:lnSpc>
              <a:spcBef>
                <a:spcPts val="0"/>
              </a:spcBef>
              <a:buNone/>
            </a:pPr>
            <a:r>
              <a:rPr lang="en-US" sz="4600" b="1" dirty="0">
                <a:latin typeface="Arial" panose="020B0604020202020204" pitchFamily="34" charset="0"/>
                <a:cs typeface="Arial" panose="020B0604020202020204" pitchFamily="34" charset="0"/>
              </a:rPr>
              <a:t>ROAD SAFETY ACTION PLAN </a:t>
            </a:r>
          </a:p>
          <a:p>
            <a:pPr marL="0" indent="0" algn="ctr">
              <a:lnSpc>
                <a:spcPct val="100000"/>
              </a:lnSpc>
              <a:spcBef>
                <a:spcPts val="0"/>
              </a:spcBef>
              <a:buNone/>
            </a:pPr>
            <a:r>
              <a:rPr lang="en-US" sz="4600" b="1" dirty="0">
                <a:latin typeface="Arial" panose="020B0604020202020204" pitchFamily="34" charset="0"/>
                <a:cs typeface="Arial" panose="020B0604020202020204" pitchFamily="34" charset="0"/>
              </a:rPr>
              <a:t>SAFE STREETS AND ROADS FOR ALL </a:t>
            </a:r>
          </a:p>
          <a:p>
            <a:pPr marL="0" indent="0" algn="ctr">
              <a:lnSpc>
                <a:spcPct val="100000"/>
              </a:lnSpc>
              <a:spcBef>
                <a:spcPts val="0"/>
              </a:spcBef>
              <a:buNone/>
            </a:pPr>
            <a:r>
              <a:rPr lang="en-US" sz="4600" b="1" dirty="0" err="1">
                <a:latin typeface="Arial" panose="020B0604020202020204" pitchFamily="34" charset="0"/>
                <a:cs typeface="Arial" panose="020B0604020202020204" pitchFamily="34" charset="0"/>
              </a:rPr>
              <a:t>ReVISIONing</a:t>
            </a:r>
            <a:r>
              <a:rPr lang="en-US" sz="4600" b="1" dirty="0">
                <a:latin typeface="Arial" panose="020B0604020202020204" pitchFamily="34" charset="0"/>
                <a:cs typeface="Arial" panose="020B0604020202020204" pitchFamily="34" charset="0"/>
              </a:rPr>
              <a:t> INDIAN SCHOOL ROAD</a:t>
            </a:r>
          </a:p>
          <a:p>
            <a:pPr marL="0" indent="0" algn="ctr">
              <a:lnSpc>
                <a:spcPct val="100000"/>
              </a:lnSpc>
              <a:spcBef>
                <a:spcPts val="0"/>
              </a:spcBef>
              <a:buNone/>
            </a:pPr>
            <a:r>
              <a:rPr lang="en-US" sz="4600" b="1" dirty="0">
                <a:latin typeface="Arial" panose="020B0604020202020204" pitchFamily="34" charset="0"/>
                <a:cs typeface="Arial" panose="020B0604020202020204" pitchFamily="34" charset="0"/>
              </a:rPr>
              <a:t>ENGINEERING SERVICES</a:t>
            </a:r>
          </a:p>
          <a:p>
            <a:pPr marL="0" indent="0" algn="ctr">
              <a:lnSpc>
                <a:spcPct val="100000"/>
              </a:lnSpc>
              <a:spcBef>
                <a:spcPts val="0"/>
              </a:spcBef>
              <a:buNone/>
            </a:pPr>
            <a:r>
              <a:rPr lang="en-US" sz="4600" b="1" dirty="0" err="1">
                <a:latin typeface="Arial" panose="020B0604020202020204" pitchFamily="34" charset="0"/>
                <a:cs typeface="Arial" panose="020B0604020202020204" pitchFamily="34" charset="0"/>
              </a:rPr>
              <a:t>ST89320180</a:t>
            </a:r>
            <a:endParaRPr lang="en-US" sz="4600" b="1" dirty="0">
              <a:latin typeface="Arial" panose="020B0604020202020204" pitchFamily="34" charset="0"/>
              <a:cs typeface="Arial" panose="020B0604020202020204" pitchFamily="34" charset="0"/>
            </a:endParaRPr>
          </a:p>
          <a:p>
            <a:pPr marL="0" indent="0" algn="ctr">
              <a:lnSpc>
                <a:spcPct val="120000"/>
              </a:lnSpc>
              <a:buNone/>
            </a:pPr>
            <a:r>
              <a:rPr lang="en-US" sz="3200" b="1" dirty="0">
                <a:latin typeface="Arial" panose="020B0604020202020204" pitchFamily="34" charset="0"/>
                <a:cs typeface="Arial" panose="020B0604020202020204" pitchFamily="34" charset="0"/>
              </a:rPr>
              <a:t>PROCUREPHX PRODUCT CATEGORY CODES: 925000000</a:t>
            </a:r>
          </a:p>
          <a:p>
            <a:pPr marL="0" indent="0" algn="ctr">
              <a:lnSpc>
                <a:spcPct val="120000"/>
              </a:lnSpc>
              <a:buNone/>
            </a:pPr>
            <a:r>
              <a:rPr lang="en-US" sz="3200" b="1" dirty="0">
                <a:latin typeface="Arial" panose="020B0604020202020204" pitchFamily="34" charset="0"/>
                <a:cs typeface="Arial" panose="020B0604020202020204" pitchFamily="34" charset="0"/>
              </a:rPr>
              <a:t>RFx Number: 6000001643</a:t>
            </a:r>
          </a:p>
          <a:p>
            <a:pPr marL="0" indent="0" algn="ctr">
              <a:lnSpc>
                <a:spcPct val="120000"/>
              </a:lnSpc>
              <a:buNone/>
            </a:pPr>
            <a:r>
              <a:rPr lang="en-US" sz="3200" b="1" dirty="0">
                <a:latin typeface="Arial" panose="020B0604020202020204" pitchFamily="34" charset="0"/>
                <a:cs typeface="Arial" panose="020B0604020202020204" pitchFamily="34" charset="0"/>
              </a:rPr>
              <a:t>AUGUST 9, 2024</a:t>
            </a:r>
          </a:p>
          <a:p>
            <a:pPr marL="0" indent="0" algn="ctr">
              <a:lnSpc>
                <a:spcPct val="120000"/>
              </a:lnSpc>
              <a:buNone/>
            </a:pPr>
            <a:endParaRPr lang="en-US" sz="3200" b="1" dirty="0">
              <a:latin typeface="Arial" panose="020B0604020202020204" pitchFamily="34" charset="0"/>
              <a:cs typeface="Arial" panose="020B0604020202020204" pitchFamily="34" charset="0"/>
            </a:endParaRPr>
          </a:p>
          <a:p>
            <a:pPr marL="0" indent="0" algn="ctr">
              <a:lnSpc>
                <a:spcPct val="120000"/>
              </a:lnSpc>
              <a:buNone/>
            </a:pPr>
            <a:r>
              <a:rPr lang="en-US" sz="3200" b="1" cap="none" dirty="0">
                <a:latin typeface="Arial" panose="020B0604020202020204" pitchFamily="34" charset="0"/>
                <a:cs typeface="Arial" panose="020B0604020202020204" pitchFamily="34" charset="0"/>
              </a:rPr>
              <a:t>Design and Construction Management Division Buildin</a:t>
            </a:r>
            <a:r>
              <a:rPr lang="en-US" sz="3200" b="1" dirty="0">
                <a:latin typeface="Arial" panose="020B0604020202020204" pitchFamily="34" charset="0"/>
                <a:cs typeface="Arial" panose="020B0604020202020204" pitchFamily="34" charset="0"/>
              </a:rPr>
              <a:t>g</a:t>
            </a:r>
            <a:r>
              <a:rPr lang="en-US" sz="3200" b="1" cap="none" dirty="0">
                <a:latin typeface="Arial" panose="020B0604020202020204" pitchFamily="34" charset="0"/>
                <a:cs typeface="Arial" panose="020B0604020202020204" pitchFamily="34" charset="0"/>
              </a:rPr>
              <a:t> </a:t>
            </a:r>
          </a:p>
          <a:p>
            <a:pPr marL="0" indent="0" algn="ctr">
              <a:lnSpc>
                <a:spcPct val="120000"/>
              </a:lnSpc>
              <a:buNone/>
            </a:pPr>
            <a:r>
              <a:rPr lang="en-US" sz="3200" b="1" cap="none" dirty="0">
                <a:latin typeface="Arial" panose="020B0604020202020204" pitchFamily="34" charset="0"/>
                <a:cs typeface="Arial" panose="020B0604020202020204" pitchFamily="34" charset="0"/>
              </a:rPr>
              <a:t>1045 E. Madison </a:t>
            </a:r>
            <a:r>
              <a:rPr lang="en-US" sz="3200" b="1" dirty="0">
                <a:latin typeface="Arial" panose="020B0604020202020204" pitchFamily="34" charset="0"/>
                <a:cs typeface="Arial" panose="020B0604020202020204" pitchFamily="34" charset="0"/>
              </a:rPr>
              <a:t>Street</a:t>
            </a:r>
            <a:r>
              <a:rPr lang="en-US" sz="3200" b="1" cap="none" dirty="0">
                <a:latin typeface="Arial" panose="020B0604020202020204" pitchFamily="34" charset="0"/>
                <a:cs typeface="Arial" panose="020B0604020202020204" pitchFamily="34" charset="0"/>
              </a:rPr>
              <a:t>, Phoenix AZ 85003</a:t>
            </a:r>
            <a:br>
              <a:rPr lang="en-US" sz="3200" b="1" cap="none" dirty="0">
                <a:latin typeface="Arial" panose="020B0604020202020204" pitchFamily="34" charset="0"/>
                <a:cs typeface="Arial" panose="020B0604020202020204" pitchFamily="34" charset="0"/>
              </a:rPr>
            </a:br>
            <a:endParaRPr lang="en-US" sz="3200" b="1" dirty="0">
              <a:latin typeface="Arial" panose="020B0604020202020204" pitchFamily="34" charset="0"/>
              <a:cs typeface="Arial" panose="020B0604020202020204" pitchFamily="34" charset="0"/>
            </a:endParaRPr>
          </a:p>
          <a:p>
            <a:pPr marL="0" indent="0" algn="ctr">
              <a:lnSpc>
                <a:spcPct val="100000"/>
              </a:lnSpc>
              <a:spcBef>
                <a:spcPts val="0"/>
              </a:spcBef>
              <a:buNone/>
            </a:pPr>
            <a:endParaRPr lang="en-US" dirty="0">
              <a:solidFill>
                <a:schemeClr val="bg1"/>
              </a:solidFill>
              <a:latin typeface="Arial" panose="020B0604020202020204" pitchFamily="34" charset="0"/>
              <a:cs typeface="Arial" panose="020B0604020202020204" pitchFamily="34" charset="0"/>
            </a:endParaRPr>
          </a:p>
        </p:txBody>
      </p:sp>
      <p:graphicFrame>
        <p:nvGraphicFramePr>
          <p:cNvPr id="4" name="Object 3">
            <a:extLst>
              <a:ext uri="{FF2B5EF4-FFF2-40B4-BE49-F238E27FC236}">
                <a16:creationId xmlns:a16="http://schemas.microsoft.com/office/drawing/2014/main" id="{201B7240-8672-11FC-5F73-679E1036387C}"/>
              </a:ext>
            </a:extLst>
          </p:cNvPr>
          <p:cNvGraphicFramePr>
            <a:graphicFrameLocks noChangeAspect="1"/>
          </p:cNvGraphicFramePr>
          <p:nvPr>
            <p:extLst>
              <p:ext uri="{D42A27DB-BD31-4B8C-83A1-F6EECF244321}">
                <p14:modId xmlns:p14="http://schemas.microsoft.com/office/powerpoint/2010/main" val="782798328"/>
              </p:ext>
            </p:extLst>
          </p:nvPr>
        </p:nvGraphicFramePr>
        <p:xfrm>
          <a:off x="11351706" y="6057462"/>
          <a:ext cx="840294" cy="800538"/>
        </p:xfrm>
        <a:graphic>
          <a:graphicData uri="http://schemas.openxmlformats.org/presentationml/2006/ole">
            <mc:AlternateContent xmlns:mc="http://schemas.openxmlformats.org/markup-compatibility/2006">
              <mc:Choice xmlns:v="urn:schemas-microsoft-com:vml" Requires="v">
                <p:oleObj name="Bitmap Image" r:id="rId3" imgW="5180952" imgH="3533333" progId="Paint.Picture">
                  <p:embed/>
                </p:oleObj>
              </mc:Choice>
              <mc:Fallback>
                <p:oleObj name="Bitmap Image" r:id="rId3" imgW="5180952" imgH="3533333" progId="Paint.Picture">
                  <p:embed/>
                  <p:pic>
                    <p:nvPicPr>
                      <p:cNvPr id="4" name="Object 3">
                        <a:extLst>
                          <a:ext uri="{FF2B5EF4-FFF2-40B4-BE49-F238E27FC236}">
                            <a16:creationId xmlns:a16="http://schemas.microsoft.com/office/drawing/2014/main" id="{3D19D3DC-0899-A263-1C35-10D86918C091}"/>
                          </a:ext>
                        </a:extLst>
                      </p:cNvPr>
                      <p:cNvPicPr>
                        <a:picLocks noChangeAspect="1" noChangeArrowheads="1"/>
                      </p:cNvPicPr>
                      <p:nvPr/>
                    </p:nvPicPr>
                    <p:blipFill>
                      <a:blip r:embed="rId4">
                        <a:lum contrast="80000"/>
                        <a:grayscl/>
                        <a:extLst>
                          <a:ext uri="{28A0092B-C50C-407E-A947-70E740481C1C}">
                            <a14:useLocalDpi xmlns:a14="http://schemas.microsoft.com/office/drawing/2010/main" val="0"/>
                          </a:ext>
                        </a:extLst>
                      </a:blip>
                      <a:srcRect l="31946" t="7246" r="29651" b="33385"/>
                      <a:stretch>
                        <a:fillRect/>
                      </a:stretch>
                    </p:blipFill>
                    <p:spPr bwMode="auto">
                      <a:xfrm>
                        <a:off x="11351706" y="6057462"/>
                        <a:ext cx="840294" cy="800538"/>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2072931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aphicFrame>
        <p:nvGraphicFramePr>
          <p:cNvPr id="22" name="Object 21"/>
          <p:cNvGraphicFramePr>
            <a:graphicFrameLocks noChangeAspect="1"/>
          </p:cNvGraphicFramePr>
          <p:nvPr>
            <p:extLst>
              <p:ext uri="{D42A27DB-BD31-4B8C-83A1-F6EECF244321}">
                <p14:modId xmlns:p14="http://schemas.microsoft.com/office/powerpoint/2010/main" val="2961480069"/>
              </p:ext>
            </p:extLst>
          </p:nvPr>
        </p:nvGraphicFramePr>
        <p:xfrm>
          <a:off x="11453813" y="6154738"/>
          <a:ext cx="738187" cy="703262"/>
        </p:xfrm>
        <a:graphic>
          <a:graphicData uri="http://schemas.openxmlformats.org/presentationml/2006/ole">
            <mc:AlternateContent xmlns:mc="http://schemas.openxmlformats.org/markup-compatibility/2006">
              <mc:Choice xmlns:v="urn:schemas-microsoft-com:vml" Requires="v">
                <p:oleObj name="Bitmap Image" r:id="rId3" imgW="5180952" imgH="3533333" progId="Paint.Picture">
                  <p:embed/>
                </p:oleObj>
              </mc:Choice>
              <mc:Fallback>
                <p:oleObj name="Bitmap Image" r:id="rId3" imgW="5180952" imgH="3533333" progId="Paint.Picture">
                  <p:embed/>
                  <p:pic>
                    <p:nvPicPr>
                      <p:cNvPr id="22" name="Object 21"/>
                      <p:cNvPicPr>
                        <a:picLocks noChangeAspect="1" noChangeArrowheads="1"/>
                      </p:cNvPicPr>
                      <p:nvPr/>
                    </p:nvPicPr>
                    <p:blipFill>
                      <a:blip r:embed="rId4">
                        <a:lum contrast="80000"/>
                        <a:grayscl/>
                        <a:extLst>
                          <a:ext uri="{28A0092B-C50C-407E-A947-70E740481C1C}">
                            <a14:useLocalDpi xmlns:a14="http://schemas.microsoft.com/office/drawing/2010/main" val="0"/>
                          </a:ext>
                        </a:extLst>
                      </a:blip>
                      <a:srcRect l="31946" t="7246" r="29651" b="33385"/>
                      <a:stretch>
                        <a:fillRect/>
                      </a:stretch>
                    </p:blipFill>
                    <p:spPr bwMode="auto">
                      <a:xfrm>
                        <a:off x="11453813" y="6154738"/>
                        <a:ext cx="738187"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TextBox 3">
            <a:extLst>
              <a:ext uri="{FF2B5EF4-FFF2-40B4-BE49-F238E27FC236}">
                <a16:creationId xmlns:a16="http://schemas.microsoft.com/office/drawing/2014/main" id="{08477CD1-6ACB-6D6A-25E1-08D20B3BDE55}"/>
              </a:ext>
            </a:extLst>
          </p:cNvPr>
          <p:cNvSpPr txBox="1"/>
          <p:nvPr/>
        </p:nvSpPr>
        <p:spPr>
          <a:xfrm>
            <a:off x="835631" y="1626691"/>
            <a:ext cx="10520737" cy="3862596"/>
          </a:xfrm>
          <a:prstGeom prst="rect">
            <a:avLst/>
          </a:prstGeom>
          <a:noFill/>
        </p:spPr>
        <p:txBody>
          <a:bodyPr wrap="square">
            <a:spAutoFit/>
          </a:bodyPr>
          <a:lstStyle/>
          <a:p>
            <a:pPr marL="0" marR="0" algn="just" eaLnBrk="0" hangingPunct="0">
              <a:spcBef>
                <a:spcPts val="0"/>
              </a:spcBef>
              <a:spcAft>
                <a:spcPts val="600"/>
              </a:spcAft>
              <a:tabLst>
                <a:tab pos="3657600" algn="l"/>
              </a:tabLst>
            </a:pPr>
            <a:r>
              <a:rPr lang="en-US" sz="2400" dirty="0">
                <a:effectLst/>
                <a:latin typeface="Arial" panose="020B0604020202020204" pitchFamily="34" charset="0"/>
                <a:ea typeface="Times New Roman" panose="02020603050405020304" pitchFamily="18" charset="0"/>
              </a:rPr>
              <a:t>The design team will be required to complete the following scope of work, includes but not limited to:</a:t>
            </a:r>
            <a:endParaRPr lang="en-US" sz="1800" dirty="0">
              <a:effectLst/>
              <a:latin typeface="Times New Roman" panose="02020603050405020304" pitchFamily="18" charset="0"/>
              <a:ea typeface="Times New Roman" panose="02020603050405020304" pitchFamily="18" charset="0"/>
            </a:endParaRPr>
          </a:p>
          <a:p>
            <a:pPr marL="342900" indent="-342900" algn="just" eaLnBrk="0" hangingPunct="0">
              <a:buFont typeface="Symbol" panose="05050102010706020507" pitchFamily="18" charset="2"/>
              <a:buChar char=""/>
              <a:tabLst>
                <a:tab pos="3657600" algn="l"/>
                <a:tab pos="457200" algn="l"/>
              </a:tabLst>
            </a:pPr>
            <a:r>
              <a:rPr lang="en-US" sz="2400" dirty="0">
                <a:effectLst/>
                <a:latin typeface="Arial" panose="020B0604020202020204" pitchFamily="34" charset="0"/>
                <a:ea typeface="Times New Roman" panose="02020603050405020304" pitchFamily="18" charset="0"/>
              </a:rPr>
              <a:t>Data collection, topographic surveying, geotechnical analysis and recommendations.</a:t>
            </a:r>
            <a:endParaRPr lang="en-US" sz="1800" dirty="0">
              <a:effectLst/>
              <a:latin typeface="Times New Roman" panose="02020603050405020304" pitchFamily="18" charset="0"/>
              <a:ea typeface="Times New Roman" panose="02020603050405020304" pitchFamily="18" charset="0"/>
            </a:endParaRPr>
          </a:p>
          <a:p>
            <a:pPr marL="342900" marR="0" lvl="0" indent="-342900" algn="just" eaLnBrk="0" hangingPunct="0">
              <a:spcBef>
                <a:spcPts val="0"/>
              </a:spcBef>
              <a:spcAft>
                <a:spcPts val="0"/>
              </a:spcAft>
              <a:buFont typeface="Symbol" panose="05050102010706020507" pitchFamily="18" charset="2"/>
              <a:buChar char=""/>
              <a:tabLst>
                <a:tab pos="3657600" algn="l"/>
                <a:tab pos="457200" algn="l"/>
              </a:tabLst>
            </a:pPr>
            <a:r>
              <a:rPr lang="en-US" sz="2400" dirty="0">
                <a:effectLst/>
                <a:latin typeface="Arial" panose="020B0604020202020204" pitchFamily="34" charset="0"/>
                <a:ea typeface="Times New Roman" panose="02020603050405020304" pitchFamily="18" charset="0"/>
              </a:rPr>
              <a:t>Traffic analysis and design including signal design, signing, striping, access management, and street lighting.</a:t>
            </a:r>
            <a:endParaRPr lang="en-US" sz="1800" dirty="0">
              <a:effectLst/>
              <a:latin typeface="Times New Roman" panose="02020603050405020304" pitchFamily="18" charset="0"/>
              <a:ea typeface="Times New Roman" panose="02020603050405020304" pitchFamily="18" charset="0"/>
            </a:endParaRPr>
          </a:p>
          <a:p>
            <a:pPr marL="342900" marR="0" lvl="0" indent="-342900" algn="just" eaLnBrk="0" hangingPunct="0">
              <a:spcBef>
                <a:spcPts val="0"/>
              </a:spcBef>
              <a:spcAft>
                <a:spcPts val="0"/>
              </a:spcAft>
              <a:buFont typeface="Symbol" panose="05050102010706020507" pitchFamily="18" charset="2"/>
              <a:buChar char=""/>
              <a:tabLst>
                <a:tab pos="3657600" algn="l"/>
                <a:tab pos="457200" algn="l"/>
              </a:tabLst>
            </a:pPr>
            <a:r>
              <a:rPr lang="en-US" sz="2400" dirty="0">
                <a:effectLst/>
                <a:latin typeface="Arial" panose="020B0604020202020204" pitchFamily="34" charset="0"/>
                <a:ea typeface="Times New Roman" panose="02020603050405020304" pitchFamily="18" charset="0"/>
              </a:rPr>
              <a:t>Utility coordination to identify utility conflicts, pothole exhibits, address utility comments and attend utility coordination meetings.</a:t>
            </a:r>
            <a:endParaRPr lang="en-US" sz="1800" dirty="0">
              <a:effectLst/>
              <a:latin typeface="Times New Roman" panose="02020603050405020304" pitchFamily="18" charset="0"/>
              <a:ea typeface="Times New Roman" panose="02020603050405020304" pitchFamily="18" charset="0"/>
            </a:endParaRPr>
          </a:p>
          <a:p>
            <a:pPr marL="342900" marR="0" lvl="0" indent="-342900" algn="just" eaLnBrk="0" hangingPunct="0">
              <a:spcBef>
                <a:spcPts val="0"/>
              </a:spcBef>
              <a:spcAft>
                <a:spcPts val="0"/>
              </a:spcAft>
              <a:buFont typeface="Symbol" panose="05050102010706020507" pitchFamily="18" charset="2"/>
              <a:buChar char=""/>
              <a:tabLst>
                <a:tab pos="3657600" algn="l"/>
                <a:tab pos="457200" algn="l"/>
              </a:tabLst>
            </a:pPr>
            <a:r>
              <a:rPr lang="en-US" sz="2400" dirty="0">
                <a:effectLst/>
                <a:latin typeface="Arial" panose="020B0604020202020204" pitchFamily="34" charset="0"/>
                <a:ea typeface="Times New Roman" panose="02020603050405020304" pitchFamily="18" charset="0"/>
              </a:rPr>
              <a:t>Identify right-of-way (ROW) needs and prepare documents for ROW acquisition and temporary construction easements.</a:t>
            </a:r>
            <a:endParaRPr lang="en-US" sz="1800" dirty="0">
              <a:effectLst/>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id="{DEF60819-2B6C-3C6B-11B2-4EFD3448EDEB}"/>
              </a:ext>
            </a:extLst>
          </p:cNvPr>
          <p:cNvSpPr/>
          <p:nvPr/>
        </p:nvSpPr>
        <p:spPr>
          <a:xfrm>
            <a:off x="5852160" y="216733"/>
            <a:ext cx="5504207" cy="646331"/>
          </a:xfrm>
          <a:prstGeom prst="rect">
            <a:avLst/>
          </a:prstGeom>
        </p:spPr>
        <p:txBody>
          <a:bodyPr wrap="square">
            <a:spAutoFit/>
          </a:bodyPr>
          <a:lstStyle/>
          <a:p>
            <a:r>
              <a:rPr lang="en-US" sz="3600" b="1" i="1" cap="all" dirty="0">
                <a:latin typeface="Arial" panose="020B0604020202020204" pitchFamily="34" charset="0"/>
                <a:ea typeface="+mj-ea"/>
                <a:cs typeface="Arial" panose="020B0604020202020204" pitchFamily="34" charset="0"/>
              </a:rPr>
              <a:t>Scope of work </a:t>
            </a:r>
            <a:r>
              <a:rPr lang="en-US" sz="2400" b="1" i="1" cap="all" dirty="0">
                <a:latin typeface="Arial" panose="020B0604020202020204" pitchFamily="34" charset="0"/>
                <a:ea typeface="+mj-ea"/>
                <a:cs typeface="Arial" panose="020B0604020202020204" pitchFamily="34" charset="0"/>
              </a:rPr>
              <a:t>(cont.)</a:t>
            </a:r>
            <a:endParaRPr lang="en-US" sz="2400" i="1" dirty="0"/>
          </a:p>
        </p:txBody>
      </p:sp>
    </p:spTree>
    <p:extLst>
      <p:ext uri="{BB962C8B-B14F-4D97-AF65-F5344CB8AC3E}">
        <p14:creationId xmlns:p14="http://schemas.microsoft.com/office/powerpoint/2010/main" val="6826490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aphicFrame>
        <p:nvGraphicFramePr>
          <p:cNvPr id="22" name="Object 21"/>
          <p:cNvGraphicFramePr>
            <a:graphicFrameLocks noChangeAspect="1"/>
          </p:cNvGraphicFramePr>
          <p:nvPr/>
        </p:nvGraphicFramePr>
        <p:xfrm>
          <a:off x="11453813" y="6154738"/>
          <a:ext cx="738187" cy="703262"/>
        </p:xfrm>
        <a:graphic>
          <a:graphicData uri="http://schemas.openxmlformats.org/presentationml/2006/ole">
            <mc:AlternateContent xmlns:mc="http://schemas.openxmlformats.org/markup-compatibility/2006">
              <mc:Choice xmlns:v="urn:schemas-microsoft-com:vml" Requires="v">
                <p:oleObj name="Bitmap Image" r:id="rId3" imgW="5180952" imgH="3533333" progId="Paint.Picture">
                  <p:embed/>
                </p:oleObj>
              </mc:Choice>
              <mc:Fallback>
                <p:oleObj name="Bitmap Image" r:id="rId3" imgW="5180952" imgH="3533333" progId="Paint.Picture">
                  <p:embed/>
                  <p:pic>
                    <p:nvPicPr>
                      <p:cNvPr id="22" name="Object 21"/>
                      <p:cNvPicPr>
                        <a:picLocks noChangeAspect="1" noChangeArrowheads="1"/>
                      </p:cNvPicPr>
                      <p:nvPr/>
                    </p:nvPicPr>
                    <p:blipFill>
                      <a:blip r:embed="rId4">
                        <a:lum contrast="80000"/>
                        <a:grayscl/>
                        <a:extLst>
                          <a:ext uri="{28A0092B-C50C-407E-A947-70E740481C1C}">
                            <a14:useLocalDpi xmlns:a14="http://schemas.microsoft.com/office/drawing/2010/main" val="0"/>
                          </a:ext>
                        </a:extLst>
                      </a:blip>
                      <a:srcRect l="31946" t="7246" r="29651" b="33385"/>
                      <a:stretch>
                        <a:fillRect/>
                      </a:stretch>
                    </p:blipFill>
                    <p:spPr bwMode="auto">
                      <a:xfrm>
                        <a:off x="11453813" y="6154738"/>
                        <a:ext cx="738187"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TextBox 3">
            <a:extLst>
              <a:ext uri="{FF2B5EF4-FFF2-40B4-BE49-F238E27FC236}">
                <a16:creationId xmlns:a16="http://schemas.microsoft.com/office/drawing/2014/main" id="{08477CD1-6ACB-6D6A-25E1-08D20B3BDE55}"/>
              </a:ext>
            </a:extLst>
          </p:cNvPr>
          <p:cNvSpPr txBox="1"/>
          <p:nvPr/>
        </p:nvSpPr>
        <p:spPr>
          <a:xfrm>
            <a:off x="933076" y="1702885"/>
            <a:ext cx="10520737" cy="3046988"/>
          </a:xfrm>
          <a:prstGeom prst="rect">
            <a:avLst/>
          </a:prstGeom>
          <a:noFill/>
        </p:spPr>
        <p:txBody>
          <a:bodyPr wrap="square">
            <a:spAutoFit/>
          </a:bodyPr>
          <a:lstStyle/>
          <a:p>
            <a:pPr marL="342900" marR="0" lvl="0" indent="-342900" algn="just" defTabSz="457200" rtl="0" eaLnBrk="0" fontAlgn="auto" latinLnBrk="0" hangingPunct="0">
              <a:lnSpc>
                <a:spcPct val="100000"/>
              </a:lnSpc>
              <a:spcBef>
                <a:spcPts val="0"/>
              </a:spcBef>
              <a:spcAft>
                <a:spcPts val="0"/>
              </a:spcAft>
              <a:buClrTx/>
              <a:buSzTx/>
              <a:buFont typeface="Symbol" panose="05050102010706020507" pitchFamily="18" charset="2"/>
              <a:buChar char=""/>
              <a:tabLst>
                <a:tab pos="3657600" algn="l"/>
                <a:tab pos="457200" algn="l"/>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Public Involvement: Coordinate with a public engagement firm contracted by the City. The consultant will provide exhibits, presentations, and attend and present at public meetings.</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42900" marR="0" lvl="0" indent="-342900" algn="just" defTabSz="457200" rtl="0" eaLnBrk="0" fontAlgn="auto" latinLnBrk="0" hangingPunct="0">
              <a:lnSpc>
                <a:spcPct val="100000"/>
              </a:lnSpc>
              <a:spcBef>
                <a:spcPts val="0"/>
              </a:spcBef>
              <a:spcAft>
                <a:spcPts val="0"/>
              </a:spcAft>
              <a:buClrTx/>
              <a:buSzTx/>
              <a:buFont typeface="Symbol" panose="05050102010706020507" pitchFamily="18" charset="2"/>
              <a:buChar char=""/>
              <a:tabLst>
                <a:tab pos="3657600" algn="l"/>
                <a:tab pos="457200" algn="l"/>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Federal Highway Administration (FHWA) reporting of various safety performance measurements.</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42900" marR="0" lvl="0" indent="-342900" algn="just" defTabSz="457200" rtl="0" eaLnBrk="0" fontAlgn="auto" latinLnBrk="0" hangingPunct="0">
              <a:lnSpc>
                <a:spcPct val="100000"/>
              </a:lnSpc>
              <a:spcBef>
                <a:spcPts val="0"/>
              </a:spcBef>
              <a:spcAft>
                <a:spcPts val="0"/>
              </a:spcAft>
              <a:buClrTx/>
              <a:buSzTx/>
              <a:buFont typeface="Symbol" panose="05050102010706020507" pitchFamily="18" charset="2"/>
              <a:buChar char=""/>
              <a:tabLst>
                <a:tab pos="3657600" algn="l"/>
                <a:tab pos="457200" algn="l"/>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Construction Manager at Risk coordination for constructability reviews, cost estimates, scheduling, and construction sequencing.</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42900" marR="0" lvl="0" indent="-342900" algn="just" defTabSz="457200" rtl="0" eaLnBrk="0" fontAlgn="auto" latinLnBrk="0" hangingPunct="0">
              <a:lnSpc>
                <a:spcPct val="100000"/>
              </a:lnSpc>
              <a:spcBef>
                <a:spcPts val="0"/>
              </a:spcBef>
              <a:spcAft>
                <a:spcPts val="0"/>
              </a:spcAft>
              <a:buClrTx/>
              <a:buSzTx/>
              <a:buFont typeface="Symbol" panose="05050102010706020507" pitchFamily="18" charset="2"/>
              <a:buChar char=""/>
              <a:tabLst>
                <a:tab pos="3657600" algn="l"/>
                <a:tab pos="457200" algn="l"/>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Other work as required.</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 name="Rectangle 2">
            <a:extLst>
              <a:ext uri="{FF2B5EF4-FFF2-40B4-BE49-F238E27FC236}">
                <a16:creationId xmlns:a16="http://schemas.microsoft.com/office/drawing/2014/main" id="{DEF60819-2B6C-3C6B-11B2-4EFD3448EDEB}"/>
              </a:ext>
            </a:extLst>
          </p:cNvPr>
          <p:cNvSpPr/>
          <p:nvPr/>
        </p:nvSpPr>
        <p:spPr>
          <a:xfrm>
            <a:off x="5596128" y="216733"/>
            <a:ext cx="5396497" cy="64633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1" u="none" strike="noStrike" kern="1200" cap="all"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Scope of work </a:t>
            </a:r>
            <a:r>
              <a:rPr kumimoji="0" lang="en-US" sz="2400" b="1" i="1" u="none" strike="noStrike" kern="1200" cap="all"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(cont.)</a:t>
            </a:r>
            <a:endParaRPr kumimoji="0" lang="en-US" sz="3600" b="0" i="1"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3337639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aphicFrame>
        <p:nvGraphicFramePr>
          <p:cNvPr id="3" name="Object 2">
            <a:extLst>
              <a:ext uri="{FF2B5EF4-FFF2-40B4-BE49-F238E27FC236}">
                <a16:creationId xmlns:a16="http://schemas.microsoft.com/office/drawing/2014/main" id="{3BD011DC-BB42-41C2-89AE-3FF0A1EFC8F7}"/>
              </a:ext>
            </a:extLst>
          </p:cNvPr>
          <p:cNvGraphicFramePr>
            <a:graphicFrameLocks noChangeAspect="1"/>
          </p:cNvGraphicFramePr>
          <p:nvPr>
            <p:extLst>
              <p:ext uri="{D42A27DB-BD31-4B8C-83A1-F6EECF244321}">
                <p14:modId xmlns:p14="http://schemas.microsoft.com/office/powerpoint/2010/main" val="3913895914"/>
              </p:ext>
            </p:extLst>
          </p:nvPr>
        </p:nvGraphicFramePr>
        <p:xfrm>
          <a:off x="11453813" y="6154738"/>
          <a:ext cx="738187" cy="703262"/>
        </p:xfrm>
        <a:graphic>
          <a:graphicData uri="http://schemas.openxmlformats.org/presentationml/2006/ole">
            <mc:AlternateContent xmlns:mc="http://schemas.openxmlformats.org/markup-compatibility/2006">
              <mc:Choice xmlns:v="urn:schemas-microsoft-com:vml" Requires="v">
                <p:oleObj name="Bitmap Image" r:id="rId3" imgW="5180952" imgH="3533333" progId="Paint.Picture">
                  <p:embed/>
                </p:oleObj>
              </mc:Choice>
              <mc:Fallback>
                <p:oleObj name="Bitmap Image" r:id="rId3" imgW="5180952" imgH="3533333" progId="Paint.Picture">
                  <p:embed/>
                  <p:pic>
                    <p:nvPicPr>
                      <p:cNvPr id="3" name="Object 2">
                        <a:extLst>
                          <a:ext uri="{FF2B5EF4-FFF2-40B4-BE49-F238E27FC236}">
                            <a16:creationId xmlns:a16="http://schemas.microsoft.com/office/drawing/2014/main" id="{3BD011DC-BB42-41C2-89AE-3FF0A1EFC8F7}"/>
                          </a:ext>
                        </a:extLst>
                      </p:cNvPr>
                      <p:cNvPicPr>
                        <a:picLocks noChangeAspect="1" noChangeArrowheads="1"/>
                      </p:cNvPicPr>
                      <p:nvPr/>
                    </p:nvPicPr>
                    <p:blipFill>
                      <a:blip r:embed="rId4">
                        <a:lum contrast="80000"/>
                        <a:grayscl/>
                        <a:extLst>
                          <a:ext uri="{28A0092B-C50C-407E-A947-70E740481C1C}">
                            <a14:useLocalDpi xmlns:a14="http://schemas.microsoft.com/office/drawing/2010/main" val="0"/>
                          </a:ext>
                        </a:extLst>
                      </a:blip>
                      <a:srcRect l="31946" t="7246" r="29651" b="33385"/>
                      <a:stretch>
                        <a:fillRect/>
                      </a:stretch>
                    </p:blipFill>
                    <p:spPr bwMode="auto">
                      <a:xfrm>
                        <a:off x="11453813" y="6154738"/>
                        <a:ext cx="738187"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TextBox 9">
            <a:extLst>
              <a:ext uri="{FF2B5EF4-FFF2-40B4-BE49-F238E27FC236}">
                <a16:creationId xmlns:a16="http://schemas.microsoft.com/office/drawing/2014/main" id="{0BD09A9A-2F70-C01C-C4EB-D9F88C9386E8}"/>
              </a:ext>
            </a:extLst>
          </p:cNvPr>
          <p:cNvSpPr txBox="1"/>
          <p:nvPr/>
        </p:nvSpPr>
        <p:spPr>
          <a:xfrm>
            <a:off x="6978639" y="154242"/>
            <a:ext cx="3963775" cy="646331"/>
          </a:xfrm>
          <a:prstGeom prst="rect">
            <a:avLst/>
          </a:prstGeom>
          <a:noFill/>
        </p:spPr>
        <p:txBody>
          <a:bodyPr wrap="squar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QUESTIONS</a:t>
            </a:r>
          </a:p>
        </p:txBody>
      </p:sp>
      <p:pic>
        <p:nvPicPr>
          <p:cNvPr id="4" name="Picture 3" descr="A picture containing text, sky, outdoor, sign&#10;&#10;Description automatically generated">
            <a:extLst>
              <a:ext uri="{FF2B5EF4-FFF2-40B4-BE49-F238E27FC236}">
                <a16:creationId xmlns:a16="http://schemas.microsoft.com/office/drawing/2014/main" id="{4F3377B0-E888-ACC6-F040-1767C65F2D30}"/>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2445880" y="1755933"/>
            <a:ext cx="6961166" cy="4634977"/>
          </a:xfrm>
          <a:prstGeom prst="rect">
            <a:avLst/>
          </a:prstGeom>
        </p:spPr>
      </p:pic>
    </p:spTree>
    <p:extLst>
      <p:ext uri="{BB962C8B-B14F-4D97-AF65-F5344CB8AC3E}">
        <p14:creationId xmlns:p14="http://schemas.microsoft.com/office/powerpoint/2010/main" val="25178617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E0066-CE1C-4310-BB00-26D85DDA566E}"/>
              </a:ext>
            </a:extLst>
          </p:cNvPr>
          <p:cNvSpPr>
            <a:spLocks noGrp="1"/>
          </p:cNvSpPr>
          <p:nvPr>
            <p:ph type="title"/>
          </p:nvPr>
        </p:nvSpPr>
        <p:spPr>
          <a:xfrm>
            <a:off x="4878987" y="307872"/>
            <a:ext cx="6659230" cy="800538"/>
          </a:xfrm>
        </p:spPr>
        <p:txBody>
          <a:bodyPr>
            <a:normAutofit/>
          </a:bodyPr>
          <a:lstStyle/>
          <a:p>
            <a:pPr algn="l"/>
            <a:r>
              <a:rPr lang="en-US" sz="3600" b="1" i="1" dirty="0">
                <a:latin typeface="Arial" panose="020B0604020202020204" pitchFamily="34" charset="0"/>
                <a:cs typeface="Arial" panose="020B0604020202020204" pitchFamily="34" charset="0"/>
              </a:rPr>
              <a:t>Soq evaluation criteria</a:t>
            </a:r>
          </a:p>
        </p:txBody>
      </p:sp>
      <p:sp>
        <p:nvSpPr>
          <p:cNvPr id="3" name="Content Placeholder 2">
            <a:extLst>
              <a:ext uri="{FF2B5EF4-FFF2-40B4-BE49-F238E27FC236}">
                <a16:creationId xmlns:a16="http://schemas.microsoft.com/office/drawing/2014/main" id="{265F56F0-6C53-4415-945A-4FD7B67F8878}"/>
              </a:ext>
            </a:extLst>
          </p:cNvPr>
          <p:cNvSpPr>
            <a:spLocks noGrp="1"/>
          </p:cNvSpPr>
          <p:nvPr>
            <p:ph idx="1"/>
          </p:nvPr>
        </p:nvSpPr>
        <p:spPr>
          <a:xfrm>
            <a:off x="1304144" y="1710481"/>
            <a:ext cx="9203961" cy="5147519"/>
          </a:xfrm>
        </p:spPr>
        <p:txBody>
          <a:bodyPr>
            <a:normAutofit fontScale="32500" lnSpcReduction="20000"/>
          </a:bodyPr>
          <a:lstStyle/>
          <a:p>
            <a:pPr marL="0" indent="0">
              <a:buNone/>
            </a:pPr>
            <a:endParaRPr lang="en-US" sz="2800" dirty="0">
              <a:latin typeface="Arial" panose="020B0604020202020204" pitchFamily="34" charset="0"/>
              <a:cs typeface="Arial" panose="020B0604020202020204" pitchFamily="34" charset="0"/>
              <a:sym typeface="Wingdings" panose="05000000000000000000" pitchFamily="2" charset="2"/>
            </a:endParaRPr>
          </a:p>
          <a:p>
            <a:pPr marL="514350" indent="-514350">
              <a:spcAft>
                <a:spcPts val="1200"/>
              </a:spcAft>
              <a:buAutoNum type="alphaUcPeriod"/>
            </a:pPr>
            <a:r>
              <a:rPr lang="en-US" sz="8000" dirty="0">
                <a:latin typeface="Arial" panose="020B0604020202020204" pitchFamily="34" charset="0"/>
                <a:cs typeface="Arial" panose="020B0604020202020204" pitchFamily="34" charset="0"/>
                <a:sym typeface="Wingdings" panose="05000000000000000000" pitchFamily="2" charset="2"/>
              </a:rPr>
              <a:t>Design Experience of the Prime Firm </a:t>
            </a:r>
            <a:r>
              <a:rPr lang="en-US" sz="8000" i="1" dirty="0">
                <a:solidFill>
                  <a:srgbClr val="0000FF"/>
                </a:solidFill>
                <a:latin typeface="Arial" panose="020B0604020202020204" pitchFamily="34" charset="0"/>
                <a:cs typeface="Arial" panose="020B0604020202020204" pitchFamily="34" charset="0"/>
                <a:sym typeface="Wingdings" panose="05000000000000000000" pitchFamily="2" charset="2"/>
              </a:rPr>
              <a:t>(175 pts max)</a:t>
            </a:r>
          </a:p>
          <a:p>
            <a:pPr marL="509588" indent="-509588">
              <a:spcAft>
                <a:spcPts val="1200"/>
              </a:spcAft>
              <a:buNone/>
            </a:pPr>
            <a:r>
              <a:rPr lang="en-US" sz="8000" dirty="0">
                <a:latin typeface="Arial" panose="020B0604020202020204" pitchFamily="34" charset="0"/>
                <a:cs typeface="Arial" panose="020B0604020202020204" pitchFamily="34" charset="0"/>
                <a:sym typeface="Wingdings" panose="05000000000000000000" pitchFamily="2" charset="2"/>
              </a:rPr>
              <a:t>B.  Design Experience of the Key Personnel and Subconsultants </a:t>
            </a:r>
            <a:r>
              <a:rPr lang="en-US" sz="8000" i="1" dirty="0">
                <a:solidFill>
                  <a:srgbClr val="0000FF"/>
                </a:solidFill>
                <a:latin typeface="Arial" panose="020B0604020202020204" pitchFamily="34" charset="0"/>
                <a:cs typeface="Arial" panose="020B0604020202020204" pitchFamily="34" charset="0"/>
                <a:sym typeface="Wingdings" panose="05000000000000000000" pitchFamily="2" charset="2"/>
              </a:rPr>
              <a:t>(175 pts max)</a:t>
            </a:r>
          </a:p>
          <a:p>
            <a:pPr marL="509588" indent="-509588">
              <a:spcAft>
                <a:spcPts val="1200"/>
              </a:spcAft>
              <a:buNone/>
            </a:pPr>
            <a:r>
              <a:rPr lang="en-US" sz="8000" dirty="0">
                <a:latin typeface="Arial" panose="020B0604020202020204" pitchFamily="34" charset="0"/>
                <a:cs typeface="Arial" panose="020B0604020202020204" pitchFamily="34" charset="0"/>
                <a:sym typeface="Wingdings" panose="05000000000000000000" pitchFamily="2" charset="2"/>
              </a:rPr>
              <a:t>C.  Project Understanding and Approach </a:t>
            </a:r>
            <a:r>
              <a:rPr lang="en-US" sz="8000" i="1" dirty="0">
                <a:solidFill>
                  <a:srgbClr val="0000FF"/>
                </a:solidFill>
                <a:latin typeface="Arial" panose="020B0604020202020204" pitchFamily="34" charset="0"/>
                <a:cs typeface="Arial" panose="020B0604020202020204" pitchFamily="34" charset="0"/>
                <a:sym typeface="Wingdings" panose="05000000000000000000" pitchFamily="2" charset="2"/>
              </a:rPr>
              <a:t>(475 pts max)</a:t>
            </a:r>
          </a:p>
          <a:p>
            <a:pPr marL="509588" indent="-509588">
              <a:buNone/>
            </a:pPr>
            <a:r>
              <a:rPr lang="en-US" sz="8000" dirty="0">
                <a:latin typeface="Arial" panose="020B0604020202020204" pitchFamily="34" charset="0"/>
                <a:cs typeface="Arial" panose="020B0604020202020204" pitchFamily="34" charset="0"/>
                <a:sym typeface="Wingdings" panose="05000000000000000000" pitchFamily="2" charset="2"/>
              </a:rPr>
              <a:t>D.  Staffing Information for Key Personnel </a:t>
            </a:r>
            <a:r>
              <a:rPr lang="en-US" sz="8000" i="1" dirty="0">
                <a:solidFill>
                  <a:srgbClr val="0000FF"/>
                </a:solidFill>
                <a:latin typeface="Arial" panose="020B0604020202020204" pitchFamily="34" charset="0"/>
                <a:cs typeface="Arial" panose="020B0604020202020204" pitchFamily="34" charset="0"/>
                <a:sym typeface="Wingdings" panose="05000000000000000000" pitchFamily="2" charset="2"/>
              </a:rPr>
              <a:t>(175 pts max)</a:t>
            </a:r>
          </a:p>
          <a:p>
            <a:pPr marL="509588" indent="-509588">
              <a:buNone/>
            </a:pPr>
            <a:endParaRPr lang="en-US" sz="8000" dirty="0">
              <a:solidFill>
                <a:srgbClr val="0000FF"/>
              </a:solidFill>
              <a:latin typeface="Arial" panose="020B0604020202020204" pitchFamily="34" charset="0"/>
              <a:cs typeface="Arial" panose="020B0604020202020204" pitchFamily="34" charset="0"/>
              <a:sym typeface="Wingdings" panose="05000000000000000000" pitchFamily="2" charset="2"/>
            </a:endParaRPr>
          </a:p>
          <a:p>
            <a:pPr marL="509588" indent="-509588" algn="ctr">
              <a:buNone/>
            </a:pPr>
            <a:r>
              <a:rPr lang="en-US" sz="8000" dirty="0">
                <a:latin typeface="Arial" panose="020B0604020202020204" pitchFamily="34" charset="0"/>
                <a:cs typeface="Arial" panose="020B0604020202020204" pitchFamily="34" charset="0"/>
                <a:sym typeface="Wingdings" panose="05000000000000000000" pitchFamily="2" charset="2"/>
              </a:rPr>
              <a:t>Reference Check </a:t>
            </a:r>
            <a:r>
              <a:rPr lang="en-US" sz="8000" i="1" dirty="0">
                <a:solidFill>
                  <a:srgbClr val="0000FF"/>
                </a:solidFill>
                <a:latin typeface="Arial" panose="020B0604020202020204" pitchFamily="34" charset="0"/>
                <a:cs typeface="Arial" panose="020B0604020202020204" pitchFamily="34" charset="0"/>
                <a:sym typeface="Wingdings" panose="05000000000000000000" pitchFamily="2" charset="2"/>
              </a:rPr>
              <a:t>(21 pts max)</a:t>
            </a:r>
          </a:p>
          <a:p>
            <a:pPr marL="0" indent="0" algn="ctr">
              <a:buNone/>
            </a:pPr>
            <a:endParaRPr lang="en-US" sz="7400" dirty="0">
              <a:solidFill>
                <a:srgbClr val="0000FF"/>
              </a:solidFill>
              <a:latin typeface="Arial" panose="020B0604020202020204" pitchFamily="34" charset="0"/>
              <a:cs typeface="Arial" panose="020B0604020202020204" pitchFamily="34" charset="0"/>
              <a:sym typeface="Wingdings" panose="05000000000000000000" pitchFamily="2" charset="2"/>
            </a:endParaRPr>
          </a:p>
          <a:p>
            <a:pPr marL="0" indent="0" algn="ctr">
              <a:buNone/>
            </a:pPr>
            <a:r>
              <a:rPr lang="en-US" sz="7400" dirty="0">
                <a:solidFill>
                  <a:srgbClr val="0000FF"/>
                </a:solidFill>
                <a:latin typeface="Arial" panose="020B0604020202020204" pitchFamily="34" charset="0"/>
                <a:cs typeface="Arial" panose="020B0604020202020204" pitchFamily="34" charset="0"/>
                <a:sym typeface="Wingdings" panose="05000000000000000000" pitchFamily="2" charset="2"/>
              </a:rPr>
              <a:t>*Provide responses in the order listed in the RFQ</a:t>
            </a:r>
          </a:p>
          <a:p>
            <a:pPr marL="0" indent="0" algn="ctr">
              <a:buNone/>
            </a:pPr>
            <a:r>
              <a:rPr lang="en-US" sz="7400" dirty="0">
                <a:solidFill>
                  <a:srgbClr val="0000FF"/>
                </a:solidFill>
                <a:latin typeface="Arial" panose="020B0604020202020204" pitchFamily="34" charset="0"/>
                <a:cs typeface="Arial" panose="020B0604020202020204" pitchFamily="34" charset="0"/>
                <a:sym typeface="Wingdings" panose="05000000000000000000" pitchFamily="2" charset="2"/>
              </a:rPr>
              <a:t>*Be complete, be concise*</a:t>
            </a:r>
          </a:p>
        </p:txBody>
      </p:sp>
      <p:graphicFrame>
        <p:nvGraphicFramePr>
          <p:cNvPr id="4" name="Object 3">
            <a:extLst>
              <a:ext uri="{FF2B5EF4-FFF2-40B4-BE49-F238E27FC236}">
                <a16:creationId xmlns:a16="http://schemas.microsoft.com/office/drawing/2014/main" id="{552B9C3E-4CFE-89F0-6FD4-8FCA516F1888}"/>
              </a:ext>
            </a:extLst>
          </p:cNvPr>
          <p:cNvGraphicFramePr>
            <a:graphicFrameLocks noChangeAspect="1"/>
          </p:cNvGraphicFramePr>
          <p:nvPr>
            <p:extLst>
              <p:ext uri="{D42A27DB-BD31-4B8C-83A1-F6EECF244321}">
                <p14:modId xmlns:p14="http://schemas.microsoft.com/office/powerpoint/2010/main" val="2872020112"/>
              </p:ext>
            </p:extLst>
          </p:nvPr>
        </p:nvGraphicFramePr>
        <p:xfrm>
          <a:off x="11351706" y="6057462"/>
          <a:ext cx="840294" cy="800538"/>
        </p:xfrm>
        <a:graphic>
          <a:graphicData uri="http://schemas.openxmlformats.org/presentationml/2006/ole">
            <mc:AlternateContent xmlns:mc="http://schemas.openxmlformats.org/markup-compatibility/2006">
              <mc:Choice xmlns:v="urn:schemas-microsoft-com:vml" Requires="v">
                <p:oleObj name="Bitmap Image" r:id="rId3" imgW="5180952" imgH="3533333" progId="Paint.Picture">
                  <p:embed/>
                </p:oleObj>
              </mc:Choice>
              <mc:Fallback>
                <p:oleObj name="Bitmap Image" r:id="rId3" imgW="5180952" imgH="3533333" progId="Paint.Picture">
                  <p:embed/>
                  <p:pic>
                    <p:nvPicPr>
                      <p:cNvPr id="4" name="Object 3">
                        <a:extLst>
                          <a:ext uri="{FF2B5EF4-FFF2-40B4-BE49-F238E27FC236}">
                            <a16:creationId xmlns:a16="http://schemas.microsoft.com/office/drawing/2014/main" id="{3D19D3DC-0899-A263-1C35-10D86918C091}"/>
                          </a:ext>
                        </a:extLst>
                      </p:cNvPr>
                      <p:cNvPicPr>
                        <a:picLocks noChangeAspect="1" noChangeArrowheads="1"/>
                      </p:cNvPicPr>
                      <p:nvPr/>
                    </p:nvPicPr>
                    <p:blipFill>
                      <a:blip r:embed="rId4">
                        <a:lum contrast="80000"/>
                        <a:grayscl/>
                        <a:extLst>
                          <a:ext uri="{28A0092B-C50C-407E-A947-70E740481C1C}">
                            <a14:useLocalDpi xmlns:a14="http://schemas.microsoft.com/office/drawing/2010/main" val="0"/>
                          </a:ext>
                        </a:extLst>
                      </a:blip>
                      <a:srcRect l="31946" t="7246" r="29651" b="33385"/>
                      <a:stretch>
                        <a:fillRect/>
                      </a:stretch>
                    </p:blipFill>
                    <p:spPr bwMode="auto">
                      <a:xfrm>
                        <a:off x="11351706" y="6057462"/>
                        <a:ext cx="840294" cy="800538"/>
                      </a:xfrm>
                      <a:prstGeom prst="rect">
                        <a:avLst/>
                      </a:prstGeom>
                      <a:noFill/>
                      <a:ln>
                        <a:noFill/>
                      </a:ln>
                    </p:spPr>
                  </p:pic>
                </p:oleObj>
              </mc:Fallback>
            </mc:AlternateContent>
          </a:graphicData>
        </a:graphic>
      </p:graphicFrame>
      <p:sp>
        <p:nvSpPr>
          <p:cNvPr id="5" name="TextBox 4">
            <a:extLst>
              <a:ext uri="{FF2B5EF4-FFF2-40B4-BE49-F238E27FC236}">
                <a16:creationId xmlns:a16="http://schemas.microsoft.com/office/drawing/2014/main" id="{910142A0-B450-6E5E-1F10-A7996018C7AE}"/>
              </a:ext>
            </a:extLst>
          </p:cNvPr>
          <p:cNvSpPr txBox="1"/>
          <p:nvPr/>
        </p:nvSpPr>
        <p:spPr>
          <a:xfrm>
            <a:off x="2457983" y="1146973"/>
            <a:ext cx="6472719" cy="523220"/>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Maximum Number of Points is 1000</a:t>
            </a:r>
          </a:p>
        </p:txBody>
      </p:sp>
    </p:spTree>
    <p:extLst>
      <p:ext uri="{BB962C8B-B14F-4D97-AF65-F5344CB8AC3E}">
        <p14:creationId xmlns:p14="http://schemas.microsoft.com/office/powerpoint/2010/main" val="40254319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616293" y="374899"/>
            <a:ext cx="3415612" cy="994240"/>
          </a:xfr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p:spPr>
        <p:txBody>
          <a:bodyPr>
            <a:normAutofit fontScale="90000"/>
          </a:bodyPr>
          <a:lstStyle/>
          <a:p>
            <a:pPr algn="ctr">
              <a:spcAft>
                <a:spcPts val="600"/>
              </a:spcAft>
            </a:pPr>
            <a:r>
              <a:rPr lang="en-US" altLang="en-US" b="1" i="1" dirty="0">
                <a:latin typeface="Calibri" panose="020F0502020204030204" pitchFamily="34" charset="0"/>
                <a:cs typeface="Calibri" panose="020F0502020204030204" pitchFamily="34" charset="0"/>
              </a:rPr>
              <a:t>SUBMITTAL REQUIREMENTS</a:t>
            </a:r>
            <a:endParaRPr lang="en-US" b="1" i="1" dirty="0">
              <a:latin typeface="Calibri" panose="020F0502020204030204" pitchFamily="34" charset="0"/>
              <a:cs typeface="Calibri" panose="020F0502020204030204" pitchFamily="34" charset="0"/>
            </a:endParaRPr>
          </a:p>
        </p:txBody>
      </p:sp>
      <p:sp>
        <p:nvSpPr>
          <p:cNvPr id="6" name="Hexagon 5">
            <a:extLst>
              <a:ext uri="{FF2B5EF4-FFF2-40B4-BE49-F238E27FC236}">
                <a16:creationId xmlns:a16="http://schemas.microsoft.com/office/drawing/2014/main" id="{171B91FC-9020-473C-878C-26C5B19E80B1}"/>
              </a:ext>
            </a:extLst>
          </p:cNvPr>
          <p:cNvSpPr/>
          <p:nvPr/>
        </p:nvSpPr>
        <p:spPr>
          <a:xfrm>
            <a:off x="0" y="1952651"/>
            <a:ext cx="4648198" cy="2159693"/>
          </a:xfrm>
          <a:prstGeom prst="hexagon">
            <a:avLst/>
          </a:prstGeom>
          <a:solidFill>
            <a:schemeClr val="accent2">
              <a:lumMod val="40000"/>
              <a:lumOff val="60000"/>
            </a:schemeClr>
          </a:solidFill>
          <a:ln w="25400" cap="rnd" cmpd="sng" algn="ctr">
            <a:noFill/>
            <a:prstDash val="solid"/>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b="1" i="0" u="sng" strike="noStrike" kern="0" cap="none" spc="0" normalizeH="0" baseline="0" noProof="0" dirty="0">
                <a:ln>
                  <a:noFill/>
                </a:ln>
                <a:solidFill>
                  <a:prstClr val="black"/>
                </a:solidFill>
                <a:effectLst/>
                <a:uLnTx/>
                <a:uFillTx/>
                <a:ea typeface="+mn-ea"/>
                <a:cs typeface="+mn-cs"/>
              </a:rPr>
              <a:t>MAXIMUM</a:t>
            </a:r>
            <a:r>
              <a:rPr kumimoji="0" lang="en-US" altLang="en-US" b="0" i="0" u="sng" strike="noStrike" kern="0" cap="none" spc="0" normalizeH="0" baseline="0" noProof="0" dirty="0">
                <a:ln>
                  <a:noFill/>
                </a:ln>
                <a:solidFill>
                  <a:prstClr val="black"/>
                </a:solidFill>
                <a:effectLst/>
                <a:uLnTx/>
                <a:uFillTx/>
                <a:ea typeface="+mn-ea"/>
                <a:cs typeface="+mn-cs"/>
              </a:rPr>
              <a:t> pages permitted is</a:t>
            </a:r>
          </a:p>
          <a:p>
            <a:pPr marL="0" marR="0" lvl="0" indent="0" algn="ctr" defTabSz="914400" eaLnBrk="1" fontAlgn="auto" latinLnBrk="0" hangingPunct="1">
              <a:lnSpc>
                <a:spcPct val="100000"/>
              </a:lnSpc>
              <a:spcBef>
                <a:spcPts val="0"/>
              </a:spcBef>
              <a:spcAft>
                <a:spcPts val="0"/>
              </a:spcAft>
              <a:buClrTx/>
              <a:buSzTx/>
              <a:buFontTx/>
              <a:buNone/>
              <a:tabLst/>
              <a:defRPr/>
            </a:pPr>
            <a:r>
              <a:rPr lang="en-US" altLang="en-US" b="1" u="sng" kern="0" dirty="0">
                <a:solidFill>
                  <a:prstClr val="black"/>
                </a:solidFill>
              </a:rPr>
              <a:t>14</a:t>
            </a:r>
            <a:r>
              <a:rPr kumimoji="0" lang="en-US" altLang="en-US" b="1" i="0" u="sng" strike="noStrike" kern="0" cap="none" spc="0" normalizeH="0" baseline="0" noProof="0" dirty="0">
                <a:ln>
                  <a:noFill/>
                </a:ln>
                <a:solidFill>
                  <a:prstClr val="black"/>
                </a:solidFill>
                <a:effectLst/>
                <a:uLnTx/>
                <a:uFillTx/>
                <a:ea typeface="+mn-ea"/>
                <a:cs typeface="+mn-cs"/>
              </a:rPr>
              <a:t> pages</a:t>
            </a:r>
            <a:r>
              <a:rPr kumimoji="0" lang="en-US" altLang="en-US" b="0" i="0" u="none" strike="noStrike" kern="0" cap="none" spc="0" normalizeH="0" baseline="0" noProof="0" dirty="0">
                <a:ln>
                  <a:noFill/>
                </a:ln>
                <a:solidFill>
                  <a:prstClr val="black"/>
                </a:solidFill>
                <a:effectLst/>
                <a:uLnTx/>
                <a:uFillTx/>
                <a:ea typeface="+mn-ea"/>
                <a:cs typeface="+mn-cs"/>
              </a:rPr>
              <a:t>:</a:t>
            </a:r>
            <a:endParaRPr kumimoji="0" lang="en-US" altLang="en-US" b="1" i="0" u="none" strike="noStrike" kern="0" cap="none" spc="0" normalizeH="0" baseline="0" noProof="0" dirty="0">
              <a:ln>
                <a:noFill/>
              </a:ln>
              <a:solidFill>
                <a:prstClr val="black"/>
              </a:solidFill>
              <a:effectLst/>
              <a:uLnTx/>
              <a:uFillTx/>
              <a:ea typeface="+mn-ea"/>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b="0" i="0" u="none" strike="noStrike" kern="0" cap="none" spc="0" normalizeH="0" baseline="0" noProof="0" dirty="0">
                <a:ln>
                  <a:noFill/>
                </a:ln>
                <a:solidFill>
                  <a:prstClr val="black"/>
                </a:solidFill>
                <a:effectLst/>
                <a:uLnTx/>
                <a:uFillTx/>
                <a:ea typeface="+mn-ea"/>
                <a:cs typeface="Arial" panose="020B0604020202020204" pitchFamily="34" charset="0"/>
              </a:rPr>
              <a:t>The following will </a:t>
            </a:r>
            <a:r>
              <a:rPr kumimoji="0" lang="en-US" altLang="en-US" b="0" i="0" u="sng" strike="noStrike" kern="0" cap="none" spc="0" normalizeH="0" baseline="0" noProof="0" dirty="0">
                <a:ln>
                  <a:noFill/>
                </a:ln>
                <a:solidFill>
                  <a:prstClr val="black"/>
                </a:solidFill>
                <a:effectLst/>
                <a:uLnTx/>
                <a:uFillTx/>
                <a:ea typeface="+mn-ea"/>
                <a:cs typeface="Arial" panose="020B0604020202020204" pitchFamily="34" charset="0"/>
              </a:rPr>
              <a:t>NOT</a:t>
            </a:r>
            <a:r>
              <a:rPr kumimoji="0" lang="en-US" altLang="en-US" b="0" i="0" u="none" strike="noStrike" kern="0" cap="none" spc="0" normalizeH="0" baseline="0" noProof="0" dirty="0">
                <a:ln>
                  <a:noFill/>
                </a:ln>
                <a:solidFill>
                  <a:prstClr val="black"/>
                </a:solidFill>
                <a:effectLst/>
                <a:uLnTx/>
                <a:uFillTx/>
                <a:ea typeface="+mn-ea"/>
                <a:cs typeface="Arial" panose="020B0604020202020204" pitchFamily="34" charset="0"/>
              </a:rPr>
              <a:t> be counted in the max page count:</a:t>
            </a:r>
          </a:p>
          <a:p>
            <a:pPr marL="0" marR="0" lvl="2" indent="0"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b="0" i="0" u="none" strike="noStrike" kern="0" cap="none" spc="0" normalizeH="0" baseline="0" noProof="0" dirty="0">
                <a:ln>
                  <a:noFill/>
                </a:ln>
                <a:solidFill>
                  <a:prstClr val="black"/>
                </a:solidFill>
                <a:effectLst/>
                <a:uLnTx/>
                <a:uFillTx/>
                <a:ea typeface="+mn-ea"/>
                <a:cs typeface="Arial" panose="020B0604020202020204" pitchFamily="34" charset="0"/>
              </a:rPr>
              <a:t>Front and back covers</a:t>
            </a:r>
          </a:p>
          <a:p>
            <a:pPr marL="0" marR="0" lvl="2" indent="0"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b="0" i="0" u="none" strike="noStrike" kern="0" cap="none" spc="0" normalizeH="0" baseline="0" noProof="0" dirty="0">
                <a:ln>
                  <a:noFill/>
                </a:ln>
                <a:solidFill>
                  <a:prstClr val="black"/>
                </a:solidFill>
                <a:effectLst/>
                <a:uLnTx/>
                <a:uFillTx/>
                <a:ea typeface="+mn-ea"/>
                <a:cs typeface="Arial" panose="020B0604020202020204" pitchFamily="34" charset="0"/>
              </a:rPr>
              <a:t>Information Sheet</a:t>
            </a:r>
          </a:p>
          <a:p>
            <a:pPr marL="0" marR="0" lvl="2" indent="0"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b="0" i="0" u="none" strike="noStrike" kern="0" cap="none" spc="0" normalizeH="0" baseline="0" noProof="0" dirty="0">
                <a:ln>
                  <a:noFill/>
                </a:ln>
                <a:solidFill>
                  <a:prstClr val="black"/>
                </a:solidFill>
                <a:effectLst/>
                <a:uLnTx/>
                <a:uFillTx/>
                <a:ea typeface="+mn-ea"/>
                <a:cs typeface="Arial" panose="020B0604020202020204" pitchFamily="34" charset="0"/>
              </a:rPr>
              <a:t>Table of Contents</a:t>
            </a:r>
          </a:p>
        </p:txBody>
      </p:sp>
      <p:sp>
        <p:nvSpPr>
          <p:cNvPr id="7" name="Content Placeholder 2">
            <a:extLst>
              <a:ext uri="{FF2B5EF4-FFF2-40B4-BE49-F238E27FC236}">
                <a16:creationId xmlns:a16="http://schemas.microsoft.com/office/drawing/2014/main" id="{C135C929-40C2-47DC-B47B-DA6A3394EEDD}"/>
              </a:ext>
            </a:extLst>
          </p:cNvPr>
          <p:cNvSpPr txBox="1">
            <a:spLocks/>
          </p:cNvSpPr>
          <p:nvPr/>
        </p:nvSpPr>
        <p:spPr>
          <a:xfrm>
            <a:off x="135641" y="4285129"/>
            <a:ext cx="4376916" cy="2481963"/>
          </a:xfrm>
          <a:prstGeom prst="rect">
            <a:avLst/>
          </a:prstGeom>
          <a:solidFill>
            <a:schemeClr val="accent6">
              <a:lumMod val="40000"/>
              <a:lumOff val="60000"/>
            </a:schemeClr>
          </a:solidFill>
          <a:ln w="25400" cap="rnd" cmpd="sng" algn="ctr">
            <a:noFill/>
            <a:prstDash val="solid"/>
          </a:ln>
          <a:effectLst/>
        </p:spPr>
        <p:txBody>
          <a:bodyPr vert="horz" lIns="45720" tIns="45720" rIns="4572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200"/>
              </a:spcBef>
              <a:spcAft>
                <a:spcPts val="200"/>
              </a:spcAft>
              <a:buClr>
                <a:srgbClr val="6FEBA0"/>
              </a:buClr>
              <a:buSzPct val="100000"/>
              <a:buFont typeface="Tw Cen MT" panose="020B0602020104020603" pitchFamily="34" charset="0"/>
              <a:buNone/>
              <a:tabLst/>
              <a:defRPr/>
            </a:pPr>
            <a:endParaRPr kumimoji="0" lang="en-US" altLang="en-US" sz="2200" b="1" i="0" u="sng" strike="noStrike" kern="0" cap="none" spc="0" normalizeH="0" baseline="0" noProof="0" dirty="0">
              <a:ln>
                <a:noFill/>
              </a:ln>
              <a:solidFill>
                <a:prstClr val="black"/>
              </a:solidFill>
              <a:effectLst/>
              <a:uLnTx/>
              <a:uFillTx/>
              <a:latin typeface="Century Gothic" panose="020B0502020202020204"/>
              <a:ea typeface="+mn-ea"/>
              <a:cs typeface="+mn-cs"/>
            </a:endParaRPr>
          </a:p>
          <a:p>
            <a:pPr marL="0" marR="0" lvl="0" indent="0" algn="ctr" defTabSz="914400" rtl="0" eaLnBrk="1" fontAlgn="auto" latinLnBrk="0" hangingPunct="1">
              <a:lnSpc>
                <a:spcPct val="90000"/>
              </a:lnSpc>
              <a:spcBef>
                <a:spcPts val="0"/>
              </a:spcBef>
              <a:spcAft>
                <a:spcPts val="200"/>
              </a:spcAft>
              <a:buClr>
                <a:srgbClr val="6FEBA0"/>
              </a:buClr>
              <a:buSzPct val="100000"/>
              <a:buFont typeface="Tw Cen MT" panose="020B0602020104020603" pitchFamily="34" charset="0"/>
              <a:buNone/>
              <a:tabLst/>
              <a:defRPr/>
            </a:pPr>
            <a:r>
              <a:rPr kumimoji="0" lang="en-US" altLang="en-US" sz="2200" b="1" i="0" u="sng" strike="noStrike" kern="0" cap="none" spc="0" normalizeH="0" baseline="0" noProof="0" dirty="0">
                <a:ln>
                  <a:noFill/>
                </a:ln>
                <a:solidFill>
                  <a:prstClr val="black"/>
                </a:solidFill>
                <a:effectLst/>
                <a:uLnTx/>
                <a:uFillTx/>
                <a:latin typeface="Century Gothic" panose="020B0502020202020204"/>
                <a:ea typeface="+mn-ea"/>
                <a:cs typeface="+mn-cs"/>
              </a:rPr>
              <a:t>Grounds for disqualification:</a:t>
            </a:r>
            <a:endParaRPr kumimoji="0" lang="en-US" altLang="en-US" sz="2200" b="1" i="0" u="none" strike="noStrike" kern="0" cap="none" spc="0" normalizeH="0" baseline="0" noProof="0" dirty="0">
              <a:ln>
                <a:noFill/>
              </a:ln>
              <a:solidFill>
                <a:prstClr val="black"/>
              </a:solidFill>
              <a:effectLst/>
              <a:uLnTx/>
              <a:uFillTx/>
              <a:latin typeface="Century Gothic" panose="020B0502020202020204"/>
              <a:ea typeface="+mn-ea"/>
              <a:cs typeface="Arial" panose="020B0604020202020204" pitchFamily="34" charset="0"/>
            </a:endParaRPr>
          </a:p>
          <a:p>
            <a:pPr marL="265176" marR="0" lvl="1" indent="-137160" defTabSz="914400" rtl="0" eaLnBrk="1" fontAlgn="auto" latinLnBrk="0" hangingPunct="1">
              <a:lnSpc>
                <a:spcPct val="90000"/>
              </a:lnSpc>
              <a:spcBef>
                <a:spcPts val="200"/>
              </a:spcBef>
              <a:spcAft>
                <a:spcPts val="600"/>
              </a:spcAft>
              <a:buClr>
                <a:srgbClr val="6FEBA0"/>
              </a:buClr>
              <a:buSzTx/>
              <a:buFont typeface="Arial" panose="020B0604020202020204" pitchFamily="34" charset="0"/>
              <a:buChar char="•"/>
              <a:tabLst/>
              <a:defRPr/>
            </a:pPr>
            <a:r>
              <a:rPr kumimoji="0" lang="en-US" altLang="en-US" sz="2200" b="0" i="0" u="none" strike="noStrike" kern="1200" cap="none" spc="0" normalizeH="0" baseline="0" noProof="0" dirty="0">
                <a:ln>
                  <a:noFill/>
                </a:ln>
                <a:solidFill>
                  <a:prstClr val="black"/>
                </a:solidFill>
                <a:effectLst/>
                <a:uLnTx/>
                <a:uFillTx/>
                <a:ea typeface="+mn-ea"/>
                <a:cs typeface="Arial" panose="020B0604020202020204" pitchFamily="34" charset="0"/>
              </a:rPr>
              <a:t>Failure to submit </a:t>
            </a:r>
            <a:r>
              <a:rPr lang="en-US" altLang="en-US" sz="2200" dirty="0">
                <a:solidFill>
                  <a:prstClr val="black"/>
                </a:solidFill>
                <a:cs typeface="Arial" panose="020B0604020202020204" pitchFamily="34" charset="0"/>
              </a:rPr>
              <a:t>via </a:t>
            </a:r>
            <a:r>
              <a:rPr lang="en-US" altLang="en-US" sz="2200" b="1" u="sng" dirty="0">
                <a:solidFill>
                  <a:prstClr val="black"/>
                </a:solidFill>
                <a:cs typeface="Arial" panose="020B0604020202020204" pitchFamily="34" charset="0"/>
              </a:rPr>
              <a:t>EMAIL</a:t>
            </a:r>
            <a:r>
              <a:rPr kumimoji="0" lang="en-US" altLang="en-US" sz="2200" b="0" i="0" u="none" strike="noStrike" kern="1200" cap="none" spc="0" normalizeH="0" baseline="0" noProof="0" dirty="0">
                <a:ln>
                  <a:noFill/>
                </a:ln>
                <a:solidFill>
                  <a:prstClr val="black"/>
                </a:solidFill>
                <a:effectLst/>
                <a:uLnTx/>
                <a:uFillTx/>
                <a:ea typeface="+mn-ea"/>
                <a:cs typeface="Arial" panose="020B0604020202020204" pitchFamily="34" charset="0"/>
              </a:rPr>
              <a:t> to the assigned Contracts Specialist by the due date and time</a:t>
            </a:r>
          </a:p>
          <a:p>
            <a:pPr marL="265176" marR="0" lvl="1" indent="-137160" defTabSz="914400" rtl="0" eaLnBrk="1" fontAlgn="auto" latinLnBrk="0" hangingPunct="1">
              <a:lnSpc>
                <a:spcPct val="90000"/>
              </a:lnSpc>
              <a:spcBef>
                <a:spcPts val="200"/>
              </a:spcBef>
              <a:spcAft>
                <a:spcPts val="1200"/>
              </a:spcAft>
              <a:buClr>
                <a:srgbClr val="6FEBA0"/>
              </a:buClr>
              <a:buSzTx/>
              <a:buFont typeface="Arial" panose="020B0604020202020204" pitchFamily="34" charset="0"/>
              <a:buChar char="•"/>
              <a:tabLst/>
              <a:defRPr/>
            </a:pPr>
            <a:r>
              <a:rPr kumimoji="0" lang="en-US" altLang="en-US" sz="2200" b="0" i="0" u="none" strike="noStrike" kern="1200" cap="none" spc="0" normalizeH="0" baseline="0" noProof="0" dirty="0">
                <a:ln>
                  <a:noFill/>
                </a:ln>
                <a:solidFill>
                  <a:prstClr val="black"/>
                </a:solidFill>
                <a:effectLst/>
                <a:uLnTx/>
                <a:uFillTx/>
                <a:ea typeface="+mn-ea"/>
                <a:cs typeface="Arial" panose="020B0604020202020204" pitchFamily="34" charset="0"/>
              </a:rPr>
              <a:t>Violating “Contact with City Employees” policy</a:t>
            </a:r>
          </a:p>
        </p:txBody>
      </p:sp>
      <p:graphicFrame>
        <p:nvGraphicFramePr>
          <p:cNvPr id="9" name="Content Placeholder 2">
            <a:extLst>
              <a:ext uri="{FF2B5EF4-FFF2-40B4-BE49-F238E27FC236}">
                <a16:creationId xmlns:a16="http://schemas.microsoft.com/office/drawing/2014/main" id="{7D95D4D2-8C47-4999-A97A-85B9707D9B4D}"/>
              </a:ext>
            </a:extLst>
          </p:cNvPr>
          <p:cNvGraphicFramePr>
            <a:graphicFrameLocks/>
          </p:cNvGraphicFramePr>
          <p:nvPr>
            <p:extLst>
              <p:ext uri="{D42A27DB-BD31-4B8C-83A1-F6EECF244321}">
                <p14:modId xmlns:p14="http://schemas.microsoft.com/office/powerpoint/2010/main" val="2183674005"/>
              </p:ext>
            </p:extLst>
          </p:nvPr>
        </p:nvGraphicFramePr>
        <p:xfrm>
          <a:off x="4992624" y="90907"/>
          <a:ext cx="6839711" cy="67009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239590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aphicFrame>
        <p:nvGraphicFramePr>
          <p:cNvPr id="2" name="Content Placeholder 2">
            <a:extLst>
              <a:ext uri="{FF2B5EF4-FFF2-40B4-BE49-F238E27FC236}">
                <a16:creationId xmlns:a16="http://schemas.microsoft.com/office/drawing/2014/main" id="{FB8ECDE0-4F58-4EF4-8239-92EC69803914}"/>
              </a:ext>
            </a:extLst>
          </p:cNvPr>
          <p:cNvGraphicFramePr>
            <a:graphicFrameLocks/>
          </p:cNvGraphicFramePr>
          <p:nvPr>
            <p:extLst>
              <p:ext uri="{D42A27DB-BD31-4B8C-83A1-F6EECF244321}">
                <p14:modId xmlns:p14="http://schemas.microsoft.com/office/powerpoint/2010/main" val="344074479"/>
              </p:ext>
            </p:extLst>
          </p:nvPr>
        </p:nvGraphicFramePr>
        <p:xfrm>
          <a:off x="535164" y="1935124"/>
          <a:ext cx="10896600" cy="3355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BB8746C5-0419-2CE1-EEE7-FB37869D3B59}"/>
              </a:ext>
            </a:extLst>
          </p:cNvPr>
          <p:cNvSpPr txBox="1"/>
          <p:nvPr/>
        </p:nvSpPr>
        <p:spPr>
          <a:xfrm>
            <a:off x="6447215" y="147796"/>
            <a:ext cx="4825389" cy="646331"/>
          </a:xfrm>
          <a:prstGeom prst="rect">
            <a:avLst/>
          </a:prstGeom>
          <a:noFill/>
        </p:spPr>
        <p:txBody>
          <a:bodyPr wrap="square">
            <a:spAutoFit/>
          </a:bodyPr>
          <a:lstStyle/>
          <a:p>
            <a:pPr>
              <a:spcAft>
                <a:spcPts val="600"/>
              </a:spcAft>
            </a:pPr>
            <a:r>
              <a:rPr lang="en-US" sz="3600" b="1" i="1" spc="200" dirty="0">
                <a:latin typeface="Arial" panose="020B0604020202020204" pitchFamily="34" charset="0"/>
                <a:cs typeface="Arial" panose="020B0604020202020204" pitchFamily="34" charset="0"/>
              </a:rPr>
              <a:t>Selection Process</a:t>
            </a:r>
            <a:endParaRPr lang="en-US" sz="36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22276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00959-5429-A835-0B5F-F63EAEA7E1F0}"/>
              </a:ext>
            </a:extLst>
          </p:cNvPr>
          <p:cNvSpPr>
            <a:spLocks noGrp="1"/>
          </p:cNvSpPr>
          <p:nvPr>
            <p:ph type="title"/>
          </p:nvPr>
        </p:nvSpPr>
        <p:spPr>
          <a:xfrm>
            <a:off x="5741598" y="177837"/>
            <a:ext cx="6034001" cy="1293028"/>
          </a:xfrm>
        </p:spPr>
        <p:txBody>
          <a:bodyPr>
            <a:normAutofit/>
          </a:bodyPr>
          <a:lstStyle/>
          <a:p>
            <a:pPr algn="ctr"/>
            <a:r>
              <a:rPr lang="en-US" sz="3600" b="1" i="1" u="sng" dirty="0">
                <a:latin typeface="Arial" panose="020B0604020202020204" pitchFamily="34" charset="0"/>
                <a:cs typeface="Arial" panose="020B0604020202020204" pitchFamily="34" charset="0"/>
              </a:rPr>
              <a:t>IMPORTANT DATES</a:t>
            </a:r>
            <a:br>
              <a:rPr lang="en-US" sz="3600" b="1" i="1" u="sng" dirty="0">
                <a:latin typeface="Arial" panose="020B0604020202020204" pitchFamily="34" charset="0"/>
                <a:cs typeface="Arial" panose="020B0604020202020204" pitchFamily="34" charset="0"/>
              </a:rPr>
            </a:br>
            <a:r>
              <a:rPr lang="en-US" sz="3600" b="1" i="1" u="sng" dirty="0">
                <a:latin typeface="Arial" panose="020B0604020202020204" pitchFamily="34" charset="0"/>
                <a:cs typeface="Arial" panose="020B0604020202020204" pitchFamily="34" charset="0"/>
              </a:rPr>
              <a:t>Selection Schedule</a:t>
            </a:r>
          </a:p>
        </p:txBody>
      </p:sp>
      <p:sp>
        <p:nvSpPr>
          <p:cNvPr id="3" name="Content Placeholder 2">
            <a:extLst>
              <a:ext uri="{FF2B5EF4-FFF2-40B4-BE49-F238E27FC236}">
                <a16:creationId xmlns:a16="http://schemas.microsoft.com/office/drawing/2014/main" id="{7310AA81-8230-CD87-6A6A-364F40FD2A7E}"/>
              </a:ext>
            </a:extLst>
          </p:cNvPr>
          <p:cNvSpPr>
            <a:spLocks noGrp="1"/>
          </p:cNvSpPr>
          <p:nvPr>
            <p:ph idx="1"/>
          </p:nvPr>
        </p:nvSpPr>
        <p:spPr>
          <a:xfrm>
            <a:off x="1946217" y="2256753"/>
            <a:ext cx="8733975" cy="4423410"/>
          </a:xfrm>
        </p:spPr>
        <p:txBody>
          <a:bodyPr/>
          <a:lstStyle/>
          <a:p>
            <a:pPr marL="0" indent="0">
              <a:buNone/>
            </a:pPr>
            <a:endParaRPr lang="en-US" sz="3200" dirty="0">
              <a:latin typeface="Arial" panose="020B0604020202020204" pitchFamily="34" charset="0"/>
              <a:cs typeface="Arial" panose="020B0604020202020204" pitchFamily="34" charset="0"/>
              <a:sym typeface="Wingdings 2" panose="05020102010507070707" pitchFamily="18" charset="2"/>
            </a:endParaRPr>
          </a:p>
          <a:p>
            <a:pPr marL="0" indent="0">
              <a:buNone/>
            </a:pPr>
            <a:r>
              <a:rPr lang="en-US" sz="3200" dirty="0">
                <a:latin typeface="Arial" panose="020B0604020202020204" pitchFamily="34" charset="0"/>
                <a:cs typeface="Arial" panose="020B0604020202020204" pitchFamily="34" charset="0"/>
                <a:sym typeface="Wingdings 2" panose="05020102010507070707" pitchFamily="18" charset="2"/>
              </a:rPr>
              <a:t></a:t>
            </a:r>
            <a:r>
              <a:rPr lang="en-US" sz="3200" dirty="0" err="1">
                <a:latin typeface="Arial" panose="020B0604020202020204" pitchFamily="34" charset="0"/>
                <a:cs typeface="Arial" panose="020B0604020202020204" pitchFamily="34" charset="0"/>
              </a:rPr>
              <a:t>SOQs</a:t>
            </a:r>
            <a:r>
              <a:rPr lang="en-US" sz="3200" dirty="0">
                <a:latin typeface="Arial" panose="020B0604020202020204" pitchFamily="34" charset="0"/>
                <a:cs typeface="Arial" panose="020B0604020202020204" pitchFamily="34" charset="0"/>
              </a:rPr>
              <a:t> Due				August 23, 2024</a:t>
            </a:r>
          </a:p>
          <a:p>
            <a:pPr>
              <a:buFont typeface="Wingdings 2" panose="05020102010507070707" pitchFamily="18" charset="2"/>
              <a:buChar char=""/>
            </a:pPr>
            <a:r>
              <a:rPr lang="en-US" sz="3200" dirty="0">
                <a:latin typeface="Arial" panose="020B0604020202020204" pitchFamily="34" charset="0"/>
                <a:cs typeface="Arial" panose="020B0604020202020204" pitchFamily="34" charset="0"/>
              </a:rPr>
              <a:t>Selection Notification		Mid-September</a:t>
            </a:r>
          </a:p>
          <a:p>
            <a:pPr>
              <a:buFont typeface="Wingdings 2" panose="05020102010507070707" pitchFamily="18" charset="2"/>
              <a:buChar char=""/>
            </a:pPr>
            <a:r>
              <a:rPr lang="en-US" sz="3200" dirty="0">
                <a:latin typeface="Arial" panose="020B0604020202020204" pitchFamily="34" charset="0"/>
                <a:cs typeface="Arial" panose="020B0604020202020204" pitchFamily="34" charset="0"/>
              </a:rPr>
              <a:t>Scope Meeting			Early October</a:t>
            </a:r>
          </a:p>
          <a:p>
            <a:endParaRPr lang="en-US" dirty="0"/>
          </a:p>
        </p:txBody>
      </p:sp>
      <p:graphicFrame>
        <p:nvGraphicFramePr>
          <p:cNvPr id="4" name="Object 3">
            <a:extLst>
              <a:ext uri="{FF2B5EF4-FFF2-40B4-BE49-F238E27FC236}">
                <a16:creationId xmlns:a16="http://schemas.microsoft.com/office/drawing/2014/main" id="{5F035D48-7ABE-58DE-FFBD-E9A708BC9FE3}"/>
              </a:ext>
            </a:extLst>
          </p:cNvPr>
          <p:cNvGraphicFramePr>
            <a:graphicFrameLocks noChangeAspect="1"/>
          </p:cNvGraphicFramePr>
          <p:nvPr>
            <p:extLst>
              <p:ext uri="{D42A27DB-BD31-4B8C-83A1-F6EECF244321}">
                <p14:modId xmlns:p14="http://schemas.microsoft.com/office/powerpoint/2010/main" val="1369105899"/>
              </p:ext>
            </p:extLst>
          </p:nvPr>
        </p:nvGraphicFramePr>
        <p:xfrm>
          <a:off x="11359198" y="6064599"/>
          <a:ext cx="832802" cy="793401"/>
        </p:xfrm>
        <a:graphic>
          <a:graphicData uri="http://schemas.openxmlformats.org/presentationml/2006/ole">
            <mc:AlternateContent xmlns:mc="http://schemas.openxmlformats.org/markup-compatibility/2006">
              <mc:Choice xmlns:v="urn:schemas-microsoft-com:vml" Requires="v">
                <p:oleObj name="Bitmap Image" r:id="rId3" imgW="5180952" imgH="3533333" progId="Paint.Picture">
                  <p:embed/>
                </p:oleObj>
              </mc:Choice>
              <mc:Fallback>
                <p:oleObj name="Bitmap Image" r:id="rId3" imgW="5180952" imgH="3533333" progId="Paint.Picture">
                  <p:embed/>
                  <p:pic>
                    <p:nvPicPr>
                      <p:cNvPr id="8" name="Object 7">
                        <a:extLst>
                          <a:ext uri="{FF2B5EF4-FFF2-40B4-BE49-F238E27FC236}">
                            <a16:creationId xmlns:a16="http://schemas.microsoft.com/office/drawing/2014/main" id="{BE2C85DC-DCA1-46EA-8EA1-42E81BFB5F89}"/>
                          </a:ext>
                        </a:extLst>
                      </p:cNvPr>
                      <p:cNvPicPr>
                        <a:picLocks noChangeAspect="1" noChangeArrowheads="1"/>
                      </p:cNvPicPr>
                      <p:nvPr/>
                    </p:nvPicPr>
                    <p:blipFill>
                      <a:blip r:embed="rId4">
                        <a:lum contrast="80000"/>
                        <a:grayscl/>
                        <a:extLst>
                          <a:ext uri="{28A0092B-C50C-407E-A947-70E740481C1C}">
                            <a14:useLocalDpi xmlns:a14="http://schemas.microsoft.com/office/drawing/2010/main" val="0"/>
                          </a:ext>
                        </a:extLst>
                      </a:blip>
                      <a:srcRect l="31946" t="7246" r="29651" b="33385"/>
                      <a:stretch>
                        <a:fillRect/>
                      </a:stretch>
                    </p:blipFill>
                    <p:spPr bwMode="auto">
                      <a:xfrm>
                        <a:off x="11359198" y="6064599"/>
                        <a:ext cx="832802" cy="793401"/>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9786810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7" name="Title 1"/>
          <p:cNvSpPr>
            <a:spLocks noGrp="1"/>
          </p:cNvSpPr>
          <p:nvPr>
            <p:ph type="title"/>
          </p:nvPr>
        </p:nvSpPr>
        <p:spPr>
          <a:xfrm>
            <a:off x="6096000" y="424015"/>
            <a:ext cx="5039309" cy="795362"/>
          </a:xfrm>
        </p:spPr>
        <p:txBody>
          <a:bodyPr>
            <a:noAutofit/>
          </a:bodyPr>
          <a:lstStyle/>
          <a:p>
            <a:pPr algn="ctr">
              <a:spcBef>
                <a:spcPts val="1200"/>
              </a:spcBef>
              <a:spcAft>
                <a:spcPts val="1200"/>
              </a:spcAft>
            </a:pPr>
            <a:r>
              <a:rPr lang="en-US" altLang="en-US" sz="3600" b="1" i="1" dirty="0">
                <a:latin typeface="Arial" panose="020B0604020202020204" pitchFamily="34" charset="0"/>
                <a:cs typeface="Arial" panose="020B0604020202020204" pitchFamily="34" charset="0"/>
              </a:rPr>
              <a:t>DCP Procurement WEBPAGES</a:t>
            </a:r>
            <a:endParaRPr lang="en-US" sz="3600" b="1" u="sng" dirty="0">
              <a:latin typeface="Arial" panose="020B0604020202020204" pitchFamily="34" charset="0"/>
              <a:cs typeface="Arial" panose="020B0604020202020204" pitchFamily="34" charset="0"/>
            </a:endParaRPr>
          </a:p>
        </p:txBody>
      </p:sp>
      <p:sp>
        <p:nvSpPr>
          <p:cNvPr id="19" name="Content Placeholder 2"/>
          <p:cNvSpPr>
            <a:spLocks noGrp="1"/>
          </p:cNvSpPr>
          <p:nvPr>
            <p:ph idx="1"/>
          </p:nvPr>
        </p:nvSpPr>
        <p:spPr>
          <a:xfrm>
            <a:off x="1230567" y="2345574"/>
            <a:ext cx="10063075" cy="3973716"/>
          </a:xfrm>
        </p:spPr>
        <p:txBody>
          <a:bodyPr>
            <a:normAutofit/>
          </a:bodyPr>
          <a:lstStyle/>
          <a:p>
            <a:pPr>
              <a:defRPr/>
            </a:pPr>
            <a:r>
              <a:rPr lang="en-US" altLang="en-US" sz="2400" b="1" dirty="0">
                <a:latin typeface="Arial" panose="020B0604020202020204" pitchFamily="34" charset="0"/>
                <a:cs typeface="Arial" panose="020B0604020202020204" pitchFamily="34" charset="0"/>
              </a:rPr>
              <a:t>Current Opportunities:</a:t>
            </a:r>
          </a:p>
          <a:p>
            <a:pPr lvl="1" algn="ctr">
              <a:defRPr/>
            </a:pPr>
            <a:r>
              <a:rPr lang="en-US" altLang="en-US" sz="2400" i="1" dirty="0">
                <a:latin typeface="Arial" panose="020B0604020202020204" pitchFamily="34" charset="0"/>
                <a:cs typeface="Arial" panose="020B0604020202020204" pitchFamily="34" charset="0"/>
              </a:rPr>
              <a:t>Project-specific RFQs, Notifications, Sign-in Sheets, Presentations</a:t>
            </a:r>
          </a:p>
          <a:p>
            <a:pPr marL="457200" lvl="1" indent="0" algn="ctr">
              <a:buNone/>
              <a:defRPr/>
            </a:pPr>
            <a:r>
              <a:rPr lang="en-US" sz="2400" u="sng" dirty="0">
                <a:solidFill>
                  <a:srgbClr val="0070C0"/>
                </a:solidFill>
                <a:latin typeface="Arial" panose="020B0604020202020204" pitchFamily="34" charset="0"/>
                <a:cs typeface="Arial" panose="020B0604020202020204" pitchFamily="34" charset="0"/>
              </a:rPr>
              <a:t>https://solicitations.phoenix.gov</a:t>
            </a:r>
          </a:p>
          <a:p>
            <a:pPr marL="128016" lvl="1" indent="0" algn="ctr">
              <a:buNone/>
              <a:defRPr/>
            </a:pPr>
            <a:endParaRPr lang="en-US" sz="2400" b="1" i="1" u="sng" dirty="0">
              <a:solidFill>
                <a:srgbClr val="FFFF00"/>
              </a:solidFill>
              <a:latin typeface="Arial" panose="020B0604020202020204" pitchFamily="34" charset="0"/>
              <a:cs typeface="Arial" panose="020B0604020202020204" pitchFamily="34" charset="0"/>
            </a:endParaRPr>
          </a:p>
          <a:p>
            <a:pPr>
              <a:defRPr/>
            </a:pPr>
            <a:r>
              <a:rPr lang="en-US" altLang="en-US" sz="2400" b="1" dirty="0">
                <a:latin typeface="Arial" panose="020B0604020202020204" pitchFamily="34" charset="0"/>
                <a:cs typeface="Arial" panose="020B0604020202020204" pitchFamily="34" charset="0"/>
              </a:rPr>
              <a:t>Project Interviews, Bid Results, and Project Selections:</a:t>
            </a:r>
          </a:p>
          <a:p>
            <a:pPr marL="457200" lvl="1" indent="0" algn="ctr">
              <a:buNone/>
              <a:defRPr/>
            </a:pPr>
            <a:r>
              <a:rPr lang="en-US" sz="2400" u="sng" dirty="0">
                <a:solidFill>
                  <a:srgbClr val="0070C0"/>
                </a:solidFill>
                <a:latin typeface="Arial" panose="020B0604020202020204" pitchFamily="34" charset="0"/>
                <a:cs typeface="Arial" panose="020B0604020202020204" pitchFamily="34" charset="0"/>
              </a:rPr>
              <a:t>https://solicitations.phoenix.gov/awards</a:t>
            </a:r>
          </a:p>
          <a:p>
            <a:pPr>
              <a:defRPr/>
            </a:pPr>
            <a:endParaRPr lang="en-US" altLang="en-US" sz="2400" b="1" dirty="0">
              <a:solidFill>
                <a:srgbClr val="FFFF00"/>
              </a:solidFill>
              <a:latin typeface="Arial" panose="020B0604020202020204" pitchFamily="34" charset="0"/>
              <a:cs typeface="Arial" panose="020B0604020202020204" pitchFamily="34" charset="0"/>
            </a:endParaRPr>
          </a:p>
          <a:p>
            <a:pPr>
              <a:defRPr/>
            </a:pPr>
            <a:r>
              <a:rPr lang="en-US" altLang="en-US" sz="2400" b="1" dirty="0">
                <a:latin typeface="Arial" panose="020B0604020202020204" pitchFamily="34" charset="0"/>
                <a:cs typeface="Arial" panose="020B0604020202020204" pitchFamily="34" charset="0"/>
              </a:rPr>
              <a:t>The ProcurePHX online portal will be used for </a:t>
            </a:r>
            <a:r>
              <a:rPr lang="en-US" altLang="en-US" sz="2400" b="1" u="sng" dirty="0">
                <a:latin typeface="Arial" panose="020B0604020202020204" pitchFamily="34" charset="0"/>
                <a:cs typeface="Arial" panose="020B0604020202020204" pitchFamily="34" charset="0"/>
              </a:rPr>
              <a:t>Solicitations</a:t>
            </a:r>
            <a:r>
              <a:rPr lang="en-US" altLang="en-US" sz="2400" b="1" dirty="0">
                <a:latin typeface="Arial" panose="020B0604020202020204" pitchFamily="34" charset="0"/>
                <a:cs typeface="Arial" panose="020B0604020202020204" pitchFamily="34" charset="0"/>
              </a:rPr>
              <a:t> only </a:t>
            </a:r>
          </a:p>
          <a:p>
            <a:pPr marL="0" indent="0" algn="ctr">
              <a:buNone/>
              <a:defRPr/>
            </a:pPr>
            <a:r>
              <a:rPr lang="en-US" altLang="en-US" sz="2400" u="sng" dirty="0">
                <a:solidFill>
                  <a:srgbClr val="0070C0"/>
                </a:solidFill>
                <a:latin typeface="Arial" panose="020B0604020202020204" pitchFamily="34" charset="0"/>
                <a:cs typeface="Arial" panose="020B0604020202020204" pitchFamily="34" charset="0"/>
              </a:rPr>
              <a:t>https://eprocurement.phoenix.gov/irj/portal </a:t>
            </a:r>
          </a:p>
          <a:p>
            <a:pPr marL="0" indent="0">
              <a:spcBef>
                <a:spcPts val="1200"/>
              </a:spcBef>
              <a:buClr>
                <a:srgbClr val="9CBEBD"/>
              </a:buClr>
              <a:buSzPct val="100000"/>
              <a:buNone/>
              <a:defRPr/>
            </a:pPr>
            <a:endParaRPr lang="en-US" sz="1500" dirty="0">
              <a:solidFill>
                <a:srgbClr val="FFFFFF"/>
              </a:solidFill>
              <a:latin typeface="Book Antiqua" panose="02040602050305030304" pitchFamily="18" charset="0"/>
            </a:endParaRPr>
          </a:p>
        </p:txBody>
      </p:sp>
      <p:sp>
        <p:nvSpPr>
          <p:cNvPr id="9" name="Title 1">
            <a:extLst>
              <a:ext uri="{FF2B5EF4-FFF2-40B4-BE49-F238E27FC236}">
                <a16:creationId xmlns:a16="http://schemas.microsoft.com/office/drawing/2014/main" id="{F6795987-3344-4894-8503-40502B0B1864}"/>
              </a:ext>
            </a:extLst>
          </p:cNvPr>
          <p:cNvSpPr txBox="1">
            <a:spLocks/>
          </p:cNvSpPr>
          <p:nvPr/>
        </p:nvSpPr>
        <p:spPr>
          <a:xfrm>
            <a:off x="1026696" y="1334072"/>
            <a:ext cx="10266946" cy="1011501"/>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ctr">
              <a:spcBef>
                <a:spcPts val="1200"/>
              </a:spcBef>
              <a:spcAft>
                <a:spcPts val="1200"/>
              </a:spcAft>
            </a:pPr>
            <a:r>
              <a:rPr lang="en-US" altLang="en-US" sz="2200" b="1" u="sng" dirty="0">
                <a:solidFill>
                  <a:srgbClr val="0070C0"/>
                </a:solidFill>
                <a:latin typeface="Arial" panose="020B0604020202020204" pitchFamily="34" charset="0"/>
                <a:cs typeface="Arial" panose="020B0604020202020204" pitchFamily="34" charset="0"/>
              </a:rPr>
              <a:t>https://www.phoenix.gov/streets/procurement-opportunities</a:t>
            </a:r>
            <a:endParaRPr lang="en-US" sz="2200" b="1" u="sng" dirty="0">
              <a:solidFill>
                <a:srgbClr val="0070C0"/>
              </a:solidFill>
              <a:latin typeface="Arial" panose="020B0604020202020204" pitchFamily="34" charset="0"/>
              <a:cs typeface="Arial" panose="020B0604020202020204" pitchFamily="34" charset="0"/>
            </a:endParaRPr>
          </a:p>
        </p:txBody>
      </p:sp>
      <p:graphicFrame>
        <p:nvGraphicFramePr>
          <p:cNvPr id="7" name="Object 6">
            <a:extLst>
              <a:ext uri="{FF2B5EF4-FFF2-40B4-BE49-F238E27FC236}">
                <a16:creationId xmlns:a16="http://schemas.microsoft.com/office/drawing/2014/main" id="{7178BFBC-2B18-41B7-A8FB-CC0E89025D4F}"/>
              </a:ext>
            </a:extLst>
          </p:cNvPr>
          <p:cNvGraphicFramePr>
            <a:graphicFrameLocks noChangeAspect="1"/>
          </p:cNvGraphicFramePr>
          <p:nvPr>
            <p:extLst>
              <p:ext uri="{D42A27DB-BD31-4B8C-83A1-F6EECF244321}">
                <p14:modId xmlns:p14="http://schemas.microsoft.com/office/powerpoint/2010/main" val="1507145403"/>
              </p:ext>
            </p:extLst>
          </p:nvPr>
        </p:nvGraphicFramePr>
        <p:xfrm>
          <a:off x="11453813" y="6154738"/>
          <a:ext cx="738187" cy="703262"/>
        </p:xfrm>
        <a:graphic>
          <a:graphicData uri="http://schemas.openxmlformats.org/presentationml/2006/ole">
            <mc:AlternateContent xmlns:mc="http://schemas.openxmlformats.org/markup-compatibility/2006">
              <mc:Choice xmlns:v="urn:schemas-microsoft-com:vml" Requires="v">
                <p:oleObj name="Bitmap Image" r:id="rId3" imgW="5180952" imgH="3533333" progId="Paint.Picture">
                  <p:embed/>
                </p:oleObj>
              </mc:Choice>
              <mc:Fallback>
                <p:oleObj name="Bitmap Image" r:id="rId3" imgW="5180952" imgH="3533333" progId="Paint.Picture">
                  <p:embed/>
                  <p:pic>
                    <p:nvPicPr>
                      <p:cNvPr id="5" name="Object 4"/>
                      <p:cNvPicPr>
                        <a:picLocks noChangeAspect="1" noChangeArrowheads="1"/>
                      </p:cNvPicPr>
                      <p:nvPr/>
                    </p:nvPicPr>
                    <p:blipFill>
                      <a:blip r:embed="rId4">
                        <a:lum contrast="80000"/>
                        <a:grayscl/>
                        <a:extLst>
                          <a:ext uri="{28A0092B-C50C-407E-A947-70E740481C1C}">
                            <a14:useLocalDpi xmlns:a14="http://schemas.microsoft.com/office/drawing/2010/main" val="0"/>
                          </a:ext>
                        </a:extLst>
                      </a:blip>
                      <a:srcRect l="31946" t="7246" r="29651" b="33385"/>
                      <a:stretch>
                        <a:fillRect/>
                      </a:stretch>
                    </p:blipFill>
                    <p:spPr bwMode="auto">
                      <a:xfrm>
                        <a:off x="11453813" y="6154738"/>
                        <a:ext cx="738187"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3253484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7" name="Title 1"/>
          <p:cNvSpPr>
            <a:spLocks noGrp="1"/>
          </p:cNvSpPr>
          <p:nvPr>
            <p:ph type="title"/>
          </p:nvPr>
        </p:nvSpPr>
        <p:spPr>
          <a:xfrm>
            <a:off x="208565" y="1560731"/>
            <a:ext cx="4885949" cy="1028082"/>
          </a:xfrm>
        </p:spPr>
        <p:txBody>
          <a:bodyPr vert="horz" lIns="91440" tIns="45720" rIns="91440" bIns="45720" rtlCol="0" anchor="t">
            <a:normAutofit fontScale="90000"/>
          </a:bodyPr>
          <a:lstStyle/>
          <a:p>
            <a:pPr algn="ctr">
              <a:lnSpc>
                <a:spcPct val="90000"/>
              </a:lnSpc>
            </a:pPr>
            <a:r>
              <a:rPr lang="en-US" altLang="en-US" sz="4000" b="1" i="1" kern="1200" dirty="0">
                <a:latin typeface="Arial" panose="020B0604020202020204" pitchFamily="34" charset="0"/>
                <a:cs typeface="Arial" panose="020B0604020202020204" pitchFamily="34" charset="0"/>
              </a:rPr>
              <a:t>DCP Procurement Webpages</a:t>
            </a:r>
            <a:endParaRPr lang="en-US" sz="4000" b="1" i="1" kern="1200" dirty="0">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FA0949AD-08F1-455F-8685-E35227886012}"/>
              </a:ext>
            </a:extLst>
          </p:cNvPr>
          <p:cNvSpPr>
            <a:spLocks noGrp="1"/>
          </p:cNvSpPr>
          <p:nvPr>
            <p:ph type="body" sz="half" idx="2"/>
          </p:nvPr>
        </p:nvSpPr>
        <p:spPr>
          <a:xfrm>
            <a:off x="273163" y="3077310"/>
            <a:ext cx="4560095" cy="816669"/>
          </a:xfrm>
        </p:spPr>
        <p:txBody>
          <a:bodyPr vert="horz" lIns="91440" tIns="45720" rIns="91440" bIns="45720" rtlCol="0">
            <a:normAutofit/>
          </a:bodyPr>
          <a:lstStyle/>
          <a:p>
            <a:pPr>
              <a:buFont typeface="Wingdings 3" charset="2"/>
              <a:buChar char=""/>
            </a:pPr>
            <a:r>
              <a:rPr lang="en-US" altLang="en-US" sz="1800"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https://www.phoenix.gov/streets/procurement-opportunities/</a:t>
            </a:r>
            <a:endParaRPr lang="en-US" sz="1800" dirty="0">
              <a:latin typeface="Arial" panose="020B0604020202020204" pitchFamily="34" charset="0"/>
              <a:cs typeface="Arial" panose="020B0604020202020204" pitchFamily="34" charset="0"/>
            </a:endParaRPr>
          </a:p>
          <a:p>
            <a:pPr>
              <a:buFont typeface="Wingdings 3" charset="2"/>
              <a:buChar char=""/>
            </a:pPr>
            <a:endParaRPr lang="en-US" dirty="0"/>
          </a:p>
        </p:txBody>
      </p:sp>
      <p:pic>
        <p:nvPicPr>
          <p:cNvPr id="3" name="Picture 2" descr="A screenshot of a cell phone&#10;&#10;Description generated with very high confidence">
            <a:extLst>
              <a:ext uri="{FF2B5EF4-FFF2-40B4-BE49-F238E27FC236}">
                <a16:creationId xmlns:a16="http://schemas.microsoft.com/office/drawing/2014/main" id="{2DAA160D-0C18-42D3-8325-48BBE2745108}"/>
              </a:ext>
            </a:extLst>
          </p:cNvPr>
          <p:cNvPicPr>
            <a:picLocks noChangeAspect="1"/>
          </p:cNvPicPr>
          <p:nvPr/>
        </p:nvPicPr>
        <p:blipFill rotWithShape="1">
          <a:blip r:embed="rId4"/>
          <a:srcRect r="3715" b="-2"/>
          <a:stretch/>
        </p:blipFill>
        <p:spPr>
          <a:xfrm>
            <a:off x="5304218" y="988351"/>
            <a:ext cx="6631191" cy="5440875"/>
          </a:xfrm>
          <a:prstGeom prst="rect">
            <a:avLst/>
          </a:prstGeom>
          <a:effectLst>
            <a:outerShdw blurRad="50800" dist="38100" dir="5400000" algn="t" rotWithShape="0">
              <a:prstClr val="black">
                <a:alpha val="43000"/>
              </a:prstClr>
            </a:outerShdw>
          </a:effectLst>
        </p:spPr>
      </p:pic>
      <p:sp>
        <p:nvSpPr>
          <p:cNvPr id="15" name="Arrow: Right 14">
            <a:extLst>
              <a:ext uri="{FF2B5EF4-FFF2-40B4-BE49-F238E27FC236}">
                <a16:creationId xmlns:a16="http://schemas.microsoft.com/office/drawing/2014/main" id="{05169FB6-A1D3-40AE-98B6-CD7499A78B1C}"/>
              </a:ext>
            </a:extLst>
          </p:cNvPr>
          <p:cNvSpPr/>
          <p:nvPr/>
        </p:nvSpPr>
        <p:spPr>
          <a:xfrm rot="20389112">
            <a:off x="3343380" y="4658272"/>
            <a:ext cx="2030131" cy="875098"/>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spcAft>
                <a:spcPts val="600"/>
              </a:spcAft>
            </a:pPr>
            <a:r>
              <a:rPr lang="en-US" sz="1300" b="1" dirty="0">
                <a:solidFill>
                  <a:schemeClr val="bg1"/>
                </a:solidFill>
              </a:rPr>
              <a:t>Procurement Newsletter</a:t>
            </a:r>
          </a:p>
        </p:txBody>
      </p:sp>
      <p:sp>
        <p:nvSpPr>
          <p:cNvPr id="16" name="Arrow: Right 15">
            <a:extLst>
              <a:ext uri="{FF2B5EF4-FFF2-40B4-BE49-F238E27FC236}">
                <a16:creationId xmlns:a16="http://schemas.microsoft.com/office/drawing/2014/main" id="{4E041DDC-2B07-47B3-AC15-FB3EF3136039}"/>
              </a:ext>
            </a:extLst>
          </p:cNvPr>
          <p:cNvSpPr/>
          <p:nvPr/>
        </p:nvSpPr>
        <p:spPr>
          <a:xfrm rot="20388017">
            <a:off x="3626359" y="5855705"/>
            <a:ext cx="1763546" cy="732542"/>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spcAft>
                <a:spcPts val="600"/>
              </a:spcAft>
            </a:pPr>
            <a:r>
              <a:rPr lang="en-US" sz="1300" b="1" dirty="0">
                <a:solidFill>
                  <a:schemeClr val="bg1"/>
                </a:solidFill>
              </a:rPr>
              <a:t>Submitter’s Handbook</a:t>
            </a:r>
          </a:p>
        </p:txBody>
      </p:sp>
      <p:sp>
        <p:nvSpPr>
          <p:cNvPr id="18" name="Arrow: Right 17">
            <a:extLst>
              <a:ext uri="{FF2B5EF4-FFF2-40B4-BE49-F238E27FC236}">
                <a16:creationId xmlns:a16="http://schemas.microsoft.com/office/drawing/2014/main" id="{1F447BF0-9043-4C67-A27B-021D38ACDCE7}"/>
              </a:ext>
            </a:extLst>
          </p:cNvPr>
          <p:cNvSpPr/>
          <p:nvPr/>
        </p:nvSpPr>
        <p:spPr>
          <a:xfrm rot="20354397">
            <a:off x="3321176" y="3693766"/>
            <a:ext cx="2074541" cy="754809"/>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spcAft>
                <a:spcPts val="600"/>
              </a:spcAft>
            </a:pPr>
            <a:r>
              <a:rPr lang="en-US" sz="1400" b="1" dirty="0">
                <a:solidFill>
                  <a:schemeClr val="bg1"/>
                </a:solidFill>
              </a:rPr>
              <a:t>Solicitations Website</a:t>
            </a:r>
          </a:p>
        </p:txBody>
      </p:sp>
      <p:graphicFrame>
        <p:nvGraphicFramePr>
          <p:cNvPr id="8" name="Object 7">
            <a:extLst>
              <a:ext uri="{FF2B5EF4-FFF2-40B4-BE49-F238E27FC236}">
                <a16:creationId xmlns:a16="http://schemas.microsoft.com/office/drawing/2014/main" id="{C2A5D983-09EF-406F-81DA-304FBABA7117}"/>
              </a:ext>
            </a:extLst>
          </p:cNvPr>
          <p:cNvGraphicFramePr>
            <a:graphicFrameLocks noChangeAspect="1"/>
          </p:cNvGraphicFramePr>
          <p:nvPr>
            <p:extLst>
              <p:ext uri="{D42A27DB-BD31-4B8C-83A1-F6EECF244321}">
                <p14:modId xmlns:p14="http://schemas.microsoft.com/office/powerpoint/2010/main" val="997146312"/>
              </p:ext>
            </p:extLst>
          </p:nvPr>
        </p:nvGraphicFramePr>
        <p:xfrm>
          <a:off x="11453813" y="6166928"/>
          <a:ext cx="738187" cy="703262"/>
        </p:xfrm>
        <a:graphic>
          <a:graphicData uri="http://schemas.openxmlformats.org/presentationml/2006/ole">
            <mc:AlternateContent xmlns:mc="http://schemas.openxmlformats.org/markup-compatibility/2006">
              <mc:Choice xmlns:v="urn:schemas-microsoft-com:vml" Requires="v">
                <p:oleObj name="Bitmap Image" r:id="rId5" imgW="5180952" imgH="3533333" progId="Paint.Picture">
                  <p:embed/>
                </p:oleObj>
              </mc:Choice>
              <mc:Fallback>
                <p:oleObj name="Bitmap Image" r:id="rId5" imgW="5180952" imgH="3533333" progId="Paint.Picture">
                  <p:embed/>
                  <p:pic>
                    <p:nvPicPr>
                      <p:cNvPr id="5" name="Object 4"/>
                      <p:cNvPicPr>
                        <a:picLocks noChangeAspect="1" noChangeArrowheads="1"/>
                      </p:cNvPicPr>
                      <p:nvPr/>
                    </p:nvPicPr>
                    <p:blipFill>
                      <a:blip r:embed="rId6">
                        <a:lum contrast="80000"/>
                        <a:grayscl/>
                        <a:extLst>
                          <a:ext uri="{28A0092B-C50C-407E-A947-70E740481C1C}">
                            <a14:useLocalDpi xmlns:a14="http://schemas.microsoft.com/office/drawing/2010/main" val="0"/>
                          </a:ext>
                        </a:extLst>
                      </a:blip>
                      <a:srcRect l="31946" t="7246" r="29651" b="33385"/>
                      <a:stretch>
                        <a:fillRect/>
                      </a:stretch>
                    </p:blipFill>
                    <p:spPr bwMode="auto">
                      <a:xfrm>
                        <a:off x="11453813" y="6166928"/>
                        <a:ext cx="738187"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extBox 1">
            <a:extLst>
              <a:ext uri="{FF2B5EF4-FFF2-40B4-BE49-F238E27FC236}">
                <a16:creationId xmlns:a16="http://schemas.microsoft.com/office/drawing/2014/main" id="{C6D2A42A-ACB5-411B-A67D-DDE0E56BB093}"/>
              </a:ext>
            </a:extLst>
          </p:cNvPr>
          <p:cNvSpPr txBox="1"/>
          <p:nvPr/>
        </p:nvSpPr>
        <p:spPr>
          <a:xfrm>
            <a:off x="255909" y="3708789"/>
            <a:ext cx="3203029" cy="1754326"/>
          </a:xfrm>
          <a:prstGeom prst="rect">
            <a:avLst/>
          </a:prstGeom>
          <a:noFill/>
        </p:spPr>
        <p:txBody>
          <a:bodyPr wrap="square" rtlCol="0">
            <a:spAutoFit/>
          </a:bodyPr>
          <a:lstStyle/>
          <a:p>
            <a:pPr marL="285750" indent="-285750">
              <a:buFont typeface="Wingdings" panose="05000000000000000000" pitchFamily="2" charset="2"/>
              <a:buChar char="v"/>
            </a:pPr>
            <a:r>
              <a:rPr lang="en-US" b="1" dirty="0">
                <a:solidFill>
                  <a:srgbClr val="7030A0"/>
                </a:solidFill>
                <a:latin typeface="Arial" panose="020B0604020202020204" pitchFamily="34" charset="0"/>
                <a:cs typeface="Arial" panose="020B0604020202020204" pitchFamily="34" charset="0"/>
              </a:rPr>
              <a:t>RFQ</a:t>
            </a:r>
          </a:p>
          <a:p>
            <a:pPr marL="285750" indent="-285750">
              <a:buFont typeface="Wingdings" panose="05000000000000000000" pitchFamily="2" charset="2"/>
              <a:buChar char="v"/>
            </a:pPr>
            <a:r>
              <a:rPr lang="en-US" b="1" dirty="0">
                <a:solidFill>
                  <a:srgbClr val="7030A0"/>
                </a:solidFill>
                <a:latin typeface="Arial" panose="020B0604020202020204" pitchFamily="34" charset="0"/>
                <a:cs typeface="Arial" panose="020B0604020202020204" pitchFamily="34" charset="0"/>
              </a:rPr>
              <a:t>Pre-Submittal Power Point Presentation &amp; Sign-In Sheet</a:t>
            </a:r>
          </a:p>
          <a:p>
            <a:pPr marL="285750" indent="-285750">
              <a:buFont typeface="Wingdings" panose="05000000000000000000" pitchFamily="2" charset="2"/>
              <a:buChar char="v"/>
            </a:pPr>
            <a:r>
              <a:rPr lang="en-US" b="1" dirty="0">
                <a:solidFill>
                  <a:srgbClr val="7030A0"/>
                </a:solidFill>
                <a:latin typeface="Arial" panose="020B0604020202020204" pitchFamily="34" charset="0"/>
                <a:cs typeface="Arial" panose="020B0604020202020204" pitchFamily="34" charset="0"/>
              </a:rPr>
              <a:t>Preliminary Results</a:t>
            </a:r>
          </a:p>
          <a:p>
            <a:pPr marL="285750" indent="-285750">
              <a:buFont typeface="Wingdings" panose="05000000000000000000" pitchFamily="2" charset="2"/>
              <a:buChar char="v"/>
            </a:pPr>
            <a:r>
              <a:rPr lang="en-US" b="1" dirty="0">
                <a:solidFill>
                  <a:srgbClr val="7030A0"/>
                </a:solidFill>
                <a:latin typeface="Arial" panose="020B0604020202020204" pitchFamily="34" charset="0"/>
                <a:cs typeface="Arial" panose="020B0604020202020204" pitchFamily="34" charset="0"/>
              </a:rPr>
              <a:t>Final Results</a:t>
            </a:r>
          </a:p>
        </p:txBody>
      </p:sp>
    </p:spTree>
    <p:extLst>
      <p:ext uri="{BB962C8B-B14F-4D97-AF65-F5344CB8AC3E}">
        <p14:creationId xmlns:p14="http://schemas.microsoft.com/office/powerpoint/2010/main" val="24555235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7" name="Title 1"/>
          <p:cNvSpPr>
            <a:spLocks noGrp="1"/>
          </p:cNvSpPr>
          <p:nvPr>
            <p:ph type="title"/>
          </p:nvPr>
        </p:nvSpPr>
        <p:spPr>
          <a:xfrm>
            <a:off x="5894982" y="223928"/>
            <a:ext cx="5952750" cy="1293028"/>
          </a:xfrm>
        </p:spPr>
        <p:txBody>
          <a:bodyPr>
            <a:normAutofit/>
          </a:bodyPr>
          <a:lstStyle/>
          <a:p>
            <a:pPr algn="ctr"/>
            <a:r>
              <a:rPr lang="en-US" sz="3600" b="1" i="1" dirty="0">
                <a:latin typeface="Arial" panose="020B0604020202020204" pitchFamily="34" charset="0"/>
                <a:cs typeface="Arial" panose="020B0604020202020204" pitchFamily="34" charset="0"/>
              </a:rPr>
              <a:t>City of Phoenix Solicitations Website</a:t>
            </a:r>
          </a:p>
        </p:txBody>
      </p:sp>
      <p:sp>
        <p:nvSpPr>
          <p:cNvPr id="19" name="Content Placeholder 2"/>
          <p:cNvSpPr>
            <a:spLocks noGrp="1"/>
          </p:cNvSpPr>
          <p:nvPr>
            <p:ph idx="4294967295"/>
          </p:nvPr>
        </p:nvSpPr>
        <p:spPr>
          <a:xfrm>
            <a:off x="0" y="2178050"/>
            <a:ext cx="3849688" cy="3998913"/>
          </a:xfrm>
        </p:spPr>
        <p:txBody>
          <a:bodyPr anchor="ctr">
            <a:normAutofit/>
          </a:bodyPr>
          <a:lstStyle/>
          <a:p>
            <a:pPr marL="457200" indent="-457200">
              <a:buFont typeface="+mj-lt"/>
              <a:buAutoNum type="arabicPeriod"/>
              <a:defRPr/>
            </a:pPr>
            <a:r>
              <a:rPr lang="en-US" altLang="en-US" sz="2400" b="1" i="1" dirty="0">
                <a:latin typeface="Arial" panose="020B0604020202020204" pitchFamily="34" charset="0"/>
                <a:cs typeface="Arial" panose="020B0604020202020204" pitchFamily="34" charset="0"/>
              </a:rPr>
              <a:t>Project-specific RFQs, Notifications, Sign-in Sheets, PowerPoint Presentations</a:t>
            </a:r>
          </a:p>
          <a:p>
            <a:pPr marL="457200" indent="-457200">
              <a:buFont typeface="+mj-lt"/>
              <a:buAutoNum type="arabicPeriod"/>
              <a:defRPr/>
            </a:pPr>
            <a:r>
              <a:rPr lang="en-US" altLang="en-US" sz="2400" b="1" i="1" dirty="0">
                <a:latin typeface="Arial" panose="020B0604020202020204" pitchFamily="34" charset="0"/>
                <a:cs typeface="Arial" panose="020B0604020202020204" pitchFamily="34" charset="0"/>
              </a:rPr>
              <a:t>Link to “Tabulations, Awards and Recommendations” web page</a:t>
            </a:r>
          </a:p>
          <a:p>
            <a:pPr marL="0" indent="0">
              <a:buNone/>
              <a:defRPr/>
            </a:pPr>
            <a:r>
              <a:rPr lang="en-US" altLang="en-US" sz="1800" b="1" dirty="0">
                <a:solidFill>
                  <a:srgbClr val="C00000"/>
                </a:solidFill>
                <a:cs typeface="Arial" panose="020B0604020202020204" pitchFamily="34" charset="0"/>
                <a:hlinkClick r:id="rId3"/>
              </a:rPr>
              <a:t>https://solicitations.phoenix.gov</a:t>
            </a:r>
            <a:endParaRPr lang="en-US" altLang="en-US" sz="1800" dirty="0">
              <a:solidFill>
                <a:srgbClr val="C00000"/>
              </a:solidFill>
              <a:cs typeface="Arial" panose="020B0604020202020204" pitchFamily="34" charset="0"/>
            </a:endParaRPr>
          </a:p>
        </p:txBody>
      </p:sp>
      <p:pic>
        <p:nvPicPr>
          <p:cNvPr id="2" name="Picture 1">
            <a:extLst>
              <a:ext uri="{FF2B5EF4-FFF2-40B4-BE49-F238E27FC236}">
                <a16:creationId xmlns:a16="http://schemas.microsoft.com/office/drawing/2014/main" id="{65BB680C-967F-468D-8E4F-5A62B3049D65}"/>
              </a:ext>
            </a:extLst>
          </p:cNvPr>
          <p:cNvPicPr>
            <a:picLocks noChangeAspect="1"/>
          </p:cNvPicPr>
          <p:nvPr/>
        </p:nvPicPr>
        <p:blipFill>
          <a:blip r:embed="rId4"/>
          <a:stretch>
            <a:fillRect/>
          </a:stretch>
        </p:blipFill>
        <p:spPr>
          <a:xfrm>
            <a:off x="4082407" y="2178050"/>
            <a:ext cx="7902282" cy="4117090"/>
          </a:xfrm>
          <a:prstGeom prst="rect">
            <a:avLst/>
          </a:prstGeom>
        </p:spPr>
      </p:pic>
      <p:sp>
        <p:nvSpPr>
          <p:cNvPr id="3" name="Arrow: Down 2">
            <a:extLst>
              <a:ext uri="{FF2B5EF4-FFF2-40B4-BE49-F238E27FC236}">
                <a16:creationId xmlns:a16="http://schemas.microsoft.com/office/drawing/2014/main" id="{ED236298-3C74-4211-8078-D2916F21553A}"/>
              </a:ext>
            </a:extLst>
          </p:cNvPr>
          <p:cNvSpPr/>
          <p:nvPr/>
        </p:nvSpPr>
        <p:spPr>
          <a:xfrm rot="20695235">
            <a:off x="5652407" y="1728811"/>
            <a:ext cx="457200" cy="564842"/>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a:solidFill>
                  <a:schemeClr val="bg1"/>
                </a:solidFill>
              </a:rPr>
              <a:t>1</a:t>
            </a:r>
          </a:p>
        </p:txBody>
      </p:sp>
      <p:sp>
        <p:nvSpPr>
          <p:cNvPr id="23" name="Arrow: Down 22">
            <a:extLst>
              <a:ext uri="{FF2B5EF4-FFF2-40B4-BE49-F238E27FC236}">
                <a16:creationId xmlns:a16="http://schemas.microsoft.com/office/drawing/2014/main" id="{C792E1EA-60E3-406C-B0BB-399B0CF48631}"/>
              </a:ext>
            </a:extLst>
          </p:cNvPr>
          <p:cNvSpPr/>
          <p:nvPr/>
        </p:nvSpPr>
        <p:spPr>
          <a:xfrm rot="955225">
            <a:off x="7153706" y="1770751"/>
            <a:ext cx="457200" cy="564842"/>
          </a:xfrm>
          <a:prstGeom prst="down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chemeClr val="bg1"/>
                </a:solidFill>
              </a:rPr>
              <a:t>2</a:t>
            </a:r>
          </a:p>
        </p:txBody>
      </p:sp>
      <p:graphicFrame>
        <p:nvGraphicFramePr>
          <p:cNvPr id="7" name="Object 6">
            <a:extLst>
              <a:ext uri="{FF2B5EF4-FFF2-40B4-BE49-F238E27FC236}">
                <a16:creationId xmlns:a16="http://schemas.microsoft.com/office/drawing/2014/main" id="{2E23199F-E2EB-4B74-B779-CB66BA7BBD1C}"/>
              </a:ext>
            </a:extLst>
          </p:cNvPr>
          <p:cNvGraphicFramePr>
            <a:graphicFrameLocks noChangeAspect="1"/>
          </p:cNvGraphicFramePr>
          <p:nvPr>
            <p:extLst>
              <p:ext uri="{D42A27DB-BD31-4B8C-83A1-F6EECF244321}">
                <p14:modId xmlns:p14="http://schemas.microsoft.com/office/powerpoint/2010/main" val="436595261"/>
              </p:ext>
            </p:extLst>
          </p:nvPr>
        </p:nvGraphicFramePr>
        <p:xfrm>
          <a:off x="11453813" y="6154738"/>
          <a:ext cx="738187" cy="703262"/>
        </p:xfrm>
        <a:graphic>
          <a:graphicData uri="http://schemas.openxmlformats.org/presentationml/2006/ole">
            <mc:AlternateContent xmlns:mc="http://schemas.openxmlformats.org/markup-compatibility/2006">
              <mc:Choice xmlns:v="urn:schemas-microsoft-com:vml" Requires="v">
                <p:oleObj name="Bitmap Image" r:id="rId5" imgW="5180952" imgH="3533333" progId="Paint.Picture">
                  <p:embed/>
                </p:oleObj>
              </mc:Choice>
              <mc:Fallback>
                <p:oleObj name="Bitmap Image" r:id="rId5" imgW="5180952" imgH="3533333" progId="Paint.Picture">
                  <p:embed/>
                  <p:pic>
                    <p:nvPicPr>
                      <p:cNvPr id="5" name="Object 4"/>
                      <p:cNvPicPr>
                        <a:picLocks noChangeAspect="1" noChangeArrowheads="1"/>
                      </p:cNvPicPr>
                      <p:nvPr/>
                    </p:nvPicPr>
                    <p:blipFill>
                      <a:blip r:embed="rId6">
                        <a:lum contrast="80000"/>
                        <a:grayscl/>
                        <a:extLst>
                          <a:ext uri="{28A0092B-C50C-407E-A947-70E740481C1C}">
                            <a14:useLocalDpi xmlns:a14="http://schemas.microsoft.com/office/drawing/2010/main" val="0"/>
                          </a:ext>
                        </a:extLst>
                      </a:blip>
                      <a:srcRect l="31946" t="7246" r="29651" b="33385"/>
                      <a:stretch>
                        <a:fillRect/>
                      </a:stretch>
                    </p:blipFill>
                    <p:spPr bwMode="auto">
                      <a:xfrm>
                        <a:off x="11453813" y="6154738"/>
                        <a:ext cx="738187"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503369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47619" y="1680709"/>
            <a:ext cx="10686673" cy="4749630"/>
          </a:xfrm>
        </p:spPr>
        <p:txBody>
          <a:bodyPr>
            <a:normAutofit/>
          </a:bodyPr>
          <a:lstStyle/>
          <a:p>
            <a:pPr marL="0" indent="0">
              <a:spcBef>
                <a:spcPct val="0"/>
              </a:spcBef>
              <a:buNone/>
              <a:defRPr/>
            </a:pPr>
            <a:r>
              <a:rPr lang="en-US" sz="3200" b="1" u="sng" dirty="0">
                <a:latin typeface="Arial" panose="020B0604020202020204" pitchFamily="34" charset="0"/>
                <a:cs typeface="Arial" panose="020B0604020202020204" pitchFamily="34" charset="0"/>
              </a:rPr>
              <a:t>City of Phoenix Representatives</a:t>
            </a:r>
          </a:p>
          <a:p>
            <a:pPr marL="0" indent="0">
              <a:spcBef>
                <a:spcPct val="0"/>
              </a:spcBef>
              <a:buNone/>
              <a:defRPr/>
            </a:pPr>
            <a:endParaRPr lang="en-US" sz="2400" dirty="0">
              <a:latin typeface="Arial" panose="020B0604020202020204" pitchFamily="34" charset="0"/>
              <a:cs typeface="Arial" panose="020B0604020202020204" pitchFamily="34" charset="0"/>
            </a:endParaRPr>
          </a:p>
          <a:p>
            <a:pPr marL="0" indent="0">
              <a:spcBef>
                <a:spcPct val="0"/>
              </a:spcBef>
              <a:buNone/>
              <a:defRPr/>
            </a:pPr>
            <a:r>
              <a:rPr lang="en-US" sz="2800" b="1" dirty="0">
                <a:latin typeface="Arial" panose="020B0604020202020204" pitchFamily="34" charset="0"/>
                <a:cs typeface="Arial" panose="020B0604020202020204" pitchFamily="34" charset="0"/>
              </a:rPr>
              <a:t>Debra Russell</a:t>
            </a:r>
            <a:r>
              <a:rPr lang="en-US" sz="2800" dirty="0">
                <a:latin typeface="Arial" panose="020B0604020202020204" pitchFamily="34" charset="0"/>
                <a:cs typeface="Arial" panose="020B0604020202020204" pitchFamily="34" charset="0"/>
              </a:rPr>
              <a:t>, Contracts Specialist – Team Lead</a:t>
            </a:r>
          </a:p>
          <a:p>
            <a:pPr marL="0" indent="0">
              <a:spcBef>
                <a:spcPct val="0"/>
              </a:spcBef>
              <a:buNone/>
              <a:defRPr/>
            </a:pPr>
            <a:r>
              <a:rPr lang="en-US" sz="2800" i="1" dirty="0">
                <a:latin typeface="Arial" panose="020B0604020202020204" pitchFamily="34" charset="0"/>
                <a:cs typeface="Arial" panose="020B0604020202020204" pitchFamily="34" charset="0"/>
              </a:rPr>
              <a:t>Point of Contact for Submittals and RFQ Questions</a:t>
            </a:r>
          </a:p>
          <a:p>
            <a:pPr marL="0" indent="0">
              <a:spcBef>
                <a:spcPct val="0"/>
              </a:spcBef>
              <a:buNone/>
              <a:defRPr/>
            </a:pPr>
            <a:r>
              <a:rPr lang="en-US" sz="2800" dirty="0">
                <a:latin typeface="Arial" panose="020B0604020202020204" pitchFamily="34" charset="0"/>
                <a:cs typeface="Arial" panose="020B0604020202020204" pitchFamily="34" charset="0"/>
              </a:rPr>
              <a:t>Office of the City Engineer, Design and Construction Procurement</a:t>
            </a:r>
          </a:p>
          <a:p>
            <a:pPr marL="0" indent="0">
              <a:spcBef>
                <a:spcPct val="0"/>
              </a:spcBef>
              <a:buNone/>
              <a:defRPr/>
            </a:pPr>
            <a:r>
              <a:rPr lang="en-US" sz="2800" b="1"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debra.russell@phoenix.gov</a:t>
            </a:r>
            <a:r>
              <a:rPr lang="en-US" sz="2800" b="1"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(602) 256-3444</a:t>
            </a:r>
          </a:p>
          <a:p>
            <a:pPr marL="0" indent="0">
              <a:spcBef>
                <a:spcPct val="0"/>
              </a:spcBef>
              <a:buClr>
                <a:srgbClr val="660066"/>
              </a:buClr>
              <a:buNone/>
              <a:defRPr/>
            </a:pPr>
            <a:endParaRPr lang="en-US" sz="2400" dirty="0">
              <a:latin typeface="Arial" panose="020B0604020202020204" pitchFamily="34" charset="0"/>
              <a:cs typeface="Arial" panose="020B0604020202020204" pitchFamily="34" charset="0"/>
            </a:endParaRPr>
          </a:p>
          <a:p>
            <a:pPr marL="0" indent="0">
              <a:spcBef>
                <a:spcPct val="0"/>
              </a:spcBef>
              <a:buClr>
                <a:srgbClr val="660066"/>
              </a:buClr>
              <a:buNone/>
              <a:defRPr/>
            </a:pPr>
            <a:r>
              <a:rPr lang="en-US" sz="2800" b="1" dirty="0">
                <a:latin typeface="Arial" panose="020B0604020202020204" pitchFamily="34" charset="0"/>
                <a:cs typeface="Arial" panose="020B0604020202020204" pitchFamily="34" charset="0"/>
              </a:rPr>
              <a:t>Francisco Miramontes</a:t>
            </a:r>
            <a:r>
              <a:rPr lang="en-US" sz="2800" dirty="0">
                <a:latin typeface="Arial" panose="020B0604020202020204" pitchFamily="34" charset="0"/>
                <a:cs typeface="Arial" panose="020B0604020202020204" pitchFamily="34" charset="0"/>
              </a:rPr>
              <a:t>, PE, </a:t>
            </a:r>
            <a:r>
              <a:rPr lang="en-US" sz="2800" dirty="0" err="1">
                <a:latin typeface="Arial" panose="020B0604020202020204" pitchFamily="34" charset="0"/>
                <a:cs typeface="Arial" panose="020B0604020202020204" pitchFamily="34" charset="0"/>
              </a:rPr>
              <a:t>CEIII</a:t>
            </a:r>
            <a:r>
              <a:rPr lang="en-US" sz="2800" dirty="0">
                <a:latin typeface="Arial" panose="020B0604020202020204" pitchFamily="34" charset="0"/>
                <a:cs typeface="Arial" panose="020B0604020202020204" pitchFamily="34" charset="0"/>
              </a:rPr>
              <a:t>, Project Manager</a:t>
            </a:r>
          </a:p>
          <a:p>
            <a:pPr marL="0" indent="0">
              <a:spcBef>
                <a:spcPct val="0"/>
              </a:spcBef>
              <a:buClr>
                <a:srgbClr val="660066"/>
              </a:buClr>
              <a:buSzTx/>
              <a:buNone/>
              <a:defRPr/>
            </a:pPr>
            <a:r>
              <a:rPr lang="en-US" sz="2800" dirty="0">
                <a:latin typeface="Arial" panose="020B0604020202020204" pitchFamily="34" charset="0"/>
                <a:cs typeface="Arial" panose="020B0604020202020204" pitchFamily="34" charset="0"/>
              </a:rPr>
              <a:t>Street Transportation Department, Design and Construction Management Division</a:t>
            </a:r>
            <a:endParaRPr lang="en-US" sz="2050" i="1" dirty="0">
              <a:latin typeface="Arial" panose="020B0604020202020204" pitchFamily="34" charset="0"/>
              <a:cs typeface="Arial" panose="020B0604020202020204" pitchFamily="34" charset="0"/>
            </a:endParaRPr>
          </a:p>
        </p:txBody>
      </p:sp>
      <p:grpSp>
        <p:nvGrpSpPr>
          <p:cNvPr id="6" name="Group 5" title="group of triangles"/>
          <p:cNvGrpSpPr/>
          <p:nvPr/>
        </p:nvGrpSpPr>
        <p:grpSpPr>
          <a:xfrm>
            <a:off x="9485278" y="4773424"/>
            <a:ext cx="1850209" cy="1915995"/>
            <a:chOff x="9862160" y="831132"/>
            <a:chExt cx="1850209" cy="1915995"/>
          </a:xfrm>
        </p:grpSpPr>
        <p:sp>
          <p:nvSpPr>
            <p:cNvPr id="7" name="Freeform: Shape 6" title="triangles"/>
            <p:cNvSpPr/>
            <p:nvPr/>
          </p:nvSpPr>
          <p:spPr>
            <a:xfrm rot="19260823">
              <a:off x="9984083" y="1150976"/>
              <a:ext cx="467362" cy="3444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8" name="Freeform: Shape 7" title="triangles"/>
            <p:cNvSpPr/>
            <p:nvPr/>
          </p:nvSpPr>
          <p:spPr>
            <a:xfrm rot="20377627">
              <a:off x="10445799" y="1461330"/>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0" name="Freeform: Shape 9" title="triangles"/>
            <p:cNvSpPr/>
            <p:nvPr/>
          </p:nvSpPr>
          <p:spPr>
            <a:xfrm rot="19260823">
              <a:off x="10485025" y="1232684"/>
              <a:ext cx="250689" cy="18476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1" name="Freeform: Shape 10" title="triangles"/>
            <p:cNvSpPr/>
            <p:nvPr/>
          </p:nvSpPr>
          <p:spPr>
            <a:xfrm rot="19810388">
              <a:off x="10832584" y="1393714"/>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2" name="Freeform: Shape 11" title="triangles"/>
            <p:cNvSpPr/>
            <p:nvPr/>
          </p:nvSpPr>
          <p:spPr>
            <a:xfrm rot="18277851">
              <a:off x="10920185" y="994164"/>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3" name="Freeform: Shape 12" title="triangles"/>
            <p:cNvSpPr/>
            <p:nvPr/>
          </p:nvSpPr>
          <p:spPr>
            <a:xfrm rot="20761418">
              <a:off x="11313110" y="1642801"/>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4" name="Freeform: Shape 13" title="triangles"/>
            <p:cNvSpPr/>
            <p:nvPr/>
          </p:nvSpPr>
          <p:spPr>
            <a:xfrm rot="17315293">
              <a:off x="11523906" y="859664"/>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5" name="Freeform: Shape 14" title="triangles"/>
            <p:cNvSpPr/>
            <p:nvPr/>
          </p:nvSpPr>
          <p:spPr>
            <a:xfrm rot="20082236">
              <a:off x="11215766" y="1243239"/>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6" name="Freeform: Shape 15" title="triangles"/>
            <p:cNvSpPr/>
            <p:nvPr/>
          </p:nvSpPr>
          <p:spPr>
            <a:xfrm rot="19879732">
              <a:off x="11436537" y="1436545"/>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7" name="Freeform: Shape 16" title="triangles"/>
            <p:cNvSpPr/>
            <p:nvPr/>
          </p:nvSpPr>
          <p:spPr>
            <a:xfrm rot="328041">
              <a:off x="9862160" y="1513660"/>
              <a:ext cx="579699" cy="6067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 name="connsiteX0" fmla="*/ 487806 w 487806"/>
                <a:gd name="connsiteY0" fmla="*/ 171848 h 510610"/>
                <a:gd name="connsiteX1" fmla="*/ 308036 w 487806"/>
                <a:gd name="connsiteY1" fmla="*/ 510610 h 510610"/>
                <a:gd name="connsiteX2" fmla="*/ 0 w 487806"/>
                <a:gd name="connsiteY2" fmla="*/ 0 h 510610"/>
                <a:gd name="connsiteX3" fmla="*/ 487806 w 487806"/>
                <a:gd name="connsiteY3" fmla="*/ 171848 h 510610"/>
              </a:gdLst>
              <a:ahLst/>
              <a:cxnLst>
                <a:cxn ang="0">
                  <a:pos x="connsiteX0" y="connsiteY0"/>
                </a:cxn>
                <a:cxn ang="0">
                  <a:pos x="connsiteX1" y="connsiteY1"/>
                </a:cxn>
                <a:cxn ang="0">
                  <a:pos x="connsiteX2" y="connsiteY2"/>
                </a:cxn>
                <a:cxn ang="0">
                  <a:pos x="connsiteX3" y="connsiteY3"/>
                </a:cxn>
              </a:cxnLst>
              <a:rect l="l" t="t" r="r" b="b"/>
              <a:pathLst>
                <a:path w="487806" h="510610">
                  <a:moveTo>
                    <a:pt x="487806" y="171848"/>
                  </a:moveTo>
                  <a:lnTo>
                    <a:pt x="308036" y="510610"/>
                  </a:lnTo>
                  <a:lnTo>
                    <a:pt x="0" y="0"/>
                  </a:lnTo>
                  <a:lnTo>
                    <a:pt x="487806" y="171848"/>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8" name="Freeform: Shape 17" title="triangles"/>
            <p:cNvSpPr/>
            <p:nvPr/>
          </p:nvSpPr>
          <p:spPr>
            <a:xfrm>
              <a:off x="10639428" y="1814668"/>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9" name="Freeform: Shape 18" title="triangles"/>
            <p:cNvSpPr/>
            <p:nvPr/>
          </p:nvSpPr>
          <p:spPr>
            <a:xfrm rot="20761418">
              <a:off x="11280262" y="2096947"/>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0" name="Freeform: Shape 19" title="triangles"/>
            <p:cNvSpPr/>
            <p:nvPr/>
          </p:nvSpPr>
          <p:spPr>
            <a:xfrm rot="1160487">
              <a:off x="10059320" y="2226127"/>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1" name="Freeform: Shape 20" title="triangles"/>
            <p:cNvSpPr/>
            <p:nvPr/>
          </p:nvSpPr>
          <p:spPr>
            <a:xfrm rot="803026">
              <a:off x="11353765" y="2627540"/>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graphicFrame>
        <p:nvGraphicFramePr>
          <p:cNvPr id="22" name="Object 21"/>
          <p:cNvGraphicFramePr>
            <a:graphicFrameLocks noChangeAspect="1"/>
          </p:cNvGraphicFramePr>
          <p:nvPr>
            <p:extLst>
              <p:ext uri="{D42A27DB-BD31-4B8C-83A1-F6EECF244321}">
                <p14:modId xmlns:p14="http://schemas.microsoft.com/office/powerpoint/2010/main" val="92559237"/>
              </p:ext>
            </p:extLst>
          </p:nvPr>
        </p:nvGraphicFramePr>
        <p:xfrm>
          <a:off x="11453813" y="6174776"/>
          <a:ext cx="738187" cy="703262"/>
        </p:xfrm>
        <a:graphic>
          <a:graphicData uri="http://schemas.openxmlformats.org/presentationml/2006/ole">
            <mc:AlternateContent xmlns:mc="http://schemas.openxmlformats.org/markup-compatibility/2006">
              <mc:Choice xmlns:v="urn:schemas-microsoft-com:vml" Requires="v">
                <p:oleObj name="Bitmap Image" r:id="rId4" imgW="5180952" imgH="3533333" progId="Paint.Picture">
                  <p:embed/>
                </p:oleObj>
              </mc:Choice>
              <mc:Fallback>
                <p:oleObj name="Bitmap Image" r:id="rId4" imgW="5180952" imgH="3533333" progId="Paint.Picture">
                  <p:embed/>
                  <p:pic>
                    <p:nvPicPr>
                      <p:cNvPr id="5" name="Object 4"/>
                      <p:cNvPicPr>
                        <a:picLocks noChangeAspect="1" noChangeArrowheads="1"/>
                      </p:cNvPicPr>
                      <p:nvPr/>
                    </p:nvPicPr>
                    <p:blipFill>
                      <a:blip r:embed="rId5">
                        <a:lum contrast="80000"/>
                        <a:grayscl/>
                        <a:extLst>
                          <a:ext uri="{28A0092B-C50C-407E-A947-70E740481C1C}">
                            <a14:useLocalDpi xmlns:a14="http://schemas.microsoft.com/office/drawing/2010/main" val="0"/>
                          </a:ext>
                        </a:extLst>
                      </a:blip>
                      <a:srcRect l="31946" t="7246" r="29651" b="33385"/>
                      <a:stretch>
                        <a:fillRect/>
                      </a:stretch>
                    </p:blipFill>
                    <p:spPr bwMode="auto">
                      <a:xfrm>
                        <a:off x="11453813" y="6174776"/>
                        <a:ext cx="738187"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 name="Title 1">
            <a:extLst>
              <a:ext uri="{FF2B5EF4-FFF2-40B4-BE49-F238E27FC236}">
                <a16:creationId xmlns:a16="http://schemas.microsoft.com/office/drawing/2014/main" id="{DEF9A9B1-BA57-4B83-A4F9-67D4387A6B42}"/>
              </a:ext>
            </a:extLst>
          </p:cNvPr>
          <p:cNvSpPr txBox="1">
            <a:spLocks/>
          </p:cNvSpPr>
          <p:nvPr/>
        </p:nvSpPr>
        <p:spPr>
          <a:xfrm>
            <a:off x="6096000" y="168581"/>
            <a:ext cx="5088944" cy="1234007"/>
          </a:xfrm>
          <a:prstGeom prst="rect">
            <a:avLst/>
          </a:prstGeom>
        </p:spPr>
        <p:txBody>
          <a:bodyPr vert="horz" lIns="91440" tIns="45720" rIns="91440" bIns="45720" rtlCol="0" anchor="b">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kumimoji="0" lang="en-US" sz="4000" b="1" i="1" u="none" strike="noStrike" kern="1200" cap="all"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Welcome and </a:t>
            </a:r>
          </a:p>
          <a:p>
            <a:pPr algn="ctr"/>
            <a:r>
              <a:rPr kumimoji="0" lang="en-US" sz="4000" b="1" i="1" u="none" strike="noStrike" kern="1200" cap="all"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Introductions</a:t>
            </a:r>
            <a:endParaRPr lang="en-US" sz="4000" b="1"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03477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A93C1-73D9-4EF2-8A3E-7CDB8278C850}"/>
              </a:ext>
            </a:extLst>
          </p:cNvPr>
          <p:cNvSpPr>
            <a:spLocks noGrp="1"/>
          </p:cNvSpPr>
          <p:nvPr>
            <p:ph type="title"/>
          </p:nvPr>
        </p:nvSpPr>
        <p:spPr>
          <a:xfrm>
            <a:off x="4780546" y="337845"/>
            <a:ext cx="6601452" cy="970450"/>
          </a:xfrm>
        </p:spPr>
        <p:txBody>
          <a:bodyPr>
            <a:normAutofit/>
          </a:bodyPr>
          <a:lstStyle/>
          <a:p>
            <a:r>
              <a:rPr lang="en-US" sz="3600" b="1" i="1" dirty="0">
                <a:latin typeface="Arial" panose="020B0604020202020204" pitchFamily="34" charset="0"/>
                <a:cs typeface="Arial" panose="020B0604020202020204" pitchFamily="34" charset="0"/>
              </a:rPr>
              <a:t>Vendor Registration</a:t>
            </a:r>
          </a:p>
        </p:txBody>
      </p:sp>
      <p:sp>
        <p:nvSpPr>
          <p:cNvPr id="3" name="Content Placeholder 2">
            <a:extLst>
              <a:ext uri="{FF2B5EF4-FFF2-40B4-BE49-F238E27FC236}">
                <a16:creationId xmlns:a16="http://schemas.microsoft.com/office/drawing/2014/main" id="{C6493197-B7A8-4516-AEB0-D0D6AEF59DB5}"/>
              </a:ext>
            </a:extLst>
          </p:cNvPr>
          <p:cNvSpPr>
            <a:spLocks noGrp="1"/>
          </p:cNvSpPr>
          <p:nvPr>
            <p:ph idx="1"/>
          </p:nvPr>
        </p:nvSpPr>
        <p:spPr>
          <a:xfrm>
            <a:off x="4780546" y="1308295"/>
            <a:ext cx="7189070" cy="5434320"/>
          </a:xfrm>
        </p:spPr>
        <p:txBody>
          <a:bodyPr>
            <a:noAutofit/>
          </a:bodyPr>
          <a:lstStyle/>
          <a:p>
            <a:pPr>
              <a:spcAft>
                <a:spcPts val="1200"/>
              </a:spcAft>
            </a:pPr>
            <a:r>
              <a:rPr lang="en-US" sz="1800" b="1" dirty="0">
                <a:latin typeface="Arial" panose="020B0604020202020204" pitchFamily="34" charset="0"/>
                <a:cs typeface="Arial" panose="020B0604020202020204" pitchFamily="34" charset="0"/>
              </a:rPr>
              <a:t>All Firms MUST </a:t>
            </a:r>
            <a:r>
              <a:rPr lang="en-US" sz="1800" dirty="0">
                <a:latin typeface="Arial" panose="020B0604020202020204" pitchFamily="34" charset="0"/>
                <a:cs typeface="Arial" panose="020B0604020202020204" pitchFamily="34" charset="0"/>
              </a:rPr>
              <a:t>be registered in the Vendor Management System PRIOR TO SUBMITTING A SOQ</a:t>
            </a:r>
          </a:p>
          <a:p>
            <a:r>
              <a:rPr lang="en-US" sz="1800" dirty="0">
                <a:latin typeface="Arial" panose="020B0604020202020204" pitchFamily="34" charset="0"/>
                <a:cs typeface="Arial" panose="020B0604020202020204" pitchFamily="34" charset="0"/>
              </a:rPr>
              <a:t>Information on how to register with the City is available at:</a:t>
            </a:r>
          </a:p>
          <a:p>
            <a:pPr marL="0" indent="0" algn="ctr">
              <a:spcAft>
                <a:spcPts val="1200"/>
              </a:spcAft>
              <a:buNone/>
            </a:pPr>
            <a:r>
              <a:rPr lang="en-US" sz="18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https://www.phoenix.gov/finance/vendorsreg</a:t>
            </a:r>
            <a:endParaRPr lang="en-US" sz="1800" dirty="0">
              <a:solidFill>
                <a:srgbClr val="0000FF"/>
              </a:solidFill>
              <a:latin typeface="Arial" panose="020B0604020202020204" pitchFamily="34" charset="0"/>
              <a:cs typeface="Arial" panose="020B0604020202020204" pitchFamily="34" charset="0"/>
            </a:endParaRPr>
          </a:p>
          <a:p>
            <a:pPr>
              <a:spcAft>
                <a:spcPts val="1200"/>
              </a:spcAft>
            </a:pPr>
            <a:r>
              <a:rPr lang="en-US" sz="1800" b="1" dirty="0">
                <a:latin typeface="Arial" panose="020B0604020202020204" pitchFamily="34" charset="0"/>
                <a:cs typeface="Arial" panose="020B0604020202020204" pitchFamily="34" charset="0"/>
              </a:rPr>
              <a:t>New Firms</a:t>
            </a:r>
            <a:r>
              <a:rPr lang="en-US" sz="1800" dirty="0">
                <a:latin typeface="Arial" panose="020B0604020202020204" pitchFamily="34" charset="0"/>
                <a:cs typeface="Arial" panose="020B0604020202020204" pitchFamily="34" charset="0"/>
              </a:rPr>
              <a:t> – After Registering, the City will send an e-mail with a vendor number in approx. 2 days</a:t>
            </a:r>
          </a:p>
          <a:p>
            <a:r>
              <a:rPr lang="en-US" sz="1800" dirty="0">
                <a:latin typeface="Arial" panose="020B0604020202020204" pitchFamily="34" charset="0"/>
                <a:cs typeface="Arial" panose="020B0604020202020204" pitchFamily="34" charset="0"/>
              </a:rPr>
              <a:t>If your firm is already registered with the City of Phoenix’s ProcurePHX system, login and access the electronic solicitation at:</a:t>
            </a:r>
          </a:p>
          <a:p>
            <a:pPr marL="0" indent="0" algn="ctr">
              <a:spcAft>
                <a:spcPts val="1200"/>
              </a:spcAft>
              <a:buNone/>
            </a:pPr>
            <a:r>
              <a:rPr lang="en-US" sz="1800" dirty="0">
                <a:solidFill>
                  <a:srgbClr val="0000FF"/>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https://eprocurement.phoenix.gov/irj/portal</a:t>
            </a:r>
            <a:endParaRPr lang="en-US" sz="1800" dirty="0">
              <a:solidFill>
                <a:srgbClr val="0000FF"/>
              </a:solidFill>
              <a:latin typeface="Arial" panose="020B0604020202020204" pitchFamily="34" charset="0"/>
              <a:cs typeface="Arial" panose="020B0604020202020204" pitchFamily="34" charset="0"/>
            </a:endParaRPr>
          </a:p>
          <a:p>
            <a:pPr>
              <a:spcAft>
                <a:spcPts val="1200"/>
              </a:spcAft>
            </a:pPr>
            <a:r>
              <a:rPr lang="en-US" sz="1800" dirty="0">
                <a:latin typeface="Arial" panose="020B0604020202020204" pitchFamily="34" charset="0"/>
                <a:cs typeface="Arial" panose="020B0604020202020204" pitchFamily="34" charset="0"/>
              </a:rPr>
              <a:t>Product Category Codes are: 925000000</a:t>
            </a:r>
          </a:p>
          <a:p>
            <a:pPr>
              <a:spcAft>
                <a:spcPts val="1200"/>
              </a:spcAft>
            </a:pPr>
            <a:r>
              <a:rPr lang="en-US" sz="1800" dirty="0">
                <a:latin typeface="Arial" panose="020B0604020202020204" pitchFamily="34" charset="0"/>
                <a:cs typeface="Arial" panose="020B0604020202020204" pitchFamily="34" charset="0"/>
              </a:rPr>
              <a:t>RFx Number is: 6000001643</a:t>
            </a:r>
          </a:p>
          <a:p>
            <a:pPr algn="just"/>
            <a:r>
              <a:rPr lang="en-US" sz="1800" dirty="0">
                <a:latin typeface="Arial" panose="020B0604020202020204" pitchFamily="34" charset="0"/>
                <a:cs typeface="Arial" panose="020B0604020202020204" pitchFamily="34" charset="0"/>
              </a:rPr>
              <a:t>The VENDOR NUMBER is to be included on the cover of the Statement Of Qualifications</a:t>
            </a:r>
          </a:p>
        </p:txBody>
      </p:sp>
      <p:pic>
        <p:nvPicPr>
          <p:cNvPr id="4" name="Picture 3">
            <a:extLst>
              <a:ext uri="{FF2B5EF4-FFF2-40B4-BE49-F238E27FC236}">
                <a16:creationId xmlns:a16="http://schemas.microsoft.com/office/drawing/2014/main" id="{E9EDC0FB-EF4F-4FA4-A556-23477E7A61CC}"/>
              </a:ext>
            </a:extLst>
          </p:cNvPr>
          <p:cNvPicPr>
            <a:picLocks noChangeAspect="1"/>
          </p:cNvPicPr>
          <p:nvPr/>
        </p:nvPicPr>
        <p:blipFill>
          <a:blip r:embed="rId5"/>
          <a:stretch>
            <a:fillRect/>
          </a:stretch>
        </p:blipFill>
        <p:spPr>
          <a:xfrm>
            <a:off x="222384" y="761992"/>
            <a:ext cx="4095616" cy="1634056"/>
          </a:xfrm>
          <a:prstGeom prst="rect">
            <a:avLst/>
          </a:prstGeom>
        </p:spPr>
      </p:pic>
      <p:pic>
        <p:nvPicPr>
          <p:cNvPr id="5" name="Picture 4">
            <a:extLst>
              <a:ext uri="{FF2B5EF4-FFF2-40B4-BE49-F238E27FC236}">
                <a16:creationId xmlns:a16="http://schemas.microsoft.com/office/drawing/2014/main" id="{D2BF5C9B-36B6-46F7-8EEC-1D223BE8BCC7}"/>
              </a:ext>
            </a:extLst>
          </p:cNvPr>
          <p:cNvPicPr>
            <a:picLocks noChangeAspect="1"/>
          </p:cNvPicPr>
          <p:nvPr/>
        </p:nvPicPr>
        <p:blipFill>
          <a:blip r:embed="rId6"/>
          <a:stretch>
            <a:fillRect/>
          </a:stretch>
        </p:blipFill>
        <p:spPr>
          <a:xfrm>
            <a:off x="222384" y="2546437"/>
            <a:ext cx="4095616" cy="4196178"/>
          </a:xfrm>
          <a:prstGeom prst="rect">
            <a:avLst/>
          </a:prstGeom>
        </p:spPr>
      </p:pic>
      <p:graphicFrame>
        <p:nvGraphicFramePr>
          <p:cNvPr id="6" name="Object 5">
            <a:extLst>
              <a:ext uri="{FF2B5EF4-FFF2-40B4-BE49-F238E27FC236}">
                <a16:creationId xmlns:a16="http://schemas.microsoft.com/office/drawing/2014/main" id="{7F0684BB-EC7A-443D-8B8F-49FA1A56ACEB}"/>
              </a:ext>
            </a:extLst>
          </p:cNvPr>
          <p:cNvGraphicFramePr>
            <a:graphicFrameLocks noChangeAspect="1"/>
          </p:cNvGraphicFramePr>
          <p:nvPr>
            <p:extLst>
              <p:ext uri="{D42A27DB-BD31-4B8C-83A1-F6EECF244321}">
                <p14:modId xmlns:p14="http://schemas.microsoft.com/office/powerpoint/2010/main" val="624561519"/>
              </p:ext>
            </p:extLst>
          </p:nvPr>
        </p:nvGraphicFramePr>
        <p:xfrm>
          <a:off x="146711" y="58730"/>
          <a:ext cx="663291" cy="631909"/>
        </p:xfrm>
        <a:graphic>
          <a:graphicData uri="http://schemas.openxmlformats.org/presentationml/2006/ole">
            <mc:AlternateContent xmlns:mc="http://schemas.openxmlformats.org/markup-compatibility/2006">
              <mc:Choice xmlns:v="urn:schemas-microsoft-com:vml" Requires="v">
                <p:oleObj name="Bitmap Image" r:id="rId7" imgW="5180952" imgH="3533333" progId="Paint.Picture">
                  <p:embed/>
                </p:oleObj>
              </mc:Choice>
              <mc:Fallback>
                <p:oleObj name="Bitmap Image" r:id="rId7" imgW="5180952" imgH="3533333" progId="Paint.Picture">
                  <p:embed/>
                  <p:pic>
                    <p:nvPicPr>
                      <p:cNvPr id="5" name="Object 4"/>
                      <p:cNvPicPr>
                        <a:picLocks noChangeAspect="1" noChangeArrowheads="1"/>
                      </p:cNvPicPr>
                      <p:nvPr/>
                    </p:nvPicPr>
                    <p:blipFill>
                      <a:blip r:embed="rId8">
                        <a:lum contrast="80000"/>
                        <a:grayscl/>
                        <a:extLst>
                          <a:ext uri="{28A0092B-C50C-407E-A947-70E740481C1C}">
                            <a14:useLocalDpi xmlns:a14="http://schemas.microsoft.com/office/drawing/2010/main" val="0"/>
                          </a:ext>
                        </a:extLst>
                      </a:blip>
                      <a:srcRect l="31946" t="7246" r="29651" b="33385"/>
                      <a:stretch>
                        <a:fillRect/>
                      </a:stretch>
                    </p:blipFill>
                    <p:spPr bwMode="auto">
                      <a:xfrm>
                        <a:off x="146711" y="58730"/>
                        <a:ext cx="663291" cy="631909"/>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0761897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graphicFrame>
        <p:nvGraphicFramePr>
          <p:cNvPr id="36" name="Content Placeholder 2">
            <a:extLst>
              <a:ext uri="{FF2B5EF4-FFF2-40B4-BE49-F238E27FC236}">
                <a16:creationId xmlns:a16="http://schemas.microsoft.com/office/drawing/2014/main" id="{52434170-DEDC-48BD-91D1-522F251B2F48}"/>
              </a:ext>
            </a:extLst>
          </p:cNvPr>
          <p:cNvGraphicFramePr>
            <a:graphicFrameLocks noGrp="1"/>
          </p:cNvGraphicFramePr>
          <p:nvPr>
            <p:ph idx="1"/>
            <p:extLst>
              <p:ext uri="{D42A27DB-BD31-4B8C-83A1-F6EECF244321}">
                <p14:modId xmlns:p14="http://schemas.microsoft.com/office/powerpoint/2010/main" val="3475995633"/>
              </p:ext>
            </p:extLst>
          </p:nvPr>
        </p:nvGraphicFramePr>
        <p:xfrm>
          <a:off x="5192486" y="487300"/>
          <a:ext cx="6760952" cy="60518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a:extLst>
              <a:ext uri="{FF2B5EF4-FFF2-40B4-BE49-F238E27FC236}">
                <a16:creationId xmlns:a16="http://schemas.microsoft.com/office/drawing/2014/main" id="{88892C24-3BA7-4A4B-8E45-8457313AA49E}"/>
              </a:ext>
            </a:extLst>
          </p:cNvPr>
          <p:cNvSpPr txBox="1">
            <a:spLocks/>
          </p:cNvSpPr>
          <p:nvPr/>
        </p:nvSpPr>
        <p:spPr>
          <a:xfrm>
            <a:off x="407409" y="1753994"/>
            <a:ext cx="4122549" cy="4785146"/>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6000" kern="1200" cap="all" baseline="0">
                <a:solidFill>
                  <a:schemeClr val="tx1"/>
                </a:solidFill>
                <a:latin typeface="+mj-lt"/>
                <a:ea typeface="+mj-ea"/>
                <a:cs typeface="+mj-cs"/>
              </a:defRPr>
            </a:lvl1pPr>
          </a:lstStyle>
          <a:p>
            <a:pPr algn="ctr"/>
            <a:r>
              <a:rPr lang="en-US" sz="3600" b="1" i="1" dirty="0">
                <a:latin typeface="Arial" panose="020B0604020202020204" pitchFamily="34" charset="0"/>
                <a:cs typeface="Arial" panose="020B0604020202020204" pitchFamily="34" charset="0"/>
              </a:rPr>
              <a:t>Questions AFTER TODAY?</a:t>
            </a:r>
          </a:p>
          <a:p>
            <a:pPr algn="ctr"/>
            <a:endParaRPr lang="en-US" sz="3600" b="1" i="1" dirty="0">
              <a:solidFill>
                <a:schemeClr val="bg1"/>
              </a:solidFill>
              <a:latin typeface="Arial" panose="020B0604020202020204" pitchFamily="34" charset="0"/>
              <a:cs typeface="Arial" panose="020B0604020202020204" pitchFamily="34" charset="0"/>
            </a:endParaRPr>
          </a:p>
          <a:p>
            <a:pPr algn="ctr"/>
            <a:r>
              <a:rPr kumimoji="0" lang="en-US" altLang="en-US" sz="3600" b="1" i="1" u="none" strike="noStrike" kern="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Stay for ProcurePHX Overview</a:t>
            </a:r>
            <a:br>
              <a:rPr kumimoji="0" lang="en-US" altLang="en-US" sz="3600" b="1" i="1" u="none" strike="noStrike" kern="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br>
            <a:br>
              <a:rPr kumimoji="0" lang="en-US" altLang="en-US" sz="3600" b="1" i="1"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lang="en-US" altLang="en-US" sz="3600" b="1" i="1" kern="0" dirty="0">
                <a:latin typeface="Arial" panose="020B0604020202020204" pitchFamily="34" charset="0"/>
                <a:cs typeface="Arial" panose="020B0604020202020204" pitchFamily="34" charset="0"/>
              </a:rPr>
              <a:t>Thank You for Attending!!!</a:t>
            </a:r>
            <a:br>
              <a:rPr kumimoji="0" lang="en-US" sz="28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br>
            <a:endParaRPr lang="en-US" sz="3600" b="1" i="1" dirty="0">
              <a:latin typeface="Arial" panose="020B0604020202020204" pitchFamily="34" charset="0"/>
              <a:cs typeface="Arial" panose="020B0604020202020204" pitchFamily="34" charset="0"/>
            </a:endParaRPr>
          </a:p>
        </p:txBody>
      </p:sp>
      <p:graphicFrame>
        <p:nvGraphicFramePr>
          <p:cNvPr id="7" name="Object 6">
            <a:extLst>
              <a:ext uri="{FF2B5EF4-FFF2-40B4-BE49-F238E27FC236}">
                <a16:creationId xmlns:a16="http://schemas.microsoft.com/office/drawing/2014/main" id="{E5A69415-063C-4FD1-97FE-BAE027A40195}"/>
              </a:ext>
            </a:extLst>
          </p:cNvPr>
          <p:cNvGraphicFramePr>
            <a:graphicFrameLocks noChangeAspect="1"/>
          </p:cNvGraphicFramePr>
          <p:nvPr>
            <p:extLst>
              <p:ext uri="{D42A27DB-BD31-4B8C-83A1-F6EECF244321}">
                <p14:modId xmlns:p14="http://schemas.microsoft.com/office/powerpoint/2010/main" val="3372283560"/>
              </p:ext>
            </p:extLst>
          </p:nvPr>
        </p:nvGraphicFramePr>
        <p:xfrm>
          <a:off x="115888" y="161716"/>
          <a:ext cx="738187" cy="703262"/>
        </p:xfrm>
        <a:graphic>
          <a:graphicData uri="http://schemas.openxmlformats.org/presentationml/2006/ole">
            <mc:AlternateContent xmlns:mc="http://schemas.openxmlformats.org/markup-compatibility/2006">
              <mc:Choice xmlns:v="urn:schemas-microsoft-com:vml" Requires="v">
                <p:oleObj name="Bitmap Image" r:id="rId8" imgW="5180952" imgH="3533333" progId="Paint.Picture">
                  <p:embed/>
                </p:oleObj>
              </mc:Choice>
              <mc:Fallback>
                <p:oleObj name="Bitmap Image" r:id="rId8" imgW="5180952" imgH="3533333" progId="Paint.Picture">
                  <p:embed/>
                  <p:pic>
                    <p:nvPicPr>
                      <p:cNvPr id="5" name="Object 4"/>
                      <p:cNvPicPr>
                        <a:picLocks noChangeAspect="1" noChangeArrowheads="1"/>
                      </p:cNvPicPr>
                      <p:nvPr/>
                    </p:nvPicPr>
                    <p:blipFill>
                      <a:blip r:embed="rId9">
                        <a:lum contrast="80000"/>
                        <a:grayscl/>
                        <a:extLst>
                          <a:ext uri="{28A0092B-C50C-407E-A947-70E740481C1C}">
                            <a14:useLocalDpi xmlns:a14="http://schemas.microsoft.com/office/drawing/2010/main" val="0"/>
                          </a:ext>
                        </a:extLst>
                      </a:blip>
                      <a:srcRect l="31946" t="7246" r="29651" b="33385"/>
                      <a:stretch>
                        <a:fillRect/>
                      </a:stretch>
                    </p:blipFill>
                    <p:spPr bwMode="auto">
                      <a:xfrm>
                        <a:off x="115888" y="161716"/>
                        <a:ext cx="738187"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951707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8A6A5-D2BE-404E-BE6A-784851B9EB0C}"/>
              </a:ext>
            </a:extLst>
          </p:cNvPr>
          <p:cNvSpPr>
            <a:spLocks noGrp="1"/>
          </p:cNvSpPr>
          <p:nvPr>
            <p:ph type="title"/>
          </p:nvPr>
        </p:nvSpPr>
        <p:spPr>
          <a:xfrm>
            <a:off x="1872456" y="1075111"/>
            <a:ext cx="8447087" cy="1097018"/>
          </a:xfrm>
        </p:spPr>
        <p:txBody>
          <a:bodyPr>
            <a:normAutofit/>
          </a:bodyPr>
          <a:lstStyle/>
          <a:p>
            <a:pPr algn="ctr"/>
            <a:r>
              <a:rPr lang="en-US" b="1" i="1" dirty="0">
                <a:latin typeface="Arial" panose="020B0604020202020204" pitchFamily="34" charset="0"/>
                <a:cs typeface="Arial" panose="020B0604020202020204" pitchFamily="34" charset="0"/>
              </a:rPr>
              <a:t>Procurephx / RFx Overview</a:t>
            </a:r>
          </a:p>
        </p:txBody>
      </p:sp>
      <p:graphicFrame>
        <p:nvGraphicFramePr>
          <p:cNvPr id="4" name="Object 3">
            <a:extLst>
              <a:ext uri="{FF2B5EF4-FFF2-40B4-BE49-F238E27FC236}">
                <a16:creationId xmlns:a16="http://schemas.microsoft.com/office/drawing/2014/main" id="{8B991C2B-B141-4A45-9A40-A86E135F9CE3}"/>
              </a:ext>
            </a:extLst>
          </p:cNvPr>
          <p:cNvGraphicFramePr>
            <a:graphicFrameLocks noChangeAspect="1"/>
          </p:cNvGraphicFramePr>
          <p:nvPr>
            <p:extLst>
              <p:ext uri="{D42A27DB-BD31-4B8C-83A1-F6EECF244321}">
                <p14:modId xmlns:p14="http://schemas.microsoft.com/office/powerpoint/2010/main" val="3838850107"/>
              </p:ext>
            </p:extLst>
          </p:nvPr>
        </p:nvGraphicFramePr>
        <p:xfrm>
          <a:off x="11453813" y="6154738"/>
          <a:ext cx="738187" cy="703262"/>
        </p:xfrm>
        <a:graphic>
          <a:graphicData uri="http://schemas.openxmlformats.org/presentationml/2006/ole">
            <mc:AlternateContent xmlns:mc="http://schemas.openxmlformats.org/markup-compatibility/2006">
              <mc:Choice xmlns:v="urn:schemas-microsoft-com:vml" Requires="v">
                <p:oleObj name="Bitmap Image" r:id="rId3" imgW="5180952" imgH="3533333" progId="Paint.Picture">
                  <p:embed/>
                </p:oleObj>
              </mc:Choice>
              <mc:Fallback>
                <p:oleObj name="Bitmap Image" r:id="rId3" imgW="5180952" imgH="3533333" progId="Paint.Picture">
                  <p:embed/>
                  <p:pic>
                    <p:nvPicPr>
                      <p:cNvPr id="5" name="Object 4"/>
                      <p:cNvPicPr>
                        <a:picLocks noChangeAspect="1" noChangeArrowheads="1"/>
                      </p:cNvPicPr>
                      <p:nvPr/>
                    </p:nvPicPr>
                    <p:blipFill>
                      <a:blip r:embed="rId4">
                        <a:lum contrast="80000"/>
                        <a:grayscl/>
                        <a:extLst>
                          <a:ext uri="{28A0092B-C50C-407E-A947-70E740481C1C}">
                            <a14:useLocalDpi xmlns:a14="http://schemas.microsoft.com/office/drawing/2010/main" val="0"/>
                          </a:ext>
                        </a:extLst>
                      </a:blip>
                      <a:srcRect l="31946" t="7246" r="29651" b="33385"/>
                      <a:stretch>
                        <a:fillRect/>
                      </a:stretch>
                    </p:blipFill>
                    <p:spPr bwMode="auto">
                      <a:xfrm>
                        <a:off x="11453813" y="6154738"/>
                        <a:ext cx="738187"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Content Placeholder 2">
            <a:extLst>
              <a:ext uri="{FF2B5EF4-FFF2-40B4-BE49-F238E27FC236}">
                <a16:creationId xmlns:a16="http://schemas.microsoft.com/office/drawing/2014/main" id="{4E61E369-CF24-A235-620C-77536A0822B1}"/>
              </a:ext>
            </a:extLst>
          </p:cNvPr>
          <p:cNvGraphicFramePr>
            <a:graphicFrameLocks/>
          </p:cNvGraphicFramePr>
          <p:nvPr>
            <p:extLst>
              <p:ext uri="{D42A27DB-BD31-4B8C-83A1-F6EECF244321}">
                <p14:modId xmlns:p14="http://schemas.microsoft.com/office/powerpoint/2010/main" val="2809219508"/>
              </p:ext>
            </p:extLst>
          </p:nvPr>
        </p:nvGraphicFramePr>
        <p:xfrm>
          <a:off x="1160981" y="2244297"/>
          <a:ext cx="9667982" cy="408458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4098799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CB3C4FF-D90B-43F2-914E-E2C149FFA93A}"/>
              </a:ext>
            </a:extLst>
          </p:cNvPr>
          <p:cNvSpPr>
            <a:spLocks noGrp="1"/>
          </p:cNvSpPr>
          <p:nvPr>
            <p:ph type="title"/>
          </p:nvPr>
        </p:nvSpPr>
        <p:spPr>
          <a:xfrm>
            <a:off x="5545782" y="587616"/>
            <a:ext cx="2796112" cy="782439"/>
          </a:xfrm>
        </p:spPr>
        <p:txBody>
          <a:bodyPr vert="horz" lIns="91440" tIns="45720" rIns="91440" bIns="45720" rtlCol="0" anchor="t">
            <a:normAutofit/>
          </a:bodyPr>
          <a:lstStyle/>
          <a:p>
            <a:r>
              <a:rPr lang="en-US" sz="3600" b="1" i="1" kern="1200" dirty="0">
                <a:latin typeface="Arial" panose="020B0604020202020204" pitchFamily="34" charset="0"/>
                <a:cs typeface="Arial" panose="020B0604020202020204" pitchFamily="34" charset="0"/>
              </a:rPr>
              <a:t>RFx Tips</a:t>
            </a:r>
          </a:p>
        </p:txBody>
      </p:sp>
      <p:sp>
        <p:nvSpPr>
          <p:cNvPr id="7" name="Subtitle 6">
            <a:extLst>
              <a:ext uri="{FF2B5EF4-FFF2-40B4-BE49-F238E27FC236}">
                <a16:creationId xmlns:a16="http://schemas.microsoft.com/office/drawing/2014/main" id="{E8F815C7-A4BA-4B62-899A-C5274B101465}"/>
              </a:ext>
            </a:extLst>
          </p:cNvPr>
          <p:cNvSpPr>
            <a:spLocks noGrp="1"/>
          </p:cNvSpPr>
          <p:nvPr>
            <p:ph type="body" sz="half" idx="2"/>
          </p:nvPr>
        </p:nvSpPr>
        <p:spPr>
          <a:xfrm>
            <a:off x="2258995" y="1397488"/>
            <a:ext cx="7382963" cy="578691"/>
          </a:xfrm>
        </p:spPr>
        <p:txBody>
          <a:bodyPr vert="horz" lIns="91440" tIns="45720" rIns="91440" bIns="45720" rtlCol="0">
            <a:normAutofit/>
          </a:bodyPr>
          <a:lstStyle/>
          <a:p>
            <a:pPr>
              <a:buFont typeface="Wingdings 3" charset="2"/>
              <a:buChar char=""/>
            </a:pPr>
            <a:r>
              <a:rPr lang="en-US" sz="2000"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Brief overview for online submissions</a:t>
            </a:r>
          </a:p>
          <a:p>
            <a:pPr>
              <a:buFont typeface="Wingdings 3" charset="2"/>
              <a:buChar char=""/>
            </a:pPr>
            <a:endParaRPr lang="en-US" dirty="0"/>
          </a:p>
        </p:txBody>
      </p:sp>
      <p:sp>
        <p:nvSpPr>
          <p:cNvPr id="6" name="TextBox 5">
            <a:extLst>
              <a:ext uri="{FF2B5EF4-FFF2-40B4-BE49-F238E27FC236}">
                <a16:creationId xmlns:a16="http://schemas.microsoft.com/office/drawing/2014/main" id="{9B7CB2CD-9A3A-4E8F-8FD0-8EBDEB79AFE3}"/>
              </a:ext>
            </a:extLst>
          </p:cNvPr>
          <p:cNvSpPr txBox="1"/>
          <p:nvPr/>
        </p:nvSpPr>
        <p:spPr>
          <a:xfrm>
            <a:off x="523445" y="2221043"/>
            <a:ext cx="11145109" cy="4273748"/>
          </a:xfrm>
          <a:prstGeom prst="rect">
            <a:avLst/>
          </a:prstGeom>
        </p:spPr>
        <p:txBody>
          <a:bodyPr vert="horz" lIns="45720" tIns="45720" rIns="45720" bIns="45720" rtlCol="0">
            <a:normAutofit/>
          </a:bodyPr>
          <a:lstStyle/>
          <a:p>
            <a:pPr marL="285750" indent="-285750" defTabSz="914400">
              <a:lnSpc>
                <a:spcPct val="90000"/>
              </a:lnSpc>
              <a:spcAft>
                <a:spcPts val="600"/>
              </a:spcAft>
              <a:buClr>
                <a:schemeClr val="accent2"/>
              </a:buClr>
              <a:buFont typeface="Arial" panose="020B0604020202020204" pitchFamily="34" charset="0"/>
              <a:buChar char="•"/>
            </a:pPr>
            <a:r>
              <a:rPr lang="en-US" sz="2600" dirty="0">
                <a:latin typeface="Arial" panose="020B0604020202020204" pitchFamily="34" charset="0"/>
                <a:cs typeface="Arial" panose="020B0604020202020204" pitchFamily="34" charset="0"/>
              </a:rPr>
              <a:t>Click “</a:t>
            </a:r>
            <a:r>
              <a:rPr lang="en-US" sz="2600" b="1" dirty="0">
                <a:latin typeface="Arial" panose="020B0604020202020204" pitchFamily="34" charset="0"/>
                <a:cs typeface="Arial" panose="020B0604020202020204" pitchFamily="34" charset="0"/>
              </a:rPr>
              <a:t>Refresh</a:t>
            </a:r>
            <a:r>
              <a:rPr lang="en-US" sz="2600" dirty="0">
                <a:latin typeface="Arial" panose="020B0604020202020204" pitchFamily="34" charset="0"/>
                <a:cs typeface="Arial" panose="020B0604020202020204" pitchFamily="34" charset="0"/>
              </a:rPr>
              <a:t>” often</a:t>
            </a:r>
          </a:p>
          <a:p>
            <a:pPr marL="285750" indent="-285750" defTabSz="914400">
              <a:lnSpc>
                <a:spcPct val="90000"/>
              </a:lnSpc>
              <a:spcAft>
                <a:spcPts val="600"/>
              </a:spcAft>
              <a:buClr>
                <a:schemeClr val="accent2"/>
              </a:buClr>
              <a:buFont typeface="Arial" panose="020B0604020202020204" pitchFamily="34" charset="0"/>
              <a:buChar char="•"/>
            </a:pPr>
            <a:r>
              <a:rPr lang="en-US" sz="2600" dirty="0">
                <a:latin typeface="Arial" panose="020B0604020202020204" pitchFamily="34" charset="0"/>
                <a:cs typeface="Arial" panose="020B0604020202020204" pitchFamily="34" charset="0"/>
              </a:rPr>
              <a:t>Make sure your Pop-Up blocker is turned </a:t>
            </a:r>
            <a:r>
              <a:rPr lang="en-US" sz="2600" b="1" dirty="0">
                <a:latin typeface="Arial" panose="020B0604020202020204" pitchFamily="34" charset="0"/>
                <a:cs typeface="Arial" panose="020B0604020202020204" pitchFamily="34" charset="0"/>
              </a:rPr>
              <a:t>OFF</a:t>
            </a:r>
          </a:p>
          <a:p>
            <a:pPr marL="285750" indent="-285750" defTabSz="914400">
              <a:lnSpc>
                <a:spcPct val="90000"/>
              </a:lnSpc>
              <a:spcAft>
                <a:spcPts val="600"/>
              </a:spcAft>
              <a:buClr>
                <a:schemeClr val="accent2"/>
              </a:buClr>
              <a:buFont typeface="Arial" panose="020B0604020202020204" pitchFamily="34" charset="0"/>
              <a:buChar char="•"/>
            </a:pPr>
            <a:r>
              <a:rPr lang="en-US" sz="2600" dirty="0">
                <a:latin typeface="Arial" panose="020B0604020202020204" pitchFamily="34" charset="0"/>
                <a:cs typeface="Arial" panose="020B0604020202020204" pitchFamily="34" charset="0"/>
              </a:rPr>
              <a:t>Application is accessible with </a:t>
            </a:r>
            <a:r>
              <a:rPr lang="en-US" sz="2600" b="1" dirty="0">
                <a:latin typeface="Arial" panose="020B0604020202020204" pitchFamily="34" charset="0"/>
                <a:cs typeface="Arial" panose="020B0604020202020204" pitchFamily="34" charset="0"/>
              </a:rPr>
              <a:t>Google Chrome (NOT Internet Explorer)</a:t>
            </a:r>
          </a:p>
          <a:p>
            <a:pPr marL="285750" indent="-285750" defTabSz="914400">
              <a:lnSpc>
                <a:spcPct val="90000"/>
              </a:lnSpc>
              <a:spcAft>
                <a:spcPts val="600"/>
              </a:spcAft>
              <a:buClr>
                <a:schemeClr val="accent2"/>
              </a:buClr>
              <a:buFont typeface="Arial" panose="020B0604020202020204" pitchFamily="34" charset="0"/>
              <a:buChar char="•"/>
            </a:pPr>
            <a:r>
              <a:rPr lang="en-US" sz="2600" dirty="0">
                <a:latin typeface="Arial" panose="020B0604020202020204" pitchFamily="34" charset="0"/>
                <a:cs typeface="Arial" panose="020B0604020202020204" pitchFamily="34" charset="0"/>
              </a:rPr>
              <a:t>When in the application, check for Notifications and other uploads by </a:t>
            </a:r>
            <a:r>
              <a:rPr lang="en-US" sz="2600" u="sng" dirty="0">
                <a:latin typeface="Arial" panose="020B0604020202020204" pitchFamily="34" charset="0"/>
                <a:cs typeface="Arial" panose="020B0604020202020204" pitchFamily="34" charset="0"/>
              </a:rPr>
              <a:t>scrolling to the far right until you see a vertical ribbon. Then scroll down on the ribbon</a:t>
            </a:r>
            <a:r>
              <a:rPr lang="en-US" sz="2600" dirty="0">
                <a:latin typeface="Arial" panose="020B0604020202020204" pitchFamily="34" charset="0"/>
                <a:cs typeface="Arial" panose="020B0604020202020204" pitchFamily="34" charset="0"/>
              </a:rPr>
              <a:t>.</a:t>
            </a:r>
          </a:p>
          <a:p>
            <a:pPr marL="285750" indent="-285750" defTabSz="914400">
              <a:lnSpc>
                <a:spcPct val="90000"/>
              </a:lnSpc>
              <a:spcAft>
                <a:spcPts val="600"/>
              </a:spcAft>
              <a:buClr>
                <a:schemeClr val="accent2"/>
              </a:buClr>
              <a:buFont typeface="Arial" panose="020B0604020202020204" pitchFamily="34" charset="0"/>
              <a:buChar char="•"/>
            </a:pPr>
            <a:r>
              <a:rPr lang="en-US" sz="2600" dirty="0">
                <a:latin typeface="Arial" panose="020B0604020202020204" pitchFamily="34" charset="0"/>
                <a:cs typeface="Arial" panose="020B0604020202020204" pitchFamily="34" charset="0"/>
              </a:rPr>
              <a:t>When finished, always click “</a:t>
            </a:r>
            <a:r>
              <a:rPr lang="en-US" sz="2600" b="1" dirty="0">
                <a:latin typeface="Arial" panose="020B0604020202020204" pitchFamily="34" charset="0"/>
                <a:cs typeface="Arial" panose="020B0604020202020204" pitchFamily="34" charset="0"/>
              </a:rPr>
              <a:t>Close</a:t>
            </a:r>
            <a:r>
              <a:rPr lang="en-US" sz="2600" dirty="0">
                <a:latin typeface="Arial" panose="020B0604020202020204" pitchFamily="34" charset="0"/>
                <a:cs typeface="Arial" panose="020B0604020202020204" pitchFamily="34" charset="0"/>
              </a:rPr>
              <a:t>” on current screen, then click “</a:t>
            </a:r>
            <a:r>
              <a:rPr lang="en-US" sz="2600" b="1" dirty="0">
                <a:latin typeface="Arial" panose="020B0604020202020204" pitchFamily="34" charset="0"/>
                <a:cs typeface="Arial" panose="020B0604020202020204" pitchFamily="34" charset="0"/>
              </a:rPr>
              <a:t>Log Out</a:t>
            </a:r>
            <a:r>
              <a:rPr lang="en-US" sz="2600" dirty="0">
                <a:latin typeface="Arial" panose="020B0604020202020204" pitchFamily="34" charset="0"/>
                <a:cs typeface="Arial" panose="020B0604020202020204" pitchFamily="34" charset="0"/>
              </a:rPr>
              <a:t>” on upper right corner, following you can click the “</a:t>
            </a:r>
            <a:r>
              <a:rPr lang="en-US" sz="2600" b="1" dirty="0">
                <a:latin typeface="Arial" panose="020B0604020202020204" pitchFamily="34" charset="0"/>
                <a:cs typeface="Arial" panose="020B0604020202020204" pitchFamily="34" charset="0"/>
              </a:rPr>
              <a:t>X</a:t>
            </a:r>
            <a:r>
              <a:rPr lang="en-US" sz="2600" dirty="0">
                <a:latin typeface="Arial" panose="020B0604020202020204" pitchFamily="34" charset="0"/>
                <a:cs typeface="Arial" panose="020B0604020202020204" pitchFamily="34" charset="0"/>
              </a:rPr>
              <a:t>” in the upper right corner of the internet application.</a:t>
            </a:r>
          </a:p>
        </p:txBody>
      </p:sp>
      <p:graphicFrame>
        <p:nvGraphicFramePr>
          <p:cNvPr id="8" name="Object 7">
            <a:extLst>
              <a:ext uri="{FF2B5EF4-FFF2-40B4-BE49-F238E27FC236}">
                <a16:creationId xmlns:a16="http://schemas.microsoft.com/office/drawing/2014/main" id="{83C70274-7F7C-48C5-AB0E-B13F4945450D}"/>
              </a:ext>
            </a:extLst>
          </p:cNvPr>
          <p:cNvGraphicFramePr>
            <a:graphicFrameLocks noChangeAspect="1"/>
          </p:cNvGraphicFramePr>
          <p:nvPr>
            <p:extLst>
              <p:ext uri="{D42A27DB-BD31-4B8C-83A1-F6EECF244321}">
                <p14:modId xmlns:p14="http://schemas.microsoft.com/office/powerpoint/2010/main" val="2061425121"/>
              </p:ext>
            </p:extLst>
          </p:nvPr>
        </p:nvGraphicFramePr>
        <p:xfrm>
          <a:off x="11453813" y="6143160"/>
          <a:ext cx="738187" cy="703262"/>
        </p:xfrm>
        <a:graphic>
          <a:graphicData uri="http://schemas.openxmlformats.org/presentationml/2006/ole">
            <mc:AlternateContent xmlns:mc="http://schemas.openxmlformats.org/markup-compatibility/2006">
              <mc:Choice xmlns:v="urn:schemas-microsoft-com:vml" Requires="v">
                <p:oleObj name="Bitmap Image" r:id="rId3" imgW="5180952" imgH="3533333" progId="Paint.Picture">
                  <p:embed/>
                </p:oleObj>
              </mc:Choice>
              <mc:Fallback>
                <p:oleObj name="Bitmap Image" r:id="rId3" imgW="5180952" imgH="3533333" progId="Paint.Picture">
                  <p:embed/>
                  <p:pic>
                    <p:nvPicPr>
                      <p:cNvPr id="5" name="Object 4"/>
                      <p:cNvPicPr>
                        <a:picLocks noChangeAspect="1" noChangeArrowheads="1"/>
                      </p:cNvPicPr>
                      <p:nvPr/>
                    </p:nvPicPr>
                    <p:blipFill>
                      <a:blip r:embed="rId4">
                        <a:lum contrast="80000"/>
                        <a:grayscl/>
                        <a:extLst>
                          <a:ext uri="{28A0092B-C50C-407E-A947-70E740481C1C}">
                            <a14:useLocalDpi xmlns:a14="http://schemas.microsoft.com/office/drawing/2010/main" val="0"/>
                          </a:ext>
                        </a:extLst>
                      </a:blip>
                      <a:srcRect l="31946" t="7246" r="29651" b="33385"/>
                      <a:stretch>
                        <a:fillRect/>
                      </a:stretch>
                    </p:blipFill>
                    <p:spPr bwMode="auto">
                      <a:xfrm>
                        <a:off x="11453813" y="6143160"/>
                        <a:ext cx="738187"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7184426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4695939" y="273578"/>
            <a:ext cx="6578867" cy="790802"/>
          </a:xfrm>
        </p:spPr>
        <p:txBody>
          <a:bodyPr>
            <a:normAutofit/>
          </a:bodyPr>
          <a:lstStyle/>
          <a:p>
            <a:r>
              <a:rPr lang="en-US" altLang="en-US" sz="3600" b="1" i="1" dirty="0">
                <a:latin typeface="Arial" panose="020B0604020202020204" pitchFamily="34" charset="0"/>
                <a:cs typeface="Arial" panose="020B0604020202020204" pitchFamily="34" charset="0"/>
              </a:rPr>
              <a:t>Login to ProcurePHX</a:t>
            </a:r>
            <a:endParaRPr lang="en-US" sz="3600" b="1" i="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84981" y="1452455"/>
            <a:ext cx="10922000" cy="1344086"/>
          </a:xfrm>
        </p:spPr>
        <p:txBody>
          <a:bodyPr>
            <a:noAutofit/>
          </a:bodyPr>
          <a:lstStyle/>
          <a:p>
            <a:pPr marL="45720" indent="0">
              <a:spcBef>
                <a:spcPts val="0"/>
              </a:spcBef>
              <a:buClr>
                <a:schemeClr val="bg2">
                  <a:lumMod val="60000"/>
                  <a:lumOff val="40000"/>
                </a:schemeClr>
              </a:buClr>
              <a:buNone/>
              <a:defRPr/>
            </a:pPr>
            <a:r>
              <a:rPr lang="en-US" sz="2400" dirty="0">
                <a:latin typeface="Arial" panose="020B0604020202020204" pitchFamily="34" charset="0"/>
                <a:cs typeface="Arial" panose="020B0604020202020204" pitchFamily="34" charset="0"/>
              </a:rPr>
              <a:t>If your firm is already registered with the City of Phoenix’s ProcurePHX system, visit </a:t>
            </a:r>
            <a:r>
              <a:rPr lang="en-US" sz="2400" b="1" u="sng" dirty="0">
                <a:latin typeface="Arial" panose="020B0604020202020204" pitchFamily="34" charset="0"/>
                <a:cs typeface="Arial" panose="020B0604020202020204" pitchFamily="34" charset="0"/>
              </a:rPr>
              <a:t>https://eprocurement.phoenix.gov/irj/portal</a:t>
            </a:r>
            <a:r>
              <a:rPr lang="en-US" sz="2400" b="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to login and access the electronic solicitation</a:t>
            </a:r>
          </a:p>
          <a:p>
            <a:pPr marL="45720" indent="0">
              <a:spcBef>
                <a:spcPts val="0"/>
              </a:spcBef>
              <a:buClr>
                <a:schemeClr val="bg2">
                  <a:lumMod val="60000"/>
                  <a:lumOff val="40000"/>
                </a:schemeClr>
              </a:buClr>
              <a:buNone/>
              <a:defRPr/>
            </a:pPr>
            <a:endParaRPr lang="en-US" sz="2400" dirty="0">
              <a:solidFill>
                <a:schemeClr val="bg1"/>
              </a:solidFill>
              <a:latin typeface="Arial" panose="020B0604020202020204" pitchFamily="34" charset="0"/>
              <a:cs typeface="Arial" panose="020B0604020202020204" pitchFamily="34" charset="0"/>
            </a:endParaRPr>
          </a:p>
          <a:p>
            <a:pPr marL="45720" indent="0">
              <a:spcBef>
                <a:spcPts val="0"/>
              </a:spcBef>
              <a:buClr>
                <a:schemeClr val="bg2">
                  <a:lumMod val="60000"/>
                  <a:lumOff val="40000"/>
                </a:schemeClr>
              </a:buClr>
              <a:buNone/>
              <a:defRPr/>
            </a:pPr>
            <a:endParaRPr lang="en-US" sz="2400" dirty="0">
              <a:solidFill>
                <a:schemeClr val="bg1"/>
              </a:solidFill>
              <a:latin typeface="Arial" panose="020B0604020202020204" pitchFamily="34" charset="0"/>
              <a:cs typeface="Arial" panose="020B0604020202020204" pitchFamily="34" charset="0"/>
            </a:endParaRPr>
          </a:p>
          <a:p>
            <a:pPr marL="45720" indent="0">
              <a:spcBef>
                <a:spcPts val="0"/>
              </a:spcBef>
              <a:buClr>
                <a:schemeClr val="bg2">
                  <a:lumMod val="60000"/>
                  <a:lumOff val="40000"/>
                </a:schemeClr>
              </a:buClr>
              <a:buNone/>
              <a:defRPr/>
            </a:pPr>
            <a:endParaRPr lang="en-US" sz="2400" dirty="0">
              <a:solidFill>
                <a:schemeClr val="bg1"/>
              </a:solidFill>
              <a:latin typeface="Arial" panose="020B0604020202020204" pitchFamily="34" charset="0"/>
              <a:cs typeface="Arial" panose="020B0604020202020204" pitchFamily="34" charset="0"/>
            </a:endParaRPr>
          </a:p>
          <a:p>
            <a:pPr marL="45720" indent="0">
              <a:spcBef>
                <a:spcPts val="0"/>
              </a:spcBef>
              <a:buClr>
                <a:schemeClr val="bg2">
                  <a:lumMod val="60000"/>
                  <a:lumOff val="40000"/>
                </a:schemeClr>
              </a:buClr>
              <a:buNone/>
              <a:defRPr/>
            </a:pPr>
            <a:endParaRPr lang="en-US" sz="2400" dirty="0">
              <a:solidFill>
                <a:schemeClr val="bg1"/>
              </a:solidFill>
              <a:latin typeface="Arial" panose="020B0604020202020204" pitchFamily="34" charset="0"/>
              <a:cs typeface="Arial" panose="020B0604020202020204" pitchFamily="34" charset="0"/>
            </a:endParaRPr>
          </a:p>
          <a:p>
            <a:pPr marL="45720" indent="0">
              <a:spcBef>
                <a:spcPts val="0"/>
              </a:spcBef>
              <a:buClr>
                <a:schemeClr val="bg2">
                  <a:lumMod val="60000"/>
                  <a:lumOff val="40000"/>
                </a:schemeClr>
              </a:buClr>
              <a:buNone/>
              <a:defRPr/>
            </a:pPr>
            <a:endParaRPr lang="en-US" sz="2400" dirty="0">
              <a:solidFill>
                <a:schemeClr val="bg1"/>
              </a:solidFill>
              <a:latin typeface="Arial" panose="020B0604020202020204" pitchFamily="34" charset="0"/>
              <a:cs typeface="Arial" panose="020B0604020202020204" pitchFamily="34" charset="0"/>
            </a:endParaRPr>
          </a:p>
          <a:p>
            <a:pPr marL="45720" indent="0">
              <a:spcBef>
                <a:spcPts val="0"/>
              </a:spcBef>
              <a:buClr>
                <a:schemeClr val="bg2">
                  <a:lumMod val="60000"/>
                  <a:lumOff val="40000"/>
                </a:schemeClr>
              </a:buClr>
              <a:buNone/>
              <a:defRPr/>
            </a:pPr>
            <a:endParaRPr lang="en-US" sz="2400" dirty="0">
              <a:solidFill>
                <a:schemeClr val="bg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5A34704B-3A53-4227-B81F-B683D007E1D2}"/>
              </a:ext>
            </a:extLst>
          </p:cNvPr>
          <p:cNvPicPr>
            <a:picLocks noChangeAspect="1"/>
          </p:cNvPicPr>
          <p:nvPr/>
        </p:nvPicPr>
        <p:blipFill>
          <a:blip r:embed="rId3"/>
          <a:stretch>
            <a:fillRect/>
          </a:stretch>
        </p:blipFill>
        <p:spPr>
          <a:xfrm>
            <a:off x="4695939" y="2552701"/>
            <a:ext cx="6997327" cy="3821973"/>
          </a:xfrm>
          <a:prstGeom prst="rect">
            <a:avLst/>
          </a:prstGeom>
        </p:spPr>
      </p:pic>
      <p:sp>
        <p:nvSpPr>
          <p:cNvPr id="7" name="Content Placeholder 2"/>
          <p:cNvSpPr txBox="1">
            <a:spLocks/>
          </p:cNvSpPr>
          <p:nvPr/>
        </p:nvSpPr>
        <p:spPr>
          <a:xfrm>
            <a:off x="484981" y="2438400"/>
            <a:ext cx="4166509" cy="23495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45720" indent="0">
              <a:lnSpc>
                <a:spcPct val="90000"/>
              </a:lnSpc>
              <a:spcBef>
                <a:spcPts val="0"/>
              </a:spcBef>
              <a:buClr>
                <a:schemeClr val="bg2">
                  <a:lumMod val="60000"/>
                  <a:lumOff val="40000"/>
                </a:schemeClr>
              </a:buClr>
              <a:buFont typeface="Wingdings 3" charset="2"/>
              <a:buNone/>
              <a:defRPr/>
            </a:pPr>
            <a:endParaRPr lang="en-US" sz="1700" i="1" dirty="0">
              <a:solidFill>
                <a:srgbClr val="EBEBEB"/>
              </a:solidFill>
              <a:latin typeface="Arial" panose="020B0604020202020204" pitchFamily="34" charset="0"/>
              <a:cs typeface="Arial" panose="020B0604020202020204" pitchFamily="34" charset="0"/>
            </a:endParaRPr>
          </a:p>
          <a:p>
            <a:pPr marL="45720" indent="0">
              <a:lnSpc>
                <a:spcPct val="90000"/>
              </a:lnSpc>
              <a:spcBef>
                <a:spcPts val="0"/>
              </a:spcBef>
              <a:buClr>
                <a:schemeClr val="bg2">
                  <a:lumMod val="60000"/>
                  <a:lumOff val="40000"/>
                </a:schemeClr>
              </a:buClr>
              <a:buFont typeface="Wingdings 3" charset="2"/>
              <a:buNone/>
              <a:defRPr/>
            </a:pPr>
            <a:endParaRPr lang="en-US" sz="1700" i="1" dirty="0">
              <a:solidFill>
                <a:srgbClr val="EBEBEB"/>
              </a:solidFill>
              <a:latin typeface="Arial" panose="020B0604020202020204" pitchFamily="34" charset="0"/>
              <a:cs typeface="Arial" panose="020B0604020202020204" pitchFamily="34" charset="0"/>
            </a:endParaRPr>
          </a:p>
          <a:p>
            <a:pPr marL="45720" indent="0">
              <a:lnSpc>
                <a:spcPct val="90000"/>
              </a:lnSpc>
              <a:spcBef>
                <a:spcPts val="0"/>
              </a:spcBef>
              <a:buClr>
                <a:schemeClr val="bg2">
                  <a:lumMod val="60000"/>
                  <a:lumOff val="40000"/>
                </a:schemeClr>
              </a:buClr>
              <a:buFont typeface="Wingdings 3" charset="2"/>
              <a:buNone/>
              <a:defRPr/>
            </a:pPr>
            <a:r>
              <a:rPr lang="en-US" sz="1800" i="1" dirty="0">
                <a:latin typeface="Arial" panose="020B0604020202020204" pitchFamily="34" charset="0"/>
                <a:cs typeface="Arial" panose="020B0604020202020204" pitchFamily="34" charset="0"/>
              </a:rPr>
              <a:t>Product Category Code is: </a:t>
            </a:r>
            <a:r>
              <a:rPr lang="en-US" sz="1800" b="1" i="1" dirty="0">
                <a:latin typeface="Arial" panose="020B0604020202020204" pitchFamily="34" charset="0"/>
                <a:cs typeface="Arial" panose="020B0604020202020204" pitchFamily="34" charset="0"/>
              </a:rPr>
              <a:t>925000000</a:t>
            </a:r>
          </a:p>
          <a:p>
            <a:pPr marL="45720" indent="0">
              <a:lnSpc>
                <a:spcPct val="90000"/>
              </a:lnSpc>
              <a:spcBef>
                <a:spcPts val="0"/>
              </a:spcBef>
              <a:buClr>
                <a:schemeClr val="bg2">
                  <a:lumMod val="60000"/>
                  <a:lumOff val="40000"/>
                </a:schemeClr>
              </a:buClr>
              <a:buFont typeface="Wingdings 3" charset="2"/>
              <a:buNone/>
              <a:defRPr/>
            </a:pPr>
            <a:endParaRPr lang="en-US" sz="1800" i="1" dirty="0">
              <a:latin typeface="Arial" panose="020B0604020202020204" pitchFamily="34" charset="0"/>
              <a:cs typeface="Arial" panose="020B0604020202020204" pitchFamily="34" charset="0"/>
            </a:endParaRPr>
          </a:p>
          <a:p>
            <a:pPr marL="45720" indent="0">
              <a:lnSpc>
                <a:spcPct val="90000"/>
              </a:lnSpc>
              <a:spcBef>
                <a:spcPts val="0"/>
              </a:spcBef>
              <a:buClr>
                <a:schemeClr val="bg2">
                  <a:lumMod val="60000"/>
                  <a:lumOff val="40000"/>
                </a:schemeClr>
              </a:buClr>
              <a:buFont typeface="Wingdings 3" charset="2"/>
              <a:buNone/>
              <a:defRPr/>
            </a:pPr>
            <a:r>
              <a:rPr lang="en-US" sz="1800" i="1" dirty="0">
                <a:latin typeface="Arial" panose="020B0604020202020204" pitchFamily="34" charset="0"/>
                <a:cs typeface="Arial" panose="020B0604020202020204" pitchFamily="34" charset="0"/>
              </a:rPr>
              <a:t>RFx (Event) Number is: </a:t>
            </a:r>
            <a:r>
              <a:rPr lang="en-US" sz="1800" b="1" i="1" dirty="0">
                <a:latin typeface="Arial" panose="020B0604020202020204" pitchFamily="34" charset="0"/>
                <a:cs typeface="Arial" panose="020B0604020202020204" pitchFamily="34" charset="0"/>
              </a:rPr>
              <a:t>6000001643</a:t>
            </a:r>
          </a:p>
          <a:p>
            <a:pPr marL="45720" indent="0">
              <a:lnSpc>
                <a:spcPct val="90000"/>
              </a:lnSpc>
              <a:spcBef>
                <a:spcPts val="0"/>
              </a:spcBef>
              <a:buClr>
                <a:schemeClr val="bg2">
                  <a:lumMod val="60000"/>
                  <a:lumOff val="40000"/>
                </a:schemeClr>
              </a:buClr>
              <a:buFont typeface="Wingdings 3" charset="2"/>
              <a:buNone/>
              <a:defRPr/>
            </a:pPr>
            <a:endParaRPr lang="en-US" sz="1800" i="1" dirty="0">
              <a:latin typeface="Arial" panose="020B0604020202020204" pitchFamily="34" charset="0"/>
              <a:cs typeface="Arial" panose="020B0604020202020204" pitchFamily="34" charset="0"/>
            </a:endParaRPr>
          </a:p>
          <a:p>
            <a:pPr marL="45720" indent="0">
              <a:lnSpc>
                <a:spcPct val="90000"/>
              </a:lnSpc>
              <a:spcBef>
                <a:spcPts val="0"/>
              </a:spcBef>
              <a:buClr>
                <a:schemeClr val="bg2">
                  <a:lumMod val="60000"/>
                  <a:lumOff val="40000"/>
                </a:schemeClr>
              </a:buClr>
              <a:buFont typeface="Wingdings 3" charset="2"/>
              <a:buNone/>
              <a:defRPr/>
            </a:pPr>
            <a:r>
              <a:rPr lang="en-US" sz="1800" i="1" dirty="0">
                <a:latin typeface="Arial" panose="020B0604020202020204" pitchFamily="34" charset="0"/>
                <a:cs typeface="Arial" panose="020B0604020202020204" pitchFamily="34" charset="0"/>
              </a:rPr>
              <a:t>Note: The </a:t>
            </a:r>
            <a:r>
              <a:rPr lang="en-US" sz="1800" b="1" i="1" dirty="0">
                <a:latin typeface="Arial" panose="020B0604020202020204" pitchFamily="34" charset="0"/>
                <a:cs typeface="Arial" panose="020B0604020202020204" pitchFamily="34" charset="0"/>
              </a:rPr>
              <a:t>VENDOR NUMBER </a:t>
            </a:r>
            <a:r>
              <a:rPr lang="en-US" sz="1800" i="1" dirty="0">
                <a:latin typeface="Arial" panose="020B0604020202020204" pitchFamily="34" charset="0"/>
                <a:cs typeface="Arial" panose="020B0604020202020204" pitchFamily="34" charset="0"/>
              </a:rPr>
              <a:t>is to be included on the cover of the Statement Of Qualifications</a:t>
            </a:r>
          </a:p>
          <a:p>
            <a:pPr>
              <a:lnSpc>
                <a:spcPct val="90000"/>
              </a:lnSpc>
            </a:pPr>
            <a:endParaRPr lang="en-US" sz="1700" dirty="0">
              <a:solidFill>
                <a:srgbClr val="EBEBEB"/>
              </a:solidFill>
              <a:cs typeface="Times New Roman" panose="02020603050405020304" pitchFamily="18" charset="0"/>
            </a:endParaRPr>
          </a:p>
        </p:txBody>
      </p:sp>
      <p:graphicFrame>
        <p:nvGraphicFramePr>
          <p:cNvPr id="8" name="Object 7">
            <a:extLst>
              <a:ext uri="{FF2B5EF4-FFF2-40B4-BE49-F238E27FC236}">
                <a16:creationId xmlns:a16="http://schemas.microsoft.com/office/drawing/2014/main" id="{62F81ACB-5214-4A47-99B9-CD6DD31B7CB6}"/>
              </a:ext>
            </a:extLst>
          </p:cNvPr>
          <p:cNvGraphicFramePr>
            <a:graphicFrameLocks noChangeAspect="1"/>
          </p:cNvGraphicFramePr>
          <p:nvPr>
            <p:extLst>
              <p:ext uri="{D42A27DB-BD31-4B8C-83A1-F6EECF244321}">
                <p14:modId xmlns:p14="http://schemas.microsoft.com/office/powerpoint/2010/main" val="4249251624"/>
              </p:ext>
            </p:extLst>
          </p:nvPr>
        </p:nvGraphicFramePr>
        <p:xfrm>
          <a:off x="11453813" y="6154738"/>
          <a:ext cx="738187" cy="703262"/>
        </p:xfrm>
        <a:graphic>
          <a:graphicData uri="http://schemas.openxmlformats.org/presentationml/2006/ole">
            <mc:AlternateContent xmlns:mc="http://schemas.openxmlformats.org/markup-compatibility/2006">
              <mc:Choice xmlns:v="urn:schemas-microsoft-com:vml" Requires="v">
                <p:oleObj name="Bitmap Image" r:id="rId4" imgW="5180952" imgH="3533333" progId="Paint.Picture">
                  <p:embed/>
                </p:oleObj>
              </mc:Choice>
              <mc:Fallback>
                <p:oleObj name="Bitmap Image" r:id="rId4" imgW="5180952" imgH="3533333" progId="Paint.Picture">
                  <p:embed/>
                  <p:pic>
                    <p:nvPicPr>
                      <p:cNvPr id="5" name="Object 4"/>
                      <p:cNvPicPr>
                        <a:picLocks noChangeAspect="1" noChangeArrowheads="1"/>
                      </p:cNvPicPr>
                      <p:nvPr/>
                    </p:nvPicPr>
                    <p:blipFill>
                      <a:blip r:embed="rId5">
                        <a:lum contrast="80000"/>
                        <a:grayscl/>
                        <a:extLst>
                          <a:ext uri="{28A0092B-C50C-407E-A947-70E740481C1C}">
                            <a14:useLocalDpi xmlns:a14="http://schemas.microsoft.com/office/drawing/2010/main" val="0"/>
                          </a:ext>
                        </a:extLst>
                      </a:blip>
                      <a:srcRect l="31946" t="7246" r="29651" b="33385"/>
                      <a:stretch>
                        <a:fillRect/>
                      </a:stretch>
                    </p:blipFill>
                    <p:spPr bwMode="auto">
                      <a:xfrm>
                        <a:off x="11453813" y="6154738"/>
                        <a:ext cx="738187"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440866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lum bright="-19000" contrast="29000"/>
          </a:blip>
          <a:srcRect l="258" t="1598" r="79396" b="60088"/>
          <a:stretch/>
        </p:blipFill>
        <p:spPr>
          <a:xfrm>
            <a:off x="4459699" y="1322070"/>
            <a:ext cx="7354237" cy="5003574"/>
          </a:xfrm>
          <a:prstGeom prst="rect">
            <a:avLst/>
          </a:prstGeom>
          <a:ln w="19050">
            <a:solidFill>
              <a:schemeClr val="accent1"/>
            </a:solidFill>
          </a:ln>
        </p:spPr>
      </p:pic>
      <p:sp>
        <p:nvSpPr>
          <p:cNvPr id="20" name="Title 1"/>
          <p:cNvSpPr>
            <a:spLocks noGrp="1"/>
          </p:cNvSpPr>
          <p:nvPr>
            <p:ph type="title"/>
          </p:nvPr>
        </p:nvSpPr>
        <p:spPr>
          <a:xfrm>
            <a:off x="3890356" y="452359"/>
            <a:ext cx="8301644" cy="839788"/>
          </a:xfrm>
        </p:spPr>
        <p:txBody>
          <a:bodyPr>
            <a:normAutofit/>
          </a:bodyPr>
          <a:lstStyle/>
          <a:p>
            <a:pPr algn="ctr"/>
            <a:r>
              <a:rPr lang="en-US" altLang="en-US" sz="3600" b="1" i="1" dirty="0">
                <a:latin typeface="Arial" panose="020B0604020202020204" pitchFamily="34" charset="0"/>
                <a:cs typeface="Arial" panose="020B0604020202020204" pitchFamily="34" charset="0"/>
              </a:rPr>
              <a:t>RFx Home screen - Login</a:t>
            </a:r>
            <a:endParaRPr lang="en-US" sz="3600" b="1" i="1" dirty="0">
              <a:latin typeface="Arial" panose="020B0604020202020204" pitchFamily="34" charset="0"/>
              <a:cs typeface="Arial" panose="020B0604020202020204" pitchFamily="34" charset="0"/>
            </a:endParaRPr>
          </a:p>
        </p:txBody>
      </p:sp>
      <p:sp>
        <p:nvSpPr>
          <p:cNvPr id="22" name="Content Placeholder 2"/>
          <p:cNvSpPr>
            <a:spLocks noGrp="1"/>
          </p:cNvSpPr>
          <p:nvPr>
            <p:ph idx="1"/>
          </p:nvPr>
        </p:nvSpPr>
        <p:spPr>
          <a:xfrm>
            <a:off x="308257" y="1597765"/>
            <a:ext cx="3925540" cy="4203700"/>
          </a:xfrm>
        </p:spPr>
        <p:txBody>
          <a:bodyPr>
            <a:normAutofit lnSpcReduction="10000"/>
          </a:bodyPr>
          <a:lstStyle/>
          <a:p>
            <a:pPr marL="0" indent="0">
              <a:buNone/>
              <a:defRPr/>
            </a:pPr>
            <a:r>
              <a:rPr lang="en-US" altLang="en-US" sz="2400" dirty="0">
                <a:latin typeface="Arial" panose="020B0604020202020204" pitchFamily="34" charset="0"/>
                <a:cs typeface="Arial" panose="020B0604020202020204" pitchFamily="34" charset="0"/>
              </a:rPr>
              <a:t>Once you are logged in to ProcurePHX portal:</a:t>
            </a:r>
          </a:p>
          <a:p>
            <a:pPr marL="0" indent="0">
              <a:buNone/>
              <a:defRPr/>
            </a:pPr>
            <a:r>
              <a:rPr lang="en-US" altLang="en-US" sz="2400" dirty="0">
                <a:latin typeface="Arial" panose="020B0604020202020204" pitchFamily="34" charset="0"/>
                <a:cs typeface="Arial" panose="020B0604020202020204" pitchFamily="34" charset="0"/>
              </a:rPr>
              <a:t> </a:t>
            </a:r>
            <a:r>
              <a:rPr lang="en-US" sz="2400" b="1" u="sng" dirty="0">
                <a:latin typeface="Arial" panose="020B0604020202020204" pitchFamily="34" charset="0"/>
                <a:cs typeface="Arial" panose="020B0604020202020204" pitchFamily="34" charset="0"/>
              </a:rPr>
              <a:t>https://eprocurement.phoenix.gov/irj/portal</a:t>
            </a:r>
            <a:r>
              <a:rPr lang="en-US" sz="2400" b="1" dirty="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a:p>
            <a:pPr marL="0" indent="0">
              <a:buNone/>
              <a:defRPr/>
            </a:pPr>
            <a:endParaRPr lang="en-US" altLang="en-US" sz="2400" dirty="0">
              <a:latin typeface="Arial" panose="020B0604020202020204" pitchFamily="34" charset="0"/>
              <a:cs typeface="Arial" panose="020B0604020202020204" pitchFamily="34" charset="0"/>
            </a:endParaRPr>
          </a:p>
          <a:p>
            <a:pPr marL="0" indent="0">
              <a:buNone/>
              <a:defRPr/>
            </a:pPr>
            <a:r>
              <a:rPr lang="en-US" altLang="en-US" sz="2400" dirty="0">
                <a:latin typeface="Arial" panose="020B0604020202020204" pitchFamily="34" charset="0"/>
                <a:cs typeface="Arial" panose="020B0604020202020204" pitchFamily="34" charset="0"/>
              </a:rPr>
              <a:t>Select RFx and Auctions tab on the Ribbon</a:t>
            </a:r>
          </a:p>
          <a:p>
            <a:pPr marL="0" indent="0">
              <a:buNone/>
              <a:defRPr/>
            </a:pPr>
            <a:endParaRPr lang="en-US" altLang="en-US" sz="2400" dirty="0">
              <a:latin typeface="Arial" panose="020B0604020202020204" pitchFamily="34" charset="0"/>
              <a:cs typeface="Arial" panose="020B0604020202020204" pitchFamily="34" charset="0"/>
            </a:endParaRPr>
          </a:p>
          <a:p>
            <a:pPr marL="0" lvl="0" indent="0">
              <a:buNone/>
              <a:defRPr/>
            </a:pPr>
            <a:r>
              <a:rPr lang="en-US" altLang="en-US" sz="2400" i="1" dirty="0">
                <a:latin typeface="Book Antiqua" panose="02040602050305030304" pitchFamily="18" charset="0"/>
                <a:cs typeface="Times New Roman" panose="02020603050405020304" pitchFamily="18" charset="0"/>
              </a:rPr>
              <a:t>You will be taken to the RFx Overview </a:t>
            </a:r>
            <a:r>
              <a:rPr lang="en-US" altLang="en-US" sz="2000" i="1" dirty="0">
                <a:latin typeface="Book Antiqua" panose="02040602050305030304" pitchFamily="18" charset="0"/>
                <a:cs typeface="Times New Roman" panose="02020603050405020304" pitchFamily="18" charset="0"/>
              </a:rPr>
              <a:t>(Event)</a:t>
            </a:r>
            <a:r>
              <a:rPr lang="en-US" altLang="en-US" sz="2400" i="1" dirty="0">
                <a:latin typeface="Book Antiqua" panose="02040602050305030304" pitchFamily="18" charset="0"/>
                <a:cs typeface="Times New Roman" panose="02020603050405020304" pitchFamily="18" charset="0"/>
              </a:rPr>
              <a:t> Page</a:t>
            </a:r>
            <a:endParaRPr lang="en-US" altLang="en-US" sz="2400" i="1" dirty="0">
              <a:latin typeface="Book Antiqua" panose="02040602050305030304" pitchFamily="18" charset="0"/>
              <a:cs typeface="Arial" panose="020B0604020202020204" pitchFamily="34" charset="0"/>
            </a:endParaRPr>
          </a:p>
          <a:p>
            <a:pPr marL="0" indent="0">
              <a:buNone/>
              <a:defRPr/>
            </a:pPr>
            <a:endParaRPr lang="en-US" altLang="en-US" sz="2400" dirty="0">
              <a:solidFill>
                <a:schemeClr val="bg1"/>
              </a:solidFill>
              <a:latin typeface="Arial" panose="020B0604020202020204" pitchFamily="34" charset="0"/>
              <a:cs typeface="Arial" panose="020B0604020202020204" pitchFamily="34" charset="0"/>
            </a:endParaRPr>
          </a:p>
        </p:txBody>
      </p:sp>
      <p:graphicFrame>
        <p:nvGraphicFramePr>
          <p:cNvPr id="14" name="Object 13"/>
          <p:cNvGraphicFramePr>
            <a:graphicFrameLocks noChangeAspect="1"/>
          </p:cNvGraphicFramePr>
          <p:nvPr/>
        </p:nvGraphicFramePr>
        <p:xfrm>
          <a:off x="115888" y="82323"/>
          <a:ext cx="738187" cy="703262"/>
        </p:xfrm>
        <a:graphic>
          <a:graphicData uri="http://schemas.openxmlformats.org/presentationml/2006/ole">
            <mc:AlternateContent xmlns:mc="http://schemas.openxmlformats.org/markup-compatibility/2006">
              <mc:Choice xmlns:v="urn:schemas-microsoft-com:vml" Requires="v">
                <p:oleObj name="Bitmap Image" r:id="rId4" imgW="5180952" imgH="3533333" progId="Paint.Picture">
                  <p:embed/>
                </p:oleObj>
              </mc:Choice>
              <mc:Fallback>
                <p:oleObj name="Bitmap Image" r:id="rId4" imgW="5180952" imgH="3533333" progId="Paint.Picture">
                  <p:embed/>
                  <p:pic>
                    <p:nvPicPr>
                      <p:cNvPr id="14" name="Object 13"/>
                      <p:cNvPicPr>
                        <a:picLocks noChangeAspect="1" noChangeArrowheads="1"/>
                      </p:cNvPicPr>
                      <p:nvPr/>
                    </p:nvPicPr>
                    <p:blipFill>
                      <a:blip r:embed="rId5">
                        <a:lum contrast="80000"/>
                        <a:grayscl/>
                        <a:extLst>
                          <a:ext uri="{28A0092B-C50C-407E-A947-70E740481C1C}">
                            <a14:useLocalDpi xmlns:a14="http://schemas.microsoft.com/office/drawing/2010/main" val="0"/>
                          </a:ext>
                        </a:extLst>
                      </a:blip>
                      <a:srcRect l="31946" t="7246" r="29651" b="33385"/>
                      <a:stretch>
                        <a:fillRect/>
                      </a:stretch>
                    </p:blipFill>
                    <p:spPr bwMode="auto">
                      <a:xfrm>
                        <a:off x="115888" y="82323"/>
                        <a:ext cx="738187"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8242059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0" name="Title 1"/>
          <p:cNvSpPr>
            <a:spLocks noGrp="1"/>
          </p:cNvSpPr>
          <p:nvPr>
            <p:ph type="title"/>
          </p:nvPr>
        </p:nvSpPr>
        <p:spPr>
          <a:xfrm>
            <a:off x="3973484" y="452359"/>
            <a:ext cx="8046720" cy="839788"/>
          </a:xfrm>
        </p:spPr>
        <p:txBody>
          <a:bodyPr>
            <a:normAutofit/>
          </a:bodyPr>
          <a:lstStyle/>
          <a:p>
            <a:pPr algn="ctr"/>
            <a:r>
              <a:rPr lang="en-US" altLang="en-US" sz="3600" b="1" i="1" dirty="0">
                <a:latin typeface="Arial" panose="020B0604020202020204" pitchFamily="34" charset="0"/>
                <a:cs typeface="Arial" panose="020B0604020202020204" pitchFamily="34" charset="0"/>
              </a:rPr>
              <a:t>FINDING SOLICITATIONS</a:t>
            </a:r>
            <a:endParaRPr lang="en-US" sz="3600" b="1" i="1" dirty="0">
              <a:latin typeface="Arial" panose="020B0604020202020204" pitchFamily="34" charset="0"/>
              <a:cs typeface="Arial" panose="020B0604020202020204" pitchFamily="34" charset="0"/>
            </a:endParaRPr>
          </a:p>
        </p:txBody>
      </p:sp>
      <p:sp>
        <p:nvSpPr>
          <p:cNvPr id="22" name="Content Placeholder 2"/>
          <p:cNvSpPr>
            <a:spLocks noGrp="1"/>
          </p:cNvSpPr>
          <p:nvPr>
            <p:ph idx="1"/>
          </p:nvPr>
        </p:nvSpPr>
        <p:spPr>
          <a:xfrm>
            <a:off x="671512" y="1422399"/>
            <a:ext cx="3659187" cy="5166659"/>
          </a:xfrm>
        </p:spPr>
        <p:txBody>
          <a:bodyPr>
            <a:normAutofit lnSpcReduction="10000"/>
          </a:bodyPr>
          <a:lstStyle/>
          <a:p>
            <a:pPr marL="0" indent="0">
              <a:spcBef>
                <a:spcPts val="1200"/>
              </a:spcBef>
              <a:spcAft>
                <a:spcPts val="1200"/>
              </a:spcAft>
              <a:buNone/>
              <a:defRPr/>
            </a:pPr>
            <a:r>
              <a:rPr lang="en-US" altLang="en-US" sz="2600" dirty="0">
                <a:latin typeface="Arial" panose="020B0604020202020204" pitchFamily="34" charset="0"/>
                <a:cs typeface="Arial" panose="020B0604020202020204" pitchFamily="34" charset="0"/>
              </a:rPr>
              <a:t>Click </a:t>
            </a:r>
            <a:r>
              <a:rPr lang="en-US" altLang="en-US" sz="2600" b="1" dirty="0">
                <a:latin typeface="Arial" panose="020B0604020202020204" pitchFamily="34" charset="0"/>
                <a:cs typeface="Arial" panose="020B0604020202020204" pitchFamily="34" charset="0"/>
              </a:rPr>
              <a:t>Refresh</a:t>
            </a:r>
            <a:r>
              <a:rPr lang="en-US" altLang="en-US" sz="2600" dirty="0">
                <a:latin typeface="Arial" panose="020B0604020202020204" pitchFamily="34" charset="0"/>
                <a:cs typeface="Arial" panose="020B0604020202020204" pitchFamily="34" charset="0"/>
              </a:rPr>
              <a:t> Button on the RFx Overview (Event) Page to see the most current information.</a:t>
            </a:r>
          </a:p>
          <a:p>
            <a:pPr marL="0" indent="0">
              <a:spcBef>
                <a:spcPts val="1200"/>
              </a:spcBef>
              <a:spcAft>
                <a:spcPts val="1200"/>
              </a:spcAft>
              <a:buNone/>
              <a:defRPr/>
            </a:pPr>
            <a:r>
              <a:rPr lang="en-US" altLang="en-US" sz="2600" dirty="0">
                <a:latin typeface="Arial" panose="020B0604020202020204" pitchFamily="34" charset="0"/>
                <a:cs typeface="Arial" panose="020B0604020202020204" pitchFamily="34" charset="0"/>
              </a:rPr>
              <a:t>Find the solicitation you’d like to view from the list, by RFx (Event) Number. </a:t>
            </a:r>
          </a:p>
          <a:p>
            <a:pPr marL="0" indent="0">
              <a:spcBef>
                <a:spcPts val="1200"/>
              </a:spcBef>
              <a:spcAft>
                <a:spcPts val="1200"/>
              </a:spcAft>
              <a:buNone/>
              <a:defRPr/>
            </a:pPr>
            <a:r>
              <a:rPr lang="en-US" altLang="en-US" sz="2600" dirty="0">
                <a:latin typeface="Arial" panose="020B0604020202020204" pitchFamily="34" charset="0"/>
                <a:cs typeface="Arial" panose="020B0604020202020204" pitchFamily="34" charset="0"/>
              </a:rPr>
              <a:t>For this solicitation, your RFx (Event) Number is: </a:t>
            </a:r>
            <a:r>
              <a:rPr lang="en-US" altLang="en-US" sz="2600" b="1" dirty="0">
                <a:latin typeface="Arial" panose="020B0604020202020204" pitchFamily="34" charset="0"/>
                <a:cs typeface="Arial" panose="020B0604020202020204" pitchFamily="34" charset="0"/>
              </a:rPr>
              <a:t>6000001643</a:t>
            </a:r>
          </a:p>
          <a:p>
            <a:pPr marL="0" indent="0">
              <a:buNone/>
              <a:defRPr/>
            </a:pPr>
            <a:endParaRPr lang="en-US" altLang="en-US" sz="2600" b="1" dirty="0">
              <a:latin typeface="Book Antiqua" panose="02040602050305030304" pitchFamily="18" charset="0"/>
              <a:cs typeface="Times New Roman" panose="02020603050405020304" pitchFamily="18" charset="0"/>
            </a:endParaRPr>
          </a:p>
        </p:txBody>
      </p:sp>
      <p:pic>
        <p:nvPicPr>
          <p:cNvPr id="14" name="Picture 13"/>
          <p:cNvPicPr/>
          <p:nvPr/>
        </p:nvPicPr>
        <p:blipFill rotWithShape="1">
          <a:blip r:embed="rId3">
            <a:lum bright="-27000" contrast="45000"/>
            <a:extLst>
              <a:ext uri="{28A0092B-C50C-407E-A947-70E740481C1C}">
                <a14:useLocalDpi xmlns:a14="http://schemas.microsoft.com/office/drawing/2010/main" val="0"/>
              </a:ext>
            </a:extLst>
          </a:blip>
          <a:srcRect l="696" t="10300" r="63356" b="36925"/>
          <a:stretch/>
        </p:blipFill>
        <p:spPr bwMode="auto">
          <a:xfrm>
            <a:off x="4443900" y="1357947"/>
            <a:ext cx="7430774" cy="4692123"/>
          </a:xfrm>
          <a:prstGeom prst="rect">
            <a:avLst/>
          </a:prstGeom>
          <a:noFill/>
          <a:ln w="19050">
            <a:solidFill>
              <a:schemeClr val="accent1"/>
            </a:solidFill>
          </a:ln>
          <a:extLst>
            <a:ext uri="{53640926-AAD7-44D8-BBD7-CCE9431645EC}">
              <a14:shadowObscured xmlns:a14="http://schemas.microsoft.com/office/drawing/2010/main"/>
            </a:ext>
          </a:extLst>
        </p:spPr>
      </p:pic>
      <p:graphicFrame>
        <p:nvGraphicFramePr>
          <p:cNvPr id="16" name="Object 15"/>
          <p:cNvGraphicFramePr>
            <a:graphicFrameLocks noChangeAspect="1"/>
          </p:cNvGraphicFramePr>
          <p:nvPr>
            <p:extLst>
              <p:ext uri="{D42A27DB-BD31-4B8C-83A1-F6EECF244321}">
                <p14:modId xmlns:p14="http://schemas.microsoft.com/office/powerpoint/2010/main" val="3108260653"/>
              </p:ext>
            </p:extLst>
          </p:nvPr>
        </p:nvGraphicFramePr>
        <p:xfrm>
          <a:off x="11453813" y="6154738"/>
          <a:ext cx="738187" cy="703262"/>
        </p:xfrm>
        <a:graphic>
          <a:graphicData uri="http://schemas.openxmlformats.org/presentationml/2006/ole">
            <mc:AlternateContent xmlns:mc="http://schemas.openxmlformats.org/markup-compatibility/2006">
              <mc:Choice xmlns:v="urn:schemas-microsoft-com:vml" Requires="v">
                <p:oleObj name="Bitmap Image" r:id="rId4" imgW="5180952" imgH="3533333" progId="Paint.Picture">
                  <p:embed/>
                </p:oleObj>
              </mc:Choice>
              <mc:Fallback>
                <p:oleObj name="Bitmap Image" r:id="rId4" imgW="5180952" imgH="3533333" progId="Paint.Picture">
                  <p:embed/>
                  <p:pic>
                    <p:nvPicPr>
                      <p:cNvPr id="16" name="Object 15"/>
                      <p:cNvPicPr>
                        <a:picLocks noChangeAspect="1" noChangeArrowheads="1"/>
                      </p:cNvPicPr>
                      <p:nvPr/>
                    </p:nvPicPr>
                    <p:blipFill>
                      <a:blip r:embed="rId5">
                        <a:lum contrast="80000"/>
                        <a:grayscl/>
                        <a:extLst>
                          <a:ext uri="{28A0092B-C50C-407E-A947-70E740481C1C}">
                            <a14:useLocalDpi xmlns:a14="http://schemas.microsoft.com/office/drawing/2010/main" val="0"/>
                          </a:ext>
                        </a:extLst>
                      </a:blip>
                      <a:srcRect l="31946" t="7246" r="29651" b="33385"/>
                      <a:stretch>
                        <a:fillRect/>
                      </a:stretch>
                    </p:blipFill>
                    <p:spPr bwMode="auto">
                      <a:xfrm>
                        <a:off x="11453813" y="6154738"/>
                        <a:ext cx="738187"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8508022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0" name="Title 1"/>
          <p:cNvSpPr>
            <a:spLocks noGrp="1"/>
          </p:cNvSpPr>
          <p:nvPr>
            <p:ph type="title"/>
          </p:nvPr>
        </p:nvSpPr>
        <p:spPr>
          <a:xfrm>
            <a:off x="3839390" y="537612"/>
            <a:ext cx="8092439" cy="703262"/>
          </a:xfrm>
        </p:spPr>
        <p:txBody>
          <a:bodyPr>
            <a:noAutofit/>
          </a:bodyPr>
          <a:lstStyle/>
          <a:p>
            <a:r>
              <a:rPr lang="en-US" altLang="en-US" sz="3600" b="1" i="1" dirty="0">
                <a:latin typeface="Arial" panose="020B0604020202020204" pitchFamily="34" charset="0"/>
                <a:cs typeface="Arial" panose="020B0604020202020204" pitchFamily="34" charset="0"/>
              </a:rPr>
              <a:t>View selected solicitation</a:t>
            </a:r>
            <a:endParaRPr lang="en-US" sz="3600" b="1" i="1" dirty="0">
              <a:latin typeface="Arial" panose="020B0604020202020204" pitchFamily="34" charset="0"/>
              <a:cs typeface="Arial" panose="020B0604020202020204" pitchFamily="34" charset="0"/>
            </a:endParaRPr>
          </a:p>
        </p:txBody>
      </p:sp>
      <p:sp>
        <p:nvSpPr>
          <p:cNvPr id="22" name="Content Placeholder 2"/>
          <p:cNvSpPr>
            <a:spLocks noGrp="1"/>
          </p:cNvSpPr>
          <p:nvPr>
            <p:ph idx="1"/>
          </p:nvPr>
        </p:nvSpPr>
        <p:spPr>
          <a:xfrm>
            <a:off x="7885610" y="2418739"/>
            <a:ext cx="4226197" cy="3429209"/>
          </a:xfrm>
        </p:spPr>
        <p:txBody>
          <a:bodyPr>
            <a:normAutofit/>
          </a:bodyPr>
          <a:lstStyle/>
          <a:p>
            <a:pPr marL="514350" indent="-514350">
              <a:spcBef>
                <a:spcPts val="1200"/>
              </a:spcBef>
              <a:spcAft>
                <a:spcPts val="1200"/>
              </a:spcAft>
              <a:buFont typeface="+mj-lt"/>
              <a:buAutoNum type="arabicPeriod"/>
              <a:defRPr/>
            </a:pPr>
            <a:r>
              <a:rPr lang="en-US" altLang="en-US" sz="2000" dirty="0">
                <a:latin typeface="Arial" panose="020B0604020202020204" pitchFamily="34" charset="0"/>
                <a:cs typeface="Arial" panose="020B0604020202020204" pitchFamily="34" charset="0"/>
              </a:rPr>
              <a:t>Click the gray box next to the RFx (Event) Number you’d like to view. Then,</a:t>
            </a:r>
          </a:p>
          <a:p>
            <a:pPr marL="514350" indent="-514350">
              <a:spcBef>
                <a:spcPts val="1200"/>
              </a:spcBef>
              <a:spcAft>
                <a:spcPts val="1200"/>
              </a:spcAft>
              <a:buFont typeface="+mj-lt"/>
              <a:buAutoNum type="arabicPeriod"/>
              <a:defRPr/>
            </a:pPr>
            <a:r>
              <a:rPr lang="en-US" altLang="en-US" sz="2000" dirty="0">
                <a:latin typeface="Arial" panose="020B0604020202020204" pitchFamily="34" charset="0"/>
                <a:cs typeface="Arial" panose="020B0604020202020204" pitchFamily="34" charset="0"/>
              </a:rPr>
              <a:t>Click </a:t>
            </a:r>
            <a:r>
              <a:rPr lang="en-US" altLang="en-US" sz="2000" b="1" dirty="0">
                <a:latin typeface="Arial" panose="020B0604020202020204" pitchFamily="34" charset="0"/>
                <a:cs typeface="Arial" panose="020B0604020202020204" pitchFamily="34" charset="0"/>
              </a:rPr>
              <a:t>Display Event</a:t>
            </a:r>
          </a:p>
          <a:p>
            <a:pPr marL="0" indent="0">
              <a:spcBef>
                <a:spcPts val="1200"/>
              </a:spcBef>
              <a:spcAft>
                <a:spcPts val="1200"/>
              </a:spcAft>
              <a:buNone/>
              <a:defRPr/>
            </a:pPr>
            <a:r>
              <a:rPr lang="en-US" altLang="en-US" sz="2000" dirty="0">
                <a:latin typeface="Arial" panose="020B0604020202020204" pitchFamily="34" charset="0"/>
                <a:cs typeface="Arial" panose="020B0604020202020204" pitchFamily="34" charset="0"/>
              </a:rPr>
              <a:t>This will open a new window to view the selected RFx</a:t>
            </a:r>
          </a:p>
          <a:p>
            <a:pPr marL="0" indent="0">
              <a:buNone/>
              <a:defRPr/>
            </a:pPr>
            <a:r>
              <a:rPr lang="en-US" altLang="en-US" sz="2000" i="1" dirty="0">
                <a:latin typeface="Arial" panose="020B0604020202020204" pitchFamily="34" charset="0"/>
                <a:cs typeface="Arial" panose="020B0604020202020204" pitchFamily="34" charset="0"/>
              </a:rPr>
              <a:t>If you don’t see the new window, check your </a:t>
            </a:r>
            <a:r>
              <a:rPr lang="en-US" altLang="en-US" sz="2000" b="1" i="1" dirty="0">
                <a:latin typeface="Arial" panose="020B0604020202020204" pitchFamily="34" charset="0"/>
                <a:cs typeface="Arial" panose="020B0604020202020204" pitchFamily="34" charset="0"/>
              </a:rPr>
              <a:t>POP-UP BLOCKER</a:t>
            </a:r>
            <a:r>
              <a:rPr lang="en-US" altLang="en-US" sz="2200" i="1" dirty="0">
                <a:latin typeface="Book Antiqua" panose="02040602050305030304" pitchFamily="18" charset="0"/>
                <a:cs typeface="Times New Roman" panose="02020603050405020304" pitchFamily="18" charset="0"/>
              </a:rPr>
              <a:t>.</a:t>
            </a:r>
          </a:p>
          <a:p>
            <a:pPr marL="0" indent="0">
              <a:buNone/>
              <a:defRPr/>
            </a:pPr>
            <a:endParaRPr lang="en-US" altLang="en-US" sz="2600" b="1" dirty="0">
              <a:latin typeface="Book Antiqua" panose="02040602050305030304" pitchFamily="18" charset="0"/>
              <a:cs typeface="Times New Roman" panose="02020603050405020304" pitchFamily="18" charset="0"/>
            </a:endParaRPr>
          </a:p>
        </p:txBody>
      </p:sp>
      <p:pic>
        <p:nvPicPr>
          <p:cNvPr id="16" name="Picture 15"/>
          <p:cNvPicPr/>
          <p:nvPr/>
        </p:nvPicPr>
        <p:blipFill rotWithShape="1">
          <a:blip r:embed="rId3">
            <a:lum bright="-23000" contrast="39000"/>
            <a:extLst>
              <a:ext uri="{28A0092B-C50C-407E-A947-70E740481C1C}">
                <a14:useLocalDpi xmlns:a14="http://schemas.microsoft.com/office/drawing/2010/main" val="0"/>
              </a:ext>
            </a:extLst>
          </a:blip>
          <a:srcRect l="784" t="9761" r="74304" b="34410"/>
          <a:stretch/>
        </p:blipFill>
        <p:spPr bwMode="auto">
          <a:xfrm>
            <a:off x="407409" y="1603671"/>
            <a:ext cx="7478201" cy="4716717"/>
          </a:xfrm>
          <a:prstGeom prst="rect">
            <a:avLst/>
          </a:prstGeom>
          <a:noFill/>
          <a:ln w="19050">
            <a:solidFill>
              <a:schemeClr val="accent1"/>
            </a:solidFill>
          </a:ln>
          <a:extLst>
            <a:ext uri="{53640926-AAD7-44D8-BBD7-CCE9431645EC}">
              <a14:shadowObscured xmlns:a14="http://schemas.microsoft.com/office/drawing/2010/main"/>
            </a:ext>
          </a:extLst>
        </p:spPr>
      </p:pic>
      <p:sp>
        <p:nvSpPr>
          <p:cNvPr id="2" name="Arrow: Right 1">
            <a:extLst>
              <a:ext uri="{FF2B5EF4-FFF2-40B4-BE49-F238E27FC236}">
                <a16:creationId xmlns:a16="http://schemas.microsoft.com/office/drawing/2014/main" id="{2C792180-2A60-4706-A51F-B90E22179E13}"/>
              </a:ext>
            </a:extLst>
          </p:cNvPr>
          <p:cNvSpPr/>
          <p:nvPr/>
        </p:nvSpPr>
        <p:spPr>
          <a:xfrm>
            <a:off x="86685" y="5847948"/>
            <a:ext cx="862474" cy="497027"/>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a:solidFill>
                  <a:schemeClr val="bg1"/>
                </a:solidFill>
              </a:rPr>
              <a:t>1</a:t>
            </a:r>
          </a:p>
        </p:txBody>
      </p:sp>
      <p:sp>
        <p:nvSpPr>
          <p:cNvPr id="3" name="Arrow: Down 2">
            <a:extLst>
              <a:ext uri="{FF2B5EF4-FFF2-40B4-BE49-F238E27FC236}">
                <a16:creationId xmlns:a16="http://schemas.microsoft.com/office/drawing/2014/main" id="{2564E8D0-8E9A-4068-A168-2452B4BF092C}"/>
              </a:ext>
            </a:extLst>
          </p:cNvPr>
          <p:cNvSpPr/>
          <p:nvPr/>
        </p:nvSpPr>
        <p:spPr>
          <a:xfrm>
            <a:off x="5582518" y="4555082"/>
            <a:ext cx="473336" cy="6992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2</a:t>
            </a:r>
          </a:p>
        </p:txBody>
      </p:sp>
      <p:graphicFrame>
        <p:nvGraphicFramePr>
          <p:cNvPr id="8" name="Object 7">
            <a:extLst>
              <a:ext uri="{FF2B5EF4-FFF2-40B4-BE49-F238E27FC236}">
                <a16:creationId xmlns:a16="http://schemas.microsoft.com/office/drawing/2014/main" id="{20DCC94D-B39B-43A5-9512-70ACB560B873}"/>
              </a:ext>
            </a:extLst>
          </p:cNvPr>
          <p:cNvGraphicFramePr>
            <a:graphicFrameLocks noChangeAspect="1"/>
          </p:cNvGraphicFramePr>
          <p:nvPr>
            <p:extLst>
              <p:ext uri="{D42A27DB-BD31-4B8C-83A1-F6EECF244321}">
                <p14:modId xmlns:p14="http://schemas.microsoft.com/office/powerpoint/2010/main" val="1370824020"/>
              </p:ext>
            </p:extLst>
          </p:nvPr>
        </p:nvGraphicFramePr>
        <p:xfrm>
          <a:off x="11453813" y="6154738"/>
          <a:ext cx="738187" cy="703262"/>
        </p:xfrm>
        <a:graphic>
          <a:graphicData uri="http://schemas.openxmlformats.org/presentationml/2006/ole">
            <mc:AlternateContent xmlns:mc="http://schemas.openxmlformats.org/markup-compatibility/2006">
              <mc:Choice xmlns:v="urn:schemas-microsoft-com:vml" Requires="v">
                <p:oleObj name="Bitmap Image" r:id="rId4" imgW="5180952" imgH="3533333" progId="Paint.Picture">
                  <p:embed/>
                </p:oleObj>
              </mc:Choice>
              <mc:Fallback>
                <p:oleObj name="Bitmap Image" r:id="rId4" imgW="5180952" imgH="3533333" progId="Paint.Picture">
                  <p:embed/>
                  <p:pic>
                    <p:nvPicPr>
                      <p:cNvPr id="5" name="Object 4"/>
                      <p:cNvPicPr>
                        <a:picLocks noChangeAspect="1" noChangeArrowheads="1"/>
                      </p:cNvPicPr>
                      <p:nvPr/>
                    </p:nvPicPr>
                    <p:blipFill>
                      <a:blip r:embed="rId5">
                        <a:lum contrast="80000"/>
                        <a:grayscl/>
                        <a:extLst>
                          <a:ext uri="{28A0092B-C50C-407E-A947-70E740481C1C}">
                            <a14:useLocalDpi xmlns:a14="http://schemas.microsoft.com/office/drawing/2010/main" val="0"/>
                          </a:ext>
                        </a:extLst>
                      </a:blip>
                      <a:srcRect l="31946" t="7246" r="29651" b="33385"/>
                      <a:stretch>
                        <a:fillRect/>
                      </a:stretch>
                    </p:blipFill>
                    <p:spPr bwMode="auto">
                      <a:xfrm>
                        <a:off x="11453813" y="6154738"/>
                        <a:ext cx="738187"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792029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0" name="Title 1"/>
          <p:cNvSpPr>
            <a:spLocks noGrp="1"/>
          </p:cNvSpPr>
          <p:nvPr>
            <p:ph type="title"/>
          </p:nvPr>
        </p:nvSpPr>
        <p:spPr>
          <a:xfrm>
            <a:off x="4555335" y="657459"/>
            <a:ext cx="7354886" cy="839788"/>
          </a:xfrm>
        </p:spPr>
        <p:txBody>
          <a:bodyPr>
            <a:noAutofit/>
          </a:bodyPr>
          <a:lstStyle/>
          <a:p>
            <a:pPr algn="l"/>
            <a:r>
              <a:rPr lang="en-US" altLang="en-US" sz="3600" b="1" i="1" dirty="0">
                <a:latin typeface="Arial" panose="020B0604020202020204" pitchFamily="34" charset="0"/>
                <a:cs typeface="Arial" panose="020B0604020202020204" pitchFamily="34" charset="0"/>
              </a:rPr>
              <a:t>Would you like updates on </a:t>
            </a:r>
            <a:br>
              <a:rPr lang="en-US" altLang="en-US" sz="3600" b="1" i="1" dirty="0">
                <a:latin typeface="Arial" panose="020B0604020202020204" pitchFamily="34" charset="0"/>
                <a:cs typeface="Arial" panose="020B0604020202020204" pitchFamily="34" charset="0"/>
              </a:rPr>
            </a:br>
            <a:r>
              <a:rPr lang="en-US" altLang="en-US" sz="3600" b="1" i="1" dirty="0">
                <a:latin typeface="Arial" panose="020B0604020202020204" pitchFamily="34" charset="0"/>
                <a:cs typeface="Arial" panose="020B0604020202020204" pitchFamily="34" charset="0"/>
              </a:rPr>
              <a:t>this solicitation?</a:t>
            </a:r>
            <a:endParaRPr lang="en-US" sz="3600" b="1" i="1" dirty="0">
              <a:latin typeface="Arial" panose="020B0604020202020204" pitchFamily="34" charset="0"/>
              <a:cs typeface="Arial" panose="020B0604020202020204" pitchFamily="34" charset="0"/>
            </a:endParaRPr>
          </a:p>
        </p:txBody>
      </p:sp>
      <p:sp>
        <p:nvSpPr>
          <p:cNvPr id="22" name="Content Placeholder 2"/>
          <p:cNvSpPr>
            <a:spLocks noGrp="1"/>
          </p:cNvSpPr>
          <p:nvPr>
            <p:ph idx="1"/>
          </p:nvPr>
        </p:nvSpPr>
        <p:spPr>
          <a:xfrm>
            <a:off x="8067709" y="2761105"/>
            <a:ext cx="3842512" cy="3949700"/>
          </a:xfrm>
        </p:spPr>
        <p:txBody>
          <a:bodyPr>
            <a:noAutofit/>
          </a:bodyPr>
          <a:lstStyle/>
          <a:p>
            <a:pPr marL="0" indent="0">
              <a:spcBef>
                <a:spcPts val="1200"/>
              </a:spcBef>
              <a:spcAft>
                <a:spcPts val="1200"/>
              </a:spcAft>
              <a:buNone/>
              <a:defRPr/>
            </a:pPr>
            <a:r>
              <a:rPr lang="en-US" altLang="en-US" sz="2000" dirty="0">
                <a:latin typeface="Arial" panose="020B0604020202020204" pitchFamily="34" charset="0"/>
                <a:cs typeface="Arial" panose="020B0604020202020204" pitchFamily="34" charset="0"/>
              </a:rPr>
              <a:t>Update your </a:t>
            </a:r>
            <a:r>
              <a:rPr lang="en-US" altLang="en-US" sz="2000" b="1" dirty="0">
                <a:latin typeface="Arial" panose="020B0604020202020204" pitchFamily="34" charset="0"/>
                <a:cs typeface="Arial" panose="020B0604020202020204" pitchFamily="34" charset="0"/>
              </a:rPr>
              <a:t>Participation Status</a:t>
            </a:r>
            <a:r>
              <a:rPr lang="en-US" altLang="en-US" sz="2000" dirty="0">
                <a:latin typeface="Arial" panose="020B0604020202020204" pitchFamily="34" charset="0"/>
                <a:cs typeface="Arial" panose="020B0604020202020204" pitchFamily="34" charset="0"/>
              </a:rPr>
              <a:t> accordingly</a:t>
            </a:r>
          </a:p>
          <a:p>
            <a:pPr marL="457200" indent="-457200">
              <a:spcBef>
                <a:spcPts val="1200"/>
              </a:spcBef>
              <a:spcAft>
                <a:spcPts val="1200"/>
              </a:spcAft>
              <a:buFont typeface="+mj-lt"/>
              <a:buAutoNum type="arabicPeriod"/>
              <a:defRPr/>
            </a:pPr>
            <a:r>
              <a:rPr lang="en-US" altLang="en-US" sz="2000" dirty="0">
                <a:latin typeface="Arial" panose="020B0604020202020204" pitchFamily="34" charset="0"/>
                <a:cs typeface="Arial" panose="020B0604020202020204" pitchFamily="34" charset="0"/>
              </a:rPr>
              <a:t>Click Participate. </a:t>
            </a:r>
            <a:r>
              <a:rPr lang="en-US" altLang="en-US" sz="2000" i="1" dirty="0">
                <a:latin typeface="Arial" panose="020B0604020202020204" pitchFamily="34" charset="0"/>
                <a:cs typeface="Arial" panose="020B0604020202020204" pitchFamily="34" charset="0"/>
              </a:rPr>
              <a:t>This will ensure you to get email notifications regarding your RFx Event, i.e. Notifications, New Attachments. </a:t>
            </a:r>
          </a:p>
          <a:p>
            <a:pPr marL="457200" indent="-457200">
              <a:spcBef>
                <a:spcPts val="1200"/>
              </a:spcBef>
              <a:spcAft>
                <a:spcPts val="1200"/>
              </a:spcAft>
              <a:buFont typeface="+mj-lt"/>
              <a:buAutoNum type="arabicPeriod"/>
              <a:defRPr/>
            </a:pPr>
            <a:r>
              <a:rPr lang="en-US" sz="2000" dirty="0">
                <a:latin typeface="Arial" panose="020B0604020202020204" pitchFamily="34" charset="0"/>
                <a:cs typeface="Arial" panose="020B0604020202020204" pitchFamily="34" charset="0"/>
              </a:rPr>
              <a:t>Review </a:t>
            </a:r>
            <a:r>
              <a:rPr lang="en-US" sz="2000" b="1" dirty="0">
                <a:latin typeface="Arial" panose="020B0604020202020204" pitchFamily="34" charset="0"/>
                <a:cs typeface="Arial" panose="020B0604020202020204" pitchFamily="34" charset="0"/>
              </a:rPr>
              <a:t>RFx Information </a:t>
            </a:r>
            <a:r>
              <a:rPr lang="en-US" sz="2000" dirty="0">
                <a:latin typeface="Arial" panose="020B0604020202020204" pitchFamily="34" charset="0"/>
                <a:cs typeface="Arial" panose="020B0604020202020204" pitchFamily="34" charset="0"/>
              </a:rPr>
              <a:t>Tab for Start/Due dates/ Title of Solicitation</a:t>
            </a:r>
          </a:p>
          <a:p>
            <a:pPr marL="0" indent="0">
              <a:buNone/>
              <a:defRPr/>
            </a:pPr>
            <a:endParaRPr lang="en-US" sz="2400" dirty="0">
              <a:latin typeface="Book Antiqua" panose="02040602050305030304" pitchFamily="18" charset="0"/>
            </a:endParaRPr>
          </a:p>
          <a:p>
            <a:pPr marL="0" indent="0">
              <a:buNone/>
              <a:defRPr/>
            </a:pPr>
            <a:endParaRPr lang="en-US" altLang="en-US" sz="2400" b="1" dirty="0">
              <a:latin typeface="Book Antiqua" panose="02040602050305030304" pitchFamily="18" charset="0"/>
              <a:cs typeface="Times New Roman" panose="02020603050405020304" pitchFamily="18" charset="0"/>
            </a:endParaRPr>
          </a:p>
        </p:txBody>
      </p:sp>
      <p:pic>
        <p:nvPicPr>
          <p:cNvPr id="14" name="Picture 13"/>
          <p:cNvPicPr/>
          <p:nvPr/>
        </p:nvPicPr>
        <p:blipFill rotWithShape="1">
          <a:blip r:embed="rId3">
            <a:lum bright="-9000" contrast="31000"/>
            <a:extLst>
              <a:ext uri="{28A0092B-C50C-407E-A947-70E740481C1C}">
                <a14:useLocalDpi xmlns:a14="http://schemas.microsoft.com/office/drawing/2010/main" val="0"/>
              </a:ext>
            </a:extLst>
          </a:blip>
          <a:srcRect l="174" t="6967" r="73112" b="29364"/>
          <a:stretch/>
        </p:blipFill>
        <p:spPr bwMode="auto">
          <a:xfrm>
            <a:off x="541686" y="1962429"/>
            <a:ext cx="7354886" cy="4748376"/>
          </a:xfrm>
          <a:prstGeom prst="rect">
            <a:avLst/>
          </a:prstGeom>
          <a:noFill/>
          <a:ln w="19050">
            <a:solidFill>
              <a:schemeClr val="accent1"/>
            </a:solidFill>
          </a:ln>
          <a:extLst>
            <a:ext uri="{53640926-AAD7-44D8-BBD7-CCE9431645EC}">
              <a14:shadowObscured xmlns:a14="http://schemas.microsoft.com/office/drawing/2010/main"/>
            </a:ext>
          </a:extLst>
        </p:spPr>
      </p:pic>
      <p:sp>
        <p:nvSpPr>
          <p:cNvPr id="2" name="Arrow: Down 1">
            <a:extLst>
              <a:ext uri="{FF2B5EF4-FFF2-40B4-BE49-F238E27FC236}">
                <a16:creationId xmlns:a16="http://schemas.microsoft.com/office/drawing/2014/main" id="{51595339-2BCA-4225-BB4B-406FC4CEEC17}"/>
              </a:ext>
            </a:extLst>
          </p:cNvPr>
          <p:cNvSpPr/>
          <p:nvPr/>
        </p:nvSpPr>
        <p:spPr>
          <a:xfrm>
            <a:off x="3238052" y="1645920"/>
            <a:ext cx="516367" cy="633018"/>
          </a:xfrm>
          <a:prstGeom prst="down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chemeClr val="bg1"/>
                </a:solidFill>
              </a:rPr>
              <a:t>1</a:t>
            </a:r>
          </a:p>
        </p:txBody>
      </p:sp>
      <p:sp>
        <p:nvSpPr>
          <p:cNvPr id="3" name="Arrow: Right 2">
            <a:extLst>
              <a:ext uri="{FF2B5EF4-FFF2-40B4-BE49-F238E27FC236}">
                <a16:creationId xmlns:a16="http://schemas.microsoft.com/office/drawing/2014/main" id="{C9F4EFD5-DFFB-42C6-8336-01DE0F30C0DC}"/>
              </a:ext>
            </a:extLst>
          </p:cNvPr>
          <p:cNvSpPr/>
          <p:nvPr/>
        </p:nvSpPr>
        <p:spPr>
          <a:xfrm rot="2544076">
            <a:off x="384413" y="3213989"/>
            <a:ext cx="796066" cy="6131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2</a:t>
            </a:r>
          </a:p>
        </p:txBody>
      </p:sp>
      <p:sp>
        <p:nvSpPr>
          <p:cNvPr id="4" name="Rectangle 3">
            <a:extLst>
              <a:ext uri="{FF2B5EF4-FFF2-40B4-BE49-F238E27FC236}">
                <a16:creationId xmlns:a16="http://schemas.microsoft.com/office/drawing/2014/main" id="{828EFAA0-F86F-4C30-8FA9-FD5706D5824E}"/>
              </a:ext>
            </a:extLst>
          </p:cNvPr>
          <p:cNvSpPr/>
          <p:nvPr/>
        </p:nvSpPr>
        <p:spPr>
          <a:xfrm>
            <a:off x="669790" y="4490146"/>
            <a:ext cx="7207143" cy="2173044"/>
          </a:xfrm>
          <a:prstGeom prst="rect">
            <a:avLst/>
          </a:prstGeom>
          <a:noFill/>
          <a:ln w="57150"/>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p>
        </p:txBody>
      </p:sp>
      <p:graphicFrame>
        <p:nvGraphicFramePr>
          <p:cNvPr id="9" name="Object 8">
            <a:extLst>
              <a:ext uri="{FF2B5EF4-FFF2-40B4-BE49-F238E27FC236}">
                <a16:creationId xmlns:a16="http://schemas.microsoft.com/office/drawing/2014/main" id="{F80F02F0-67EA-4F51-B818-1B19EFB98D4C}"/>
              </a:ext>
            </a:extLst>
          </p:cNvPr>
          <p:cNvGraphicFramePr>
            <a:graphicFrameLocks noChangeAspect="1"/>
          </p:cNvGraphicFramePr>
          <p:nvPr>
            <p:extLst>
              <p:ext uri="{D42A27DB-BD31-4B8C-83A1-F6EECF244321}">
                <p14:modId xmlns:p14="http://schemas.microsoft.com/office/powerpoint/2010/main" val="3464027496"/>
              </p:ext>
            </p:extLst>
          </p:nvPr>
        </p:nvGraphicFramePr>
        <p:xfrm>
          <a:off x="11453813" y="6154738"/>
          <a:ext cx="738187" cy="703262"/>
        </p:xfrm>
        <a:graphic>
          <a:graphicData uri="http://schemas.openxmlformats.org/presentationml/2006/ole">
            <mc:AlternateContent xmlns:mc="http://schemas.openxmlformats.org/markup-compatibility/2006">
              <mc:Choice xmlns:v="urn:schemas-microsoft-com:vml" Requires="v">
                <p:oleObj name="Bitmap Image" r:id="rId4" imgW="5180952" imgH="3533333" progId="Paint.Picture">
                  <p:embed/>
                </p:oleObj>
              </mc:Choice>
              <mc:Fallback>
                <p:oleObj name="Bitmap Image" r:id="rId4" imgW="5180952" imgH="3533333" progId="Paint.Picture">
                  <p:embed/>
                  <p:pic>
                    <p:nvPicPr>
                      <p:cNvPr id="5" name="Object 4"/>
                      <p:cNvPicPr>
                        <a:picLocks noChangeAspect="1" noChangeArrowheads="1"/>
                      </p:cNvPicPr>
                      <p:nvPr/>
                    </p:nvPicPr>
                    <p:blipFill>
                      <a:blip r:embed="rId5">
                        <a:lum contrast="80000"/>
                        <a:grayscl/>
                        <a:extLst>
                          <a:ext uri="{28A0092B-C50C-407E-A947-70E740481C1C}">
                            <a14:useLocalDpi xmlns:a14="http://schemas.microsoft.com/office/drawing/2010/main" val="0"/>
                          </a:ext>
                        </a:extLst>
                      </a:blip>
                      <a:srcRect l="31946" t="7246" r="29651" b="33385"/>
                      <a:stretch>
                        <a:fillRect/>
                      </a:stretch>
                    </p:blipFill>
                    <p:spPr bwMode="auto">
                      <a:xfrm>
                        <a:off x="11453813" y="6154738"/>
                        <a:ext cx="738187"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3825928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2C9CF-E0AF-4472-9CD3-9A3E8D4A82B2}"/>
              </a:ext>
            </a:extLst>
          </p:cNvPr>
          <p:cNvSpPr>
            <a:spLocks noGrp="1"/>
          </p:cNvSpPr>
          <p:nvPr>
            <p:ph type="title"/>
          </p:nvPr>
        </p:nvSpPr>
        <p:spPr>
          <a:xfrm>
            <a:off x="6898106" y="251025"/>
            <a:ext cx="3565358" cy="1293028"/>
          </a:xfrm>
        </p:spPr>
        <p:txBody>
          <a:bodyPr>
            <a:normAutofit/>
          </a:bodyPr>
          <a:lstStyle/>
          <a:p>
            <a:r>
              <a:rPr lang="en-US" sz="4400" b="1" i="1" dirty="0">
                <a:latin typeface="Arial" panose="020B0604020202020204" pitchFamily="34" charset="0"/>
                <a:cs typeface="Arial" panose="020B0604020202020204" pitchFamily="34" charset="0"/>
              </a:rPr>
              <a:t>Questions</a:t>
            </a:r>
          </a:p>
        </p:txBody>
      </p:sp>
      <p:pic>
        <p:nvPicPr>
          <p:cNvPr id="14" name="Picture 13" descr="A close up of a piece of paper&#10;&#10;Description generated with high confidence">
            <a:extLst>
              <a:ext uri="{FF2B5EF4-FFF2-40B4-BE49-F238E27FC236}">
                <a16:creationId xmlns:a16="http://schemas.microsoft.com/office/drawing/2014/main" id="{F7696FD3-D667-4E62-8196-66DB9B60D1A6}"/>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2893531" y="2084832"/>
            <a:ext cx="6404937" cy="3616327"/>
          </a:xfrm>
          <a:prstGeom prst="rect">
            <a:avLst/>
          </a:prstGeom>
        </p:spPr>
      </p:pic>
      <p:graphicFrame>
        <p:nvGraphicFramePr>
          <p:cNvPr id="3" name="Object 2">
            <a:extLst>
              <a:ext uri="{FF2B5EF4-FFF2-40B4-BE49-F238E27FC236}">
                <a16:creationId xmlns:a16="http://schemas.microsoft.com/office/drawing/2014/main" id="{97014D6D-DAD3-4F64-3C33-34A34814919B}"/>
              </a:ext>
            </a:extLst>
          </p:cNvPr>
          <p:cNvGraphicFramePr>
            <a:graphicFrameLocks noChangeAspect="1"/>
          </p:cNvGraphicFramePr>
          <p:nvPr>
            <p:extLst>
              <p:ext uri="{D42A27DB-BD31-4B8C-83A1-F6EECF244321}">
                <p14:modId xmlns:p14="http://schemas.microsoft.com/office/powerpoint/2010/main" val="1948391527"/>
              </p:ext>
            </p:extLst>
          </p:nvPr>
        </p:nvGraphicFramePr>
        <p:xfrm>
          <a:off x="11351706" y="6057462"/>
          <a:ext cx="840294" cy="800538"/>
        </p:xfrm>
        <a:graphic>
          <a:graphicData uri="http://schemas.openxmlformats.org/presentationml/2006/ole">
            <mc:AlternateContent xmlns:mc="http://schemas.openxmlformats.org/markup-compatibility/2006">
              <mc:Choice xmlns:v="urn:schemas-microsoft-com:vml" Requires="v">
                <p:oleObj name="Bitmap Image" r:id="rId5" imgW="5180952" imgH="3533333" progId="Paint.Picture">
                  <p:embed/>
                </p:oleObj>
              </mc:Choice>
              <mc:Fallback>
                <p:oleObj name="Bitmap Image" r:id="rId5" imgW="5180952" imgH="3533333" progId="Paint.Picture">
                  <p:embed/>
                  <p:pic>
                    <p:nvPicPr>
                      <p:cNvPr id="4" name="Object 3">
                        <a:extLst>
                          <a:ext uri="{FF2B5EF4-FFF2-40B4-BE49-F238E27FC236}">
                            <a16:creationId xmlns:a16="http://schemas.microsoft.com/office/drawing/2014/main" id="{3D19D3DC-0899-A263-1C35-10D86918C091}"/>
                          </a:ext>
                        </a:extLst>
                      </p:cNvPr>
                      <p:cNvPicPr>
                        <a:picLocks noChangeAspect="1" noChangeArrowheads="1"/>
                      </p:cNvPicPr>
                      <p:nvPr/>
                    </p:nvPicPr>
                    <p:blipFill>
                      <a:blip r:embed="rId6">
                        <a:lum contrast="80000"/>
                        <a:grayscl/>
                        <a:extLst>
                          <a:ext uri="{28A0092B-C50C-407E-A947-70E740481C1C}">
                            <a14:useLocalDpi xmlns:a14="http://schemas.microsoft.com/office/drawing/2010/main" val="0"/>
                          </a:ext>
                        </a:extLst>
                      </a:blip>
                      <a:srcRect l="31946" t="7246" r="29651" b="33385"/>
                      <a:stretch>
                        <a:fillRect/>
                      </a:stretch>
                    </p:blipFill>
                    <p:spPr bwMode="auto">
                      <a:xfrm>
                        <a:off x="11351706" y="6057462"/>
                        <a:ext cx="840294" cy="800538"/>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451440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0" name="Subtitle 2"/>
          <p:cNvSpPr txBox="1">
            <a:spLocks/>
          </p:cNvSpPr>
          <p:nvPr/>
        </p:nvSpPr>
        <p:spPr>
          <a:xfrm>
            <a:off x="608359" y="1315462"/>
            <a:ext cx="3371441" cy="703262"/>
          </a:xfrm>
          <a:prstGeom prst="rect">
            <a:avLst/>
          </a:prstGeom>
        </p:spPr>
        <p:txBody>
          <a:bodyPr vert="horz" lIns="91440" tIns="45720" rIns="91440" bIns="45720" rtlCol="0" anchor="ctr">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lgn="ctr">
              <a:spcBef>
                <a:spcPct val="0"/>
              </a:spcBef>
              <a:spcAft>
                <a:spcPts val="600"/>
              </a:spcAft>
              <a:buNone/>
            </a:pPr>
            <a:r>
              <a:rPr lang="en-US" sz="3600" b="1" i="1" dirty="0">
                <a:latin typeface="Arial" panose="020B0604020202020204" pitchFamily="34" charset="0"/>
                <a:cs typeface="Arial" panose="020B0604020202020204" pitchFamily="34" charset="0"/>
              </a:rPr>
              <a:t>AGENDA</a:t>
            </a:r>
            <a:endParaRPr lang="en-US" sz="3600" u="sng" dirty="0">
              <a:latin typeface="Arial" panose="020B0604020202020204" pitchFamily="34" charset="0"/>
              <a:cs typeface="Arial" panose="020B0604020202020204" pitchFamily="34" charset="0"/>
            </a:endParaRPr>
          </a:p>
        </p:txBody>
      </p:sp>
      <p:sp>
        <p:nvSpPr>
          <p:cNvPr id="11" name="Title 1"/>
          <p:cNvSpPr txBox="1">
            <a:spLocks/>
          </p:cNvSpPr>
          <p:nvPr/>
        </p:nvSpPr>
        <p:spPr>
          <a:xfrm>
            <a:off x="4692902" y="888274"/>
            <a:ext cx="7377178" cy="5172892"/>
          </a:xfrm>
          <a:prstGeom prst="rect">
            <a:avLst/>
          </a:prstGeom>
        </p:spPr>
        <p:txBody>
          <a:bodyPr vert="horz" lIns="91440" tIns="45720" rIns="91440" bIns="45720" rtlCol="0" anchor="ctr">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spcBef>
                <a:spcPts val="0"/>
              </a:spcBef>
              <a:buClr>
                <a:schemeClr val="accent1"/>
              </a:buClr>
              <a:buSzPct val="80000"/>
              <a:buFont typeface="Wingdings" panose="05000000000000000000" pitchFamily="2" charset="2"/>
              <a:buChar char="q"/>
            </a:pPr>
            <a:r>
              <a:rPr lang="en-US" sz="2400" dirty="0">
                <a:solidFill>
                  <a:schemeClr val="tx1"/>
                </a:solidFill>
                <a:latin typeface="Arial" panose="020B0604020202020204" pitchFamily="34" charset="0"/>
                <a:cs typeface="Arial" panose="020B0604020202020204" pitchFamily="34" charset="0"/>
              </a:rPr>
              <a:t>Meeting Overview</a:t>
            </a:r>
          </a:p>
          <a:p>
            <a:pPr marL="457200" indent="-457200">
              <a:spcBef>
                <a:spcPts val="0"/>
              </a:spcBef>
              <a:buClr>
                <a:schemeClr val="accent1"/>
              </a:buClr>
              <a:buSzPct val="80000"/>
              <a:buFont typeface="Wingdings" panose="05000000000000000000" pitchFamily="2" charset="2"/>
              <a:buChar char="q"/>
            </a:pPr>
            <a:r>
              <a:rPr lang="en-US" sz="2400" dirty="0">
                <a:solidFill>
                  <a:schemeClr val="tx1"/>
                </a:solidFill>
                <a:latin typeface="Arial" panose="020B0604020202020204" pitchFamily="34" charset="0"/>
                <a:cs typeface="Arial" panose="020B0604020202020204" pitchFamily="34" charset="0"/>
              </a:rPr>
              <a:t>Program Description</a:t>
            </a:r>
          </a:p>
          <a:p>
            <a:pPr marL="457200" indent="-457200">
              <a:spcBef>
                <a:spcPts val="0"/>
              </a:spcBef>
              <a:buClr>
                <a:schemeClr val="accent1"/>
              </a:buClr>
              <a:buSzPct val="80000"/>
              <a:buFont typeface="Wingdings" panose="05000000000000000000" pitchFamily="2" charset="2"/>
              <a:buChar char="q"/>
            </a:pPr>
            <a:r>
              <a:rPr lang="en-US" sz="2400" dirty="0">
                <a:solidFill>
                  <a:schemeClr val="tx1"/>
                </a:solidFill>
                <a:latin typeface="Arial" panose="020B0604020202020204" pitchFamily="34" charset="0"/>
                <a:cs typeface="Arial" panose="020B0604020202020204" pitchFamily="34" charset="0"/>
              </a:rPr>
              <a:t>Scope of Work / Services</a:t>
            </a:r>
          </a:p>
          <a:p>
            <a:pPr marL="457200" indent="-457200">
              <a:spcBef>
                <a:spcPts val="0"/>
              </a:spcBef>
              <a:buClr>
                <a:schemeClr val="accent1"/>
              </a:buClr>
              <a:buSzPct val="80000"/>
              <a:buFont typeface="Wingdings" panose="05000000000000000000" pitchFamily="2" charset="2"/>
              <a:buChar char="q"/>
            </a:pPr>
            <a:r>
              <a:rPr lang="en-US" sz="2400" dirty="0">
                <a:solidFill>
                  <a:schemeClr val="tx1"/>
                </a:solidFill>
                <a:latin typeface="Arial" panose="020B0604020202020204" pitchFamily="34" charset="0"/>
                <a:cs typeface="Arial" panose="020B0604020202020204" pitchFamily="34" charset="0"/>
              </a:rPr>
              <a:t>SOQ Evaluation Criteria / RFQ Overview</a:t>
            </a:r>
            <a:endParaRPr lang="en-US" sz="100" dirty="0">
              <a:solidFill>
                <a:schemeClr val="tx1"/>
              </a:solidFill>
              <a:latin typeface="Arial" panose="020B0604020202020204" pitchFamily="34" charset="0"/>
              <a:cs typeface="Arial" panose="020B0604020202020204" pitchFamily="34" charset="0"/>
            </a:endParaRPr>
          </a:p>
          <a:p>
            <a:pPr marL="914400" lvl="1" indent="-457200">
              <a:buClr>
                <a:schemeClr val="accent1"/>
              </a:buClr>
              <a:buSzPct val="80000"/>
              <a:buFont typeface="Wingdings" panose="05000000000000000000" pitchFamily="2" charset="2"/>
              <a:buChar char="q"/>
            </a:pPr>
            <a:endParaRPr lang="en-US" sz="100" dirty="0">
              <a:solidFill>
                <a:schemeClr val="tx1"/>
              </a:solidFill>
              <a:latin typeface="Arial" panose="020B0604020202020204" pitchFamily="34" charset="0"/>
              <a:cs typeface="Arial" panose="020B0604020202020204" pitchFamily="34" charset="0"/>
            </a:endParaRPr>
          </a:p>
          <a:p>
            <a:pPr marL="457200" indent="-457200">
              <a:spcBef>
                <a:spcPts val="0"/>
              </a:spcBef>
              <a:buClr>
                <a:schemeClr val="accent1"/>
              </a:buClr>
              <a:buSzPct val="80000"/>
              <a:buFont typeface="Wingdings" panose="05000000000000000000" pitchFamily="2" charset="2"/>
              <a:buChar char="q"/>
            </a:pPr>
            <a:r>
              <a:rPr lang="en-US" sz="2400" dirty="0">
                <a:solidFill>
                  <a:schemeClr val="tx1"/>
                </a:solidFill>
                <a:latin typeface="Arial" panose="020B0604020202020204" pitchFamily="34" charset="0"/>
                <a:cs typeface="Arial" panose="020B0604020202020204" pitchFamily="34" charset="0"/>
              </a:rPr>
              <a:t>Submittal Requirements (Page Count) </a:t>
            </a:r>
          </a:p>
          <a:p>
            <a:pPr marL="457200" indent="-457200">
              <a:spcBef>
                <a:spcPts val="0"/>
              </a:spcBef>
              <a:buClr>
                <a:schemeClr val="accent1"/>
              </a:buClr>
              <a:buSzPct val="80000"/>
              <a:buFont typeface="Wingdings" panose="05000000000000000000" pitchFamily="2" charset="2"/>
              <a:buChar char="q"/>
            </a:pPr>
            <a:r>
              <a:rPr lang="en-US" sz="2400" dirty="0">
                <a:solidFill>
                  <a:schemeClr val="tx1"/>
                </a:solidFill>
                <a:latin typeface="Arial" panose="020B0604020202020204" pitchFamily="34" charset="0"/>
                <a:cs typeface="Arial" panose="020B0604020202020204" pitchFamily="34" charset="0"/>
              </a:rPr>
              <a:t>Grounds for Disqualification</a:t>
            </a:r>
          </a:p>
          <a:p>
            <a:pPr marL="457200" indent="-457200">
              <a:spcBef>
                <a:spcPts val="0"/>
              </a:spcBef>
              <a:buClr>
                <a:schemeClr val="accent1"/>
              </a:buClr>
              <a:buSzPct val="80000"/>
              <a:buFont typeface="Wingdings" panose="05000000000000000000" pitchFamily="2" charset="2"/>
              <a:buChar char="q"/>
            </a:pPr>
            <a:r>
              <a:rPr lang="en-US" sz="2400" dirty="0">
                <a:solidFill>
                  <a:schemeClr val="tx1"/>
                </a:solidFill>
                <a:latin typeface="Arial" panose="020B0604020202020204" pitchFamily="34" charset="0"/>
                <a:cs typeface="Arial" panose="020B0604020202020204" pitchFamily="34" charset="0"/>
              </a:rPr>
              <a:t>Important Dates: </a:t>
            </a:r>
            <a:r>
              <a:rPr lang="en-US" sz="2400" i="1" dirty="0">
                <a:solidFill>
                  <a:schemeClr val="tx1"/>
                </a:solidFill>
                <a:latin typeface="Arial" panose="020B0604020202020204" pitchFamily="34" charset="0"/>
                <a:cs typeface="Arial" panose="020B0604020202020204" pitchFamily="34" charset="0"/>
              </a:rPr>
              <a:t>Selection Schedule</a:t>
            </a:r>
            <a:endParaRPr lang="en-US" sz="2400" dirty="0">
              <a:solidFill>
                <a:schemeClr val="tx1"/>
              </a:solidFill>
              <a:latin typeface="Arial" panose="020B0604020202020204" pitchFamily="34" charset="0"/>
              <a:cs typeface="Arial" panose="020B0604020202020204" pitchFamily="34" charset="0"/>
            </a:endParaRPr>
          </a:p>
          <a:p>
            <a:pPr marL="457200" indent="-457200">
              <a:spcBef>
                <a:spcPts val="0"/>
              </a:spcBef>
              <a:buClr>
                <a:schemeClr val="accent1"/>
              </a:buClr>
              <a:buSzPct val="80000"/>
              <a:buFont typeface="Wingdings" panose="05000000000000000000" pitchFamily="2" charset="2"/>
              <a:buChar char="q"/>
            </a:pPr>
            <a:r>
              <a:rPr lang="en-US" sz="2400" dirty="0">
                <a:solidFill>
                  <a:schemeClr val="tx1"/>
                </a:solidFill>
                <a:latin typeface="Arial" panose="020B0604020202020204" pitchFamily="34" charset="0"/>
                <a:cs typeface="Arial" panose="020B0604020202020204" pitchFamily="34" charset="0"/>
              </a:rPr>
              <a:t>Procurement Webpages</a:t>
            </a:r>
          </a:p>
          <a:p>
            <a:pPr marL="457200" indent="-457200">
              <a:spcBef>
                <a:spcPts val="0"/>
              </a:spcBef>
              <a:buClr>
                <a:schemeClr val="accent1"/>
              </a:buClr>
              <a:buSzPct val="80000"/>
              <a:buFont typeface="Wingdings" panose="05000000000000000000" pitchFamily="2" charset="2"/>
              <a:buChar char="q"/>
            </a:pPr>
            <a:r>
              <a:rPr lang="en-US" sz="2400" dirty="0">
                <a:solidFill>
                  <a:schemeClr val="tx1"/>
                </a:solidFill>
                <a:latin typeface="Arial" panose="020B0604020202020204" pitchFamily="34" charset="0"/>
                <a:cs typeface="Arial" panose="020B0604020202020204" pitchFamily="34" charset="0"/>
              </a:rPr>
              <a:t>ProcurePHX for RFX</a:t>
            </a:r>
          </a:p>
          <a:p>
            <a:pPr marL="914400" marR="0" lvl="1" indent="-457200" algn="l" defTabSz="457200" rtl="0" eaLnBrk="1" fontAlgn="auto" latinLnBrk="0" hangingPunct="1">
              <a:buClr>
                <a:srgbClr val="DF2E28"/>
              </a:buClr>
              <a:buSzPct val="80000"/>
              <a:buFont typeface="Wingdings" panose="05000000000000000000" pitchFamily="2" charset="2"/>
              <a:buChar char="q"/>
              <a:tabLst/>
              <a:defRPr/>
            </a:pP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Vendor Registration </a:t>
            </a:r>
          </a:p>
          <a:p>
            <a:pPr marL="457200" indent="-457200">
              <a:spcBef>
                <a:spcPts val="0"/>
              </a:spcBef>
              <a:buClr>
                <a:schemeClr val="accent1"/>
              </a:buClr>
              <a:buSzPct val="80000"/>
              <a:buFont typeface="Wingdings" panose="05000000000000000000" pitchFamily="2" charset="2"/>
              <a:buChar char="q"/>
            </a:pPr>
            <a:r>
              <a:rPr lang="en-US" sz="2400" dirty="0">
                <a:solidFill>
                  <a:schemeClr val="tx1"/>
                </a:solidFill>
                <a:latin typeface="Arial" panose="020B0604020202020204" pitchFamily="34" charset="0"/>
                <a:cs typeface="Arial" panose="020B0604020202020204" pitchFamily="34" charset="0"/>
              </a:rPr>
              <a:t>Questions After Today</a:t>
            </a:r>
          </a:p>
          <a:p>
            <a:pPr marL="914400" lvl="1" indent="-457200">
              <a:buClr>
                <a:schemeClr val="accent1"/>
              </a:buClr>
              <a:buSzPct val="80000"/>
              <a:buFont typeface="Wingdings" panose="05000000000000000000" pitchFamily="2" charset="2"/>
              <a:buChar char="q"/>
            </a:pPr>
            <a:endParaRPr lang="en-US" sz="200" dirty="0">
              <a:solidFill>
                <a:schemeClr val="bg1"/>
              </a:solidFill>
              <a:latin typeface="Arial" panose="020B0604020202020204" pitchFamily="34" charset="0"/>
              <a:cs typeface="Arial" panose="020B0604020202020204" pitchFamily="34" charset="0"/>
            </a:endParaRPr>
          </a:p>
        </p:txBody>
      </p:sp>
      <p:graphicFrame>
        <p:nvGraphicFramePr>
          <p:cNvPr id="12" name="Object 11"/>
          <p:cNvGraphicFramePr>
            <a:graphicFrameLocks noChangeAspect="1"/>
          </p:cNvGraphicFramePr>
          <p:nvPr>
            <p:extLst>
              <p:ext uri="{D42A27DB-BD31-4B8C-83A1-F6EECF244321}">
                <p14:modId xmlns:p14="http://schemas.microsoft.com/office/powerpoint/2010/main" val="3321256291"/>
              </p:ext>
            </p:extLst>
          </p:nvPr>
        </p:nvGraphicFramePr>
        <p:xfrm>
          <a:off x="11453813" y="6154738"/>
          <a:ext cx="738187" cy="703262"/>
        </p:xfrm>
        <a:graphic>
          <a:graphicData uri="http://schemas.openxmlformats.org/presentationml/2006/ole">
            <mc:AlternateContent xmlns:mc="http://schemas.openxmlformats.org/markup-compatibility/2006">
              <mc:Choice xmlns:v="urn:schemas-microsoft-com:vml" Requires="v">
                <p:oleObj name="Bitmap Image" r:id="rId3" imgW="5180952" imgH="3533333" progId="Paint.Picture">
                  <p:embed/>
                </p:oleObj>
              </mc:Choice>
              <mc:Fallback>
                <p:oleObj name="Bitmap Image" r:id="rId3" imgW="5180952" imgH="3533333" progId="Paint.Picture">
                  <p:embed/>
                  <p:pic>
                    <p:nvPicPr>
                      <p:cNvPr id="12" name="Object 11"/>
                      <p:cNvPicPr>
                        <a:picLocks noChangeAspect="1" noChangeArrowheads="1"/>
                      </p:cNvPicPr>
                      <p:nvPr/>
                    </p:nvPicPr>
                    <p:blipFill>
                      <a:blip r:embed="rId4">
                        <a:lum contrast="80000"/>
                        <a:grayscl/>
                        <a:extLst>
                          <a:ext uri="{28A0092B-C50C-407E-A947-70E740481C1C}">
                            <a14:useLocalDpi xmlns:a14="http://schemas.microsoft.com/office/drawing/2010/main" val="0"/>
                          </a:ext>
                        </a:extLst>
                      </a:blip>
                      <a:srcRect l="31946" t="7246" r="29651" b="33385"/>
                      <a:stretch>
                        <a:fillRect/>
                      </a:stretch>
                    </p:blipFill>
                    <p:spPr bwMode="auto">
                      <a:xfrm>
                        <a:off x="11453813" y="6154738"/>
                        <a:ext cx="738187"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extBox 1">
            <a:extLst>
              <a:ext uri="{FF2B5EF4-FFF2-40B4-BE49-F238E27FC236}">
                <a16:creationId xmlns:a16="http://schemas.microsoft.com/office/drawing/2014/main" id="{775CDA91-9922-E958-A714-A03DE0F04709}"/>
              </a:ext>
            </a:extLst>
          </p:cNvPr>
          <p:cNvSpPr txBox="1"/>
          <p:nvPr/>
        </p:nvSpPr>
        <p:spPr>
          <a:xfrm>
            <a:off x="329454" y="2536001"/>
            <a:ext cx="4006897" cy="1877437"/>
          </a:xfrm>
          <a:prstGeom prst="rect">
            <a:avLst/>
          </a:prstGeom>
          <a:solidFill>
            <a:schemeClr val="bg1">
              <a:lumMod val="75000"/>
            </a:schemeClr>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endParaRPr lang="en-US" sz="2000" dirty="0">
              <a:solidFill>
                <a:prstClr val="black"/>
              </a:solidFill>
              <a:latin typeface="Arial" panose="020B0604020202020204" pitchFamily="34" charset="0"/>
              <a:cs typeface="Arial" panose="020B0604020202020204" pitchFamily="34" charset="0"/>
            </a:endParaRPr>
          </a:p>
          <a:p>
            <a:pPr algn="ctr"/>
            <a:r>
              <a:rPr lang="en-US" sz="2400" dirty="0">
                <a:solidFill>
                  <a:prstClr val="black"/>
                </a:solidFill>
                <a:latin typeface="Arial" panose="020B0604020202020204" pitchFamily="34" charset="0"/>
                <a:cs typeface="Arial" panose="020B0604020202020204" pitchFamily="34" charset="0"/>
              </a:rPr>
              <a:t>Questions are welcome after each presentation</a:t>
            </a:r>
          </a:p>
          <a:p>
            <a:pPr algn="ctr"/>
            <a:endParaRPr lang="en-US" sz="2000" dirty="0">
              <a:solidFill>
                <a:prstClr val="black"/>
              </a:solidFill>
              <a:latin typeface="Arial" panose="020B0604020202020204" pitchFamily="34" charset="0"/>
              <a:cs typeface="Arial" panose="020B0604020202020204" pitchFamily="34" charset="0"/>
            </a:endParaRPr>
          </a:p>
          <a:p>
            <a:pPr algn="ctr"/>
            <a:endParaRPr lang="en-US" sz="2800" dirty="0">
              <a:solidFill>
                <a:prstClr val="black"/>
              </a:solidFill>
              <a:latin typeface="Tw Cen MT" panose="020B0602020104020603"/>
            </a:endParaRPr>
          </a:p>
        </p:txBody>
      </p:sp>
    </p:spTree>
    <p:extLst>
      <p:ext uri="{BB962C8B-B14F-4D97-AF65-F5344CB8AC3E}">
        <p14:creationId xmlns:p14="http://schemas.microsoft.com/office/powerpoint/2010/main" val="20291627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0" y="190382"/>
            <a:ext cx="5684962" cy="958234"/>
          </a:xfrm>
        </p:spPr>
        <p:txBody>
          <a:bodyPr>
            <a:normAutofit/>
          </a:bodyPr>
          <a:lstStyle/>
          <a:p>
            <a:pPr algn="ctr"/>
            <a:r>
              <a:rPr lang="en-US" sz="3600" b="1" i="1" dirty="0">
                <a:latin typeface="Arial" panose="020B0604020202020204" pitchFamily="34" charset="0"/>
                <a:cs typeface="Arial" panose="020B0604020202020204" pitchFamily="34" charset="0"/>
              </a:rPr>
              <a:t>Meeting</a:t>
            </a:r>
            <a:r>
              <a:rPr lang="en-US" sz="3600" b="1" i="1" dirty="0">
                <a:solidFill>
                  <a:schemeClr val="bg1"/>
                </a:solidFill>
                <a:latin typeface="Arial" panose="020B0604020202020204" pitchFamily="34" charset="0"/>
                <a:cs typeface="Arial" panose="020B0604020202020204" pitchFamily="34" charset="0"/>
              </a:rPr>
              <a:t> </a:t>
            </a:r>
            <a:r>
              <a:rPr lang="en-US" sz="3600" b="1" i="1" dirty="0">
                <a:latin typeface="Arial" panose="020B0604020202020204" pitchFamily="34" charset="0"/>
                <a:cs typeface="Arial" panose="020B0604020202020204" pitchFamily="34" charset="0"/>
              </a:rPr>
              <a:t>Overview</a:t>
            </a:r>
            <a:endParaRPr lang="en-US" sz="3600" b="1" i="1" u="sng"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98515" y="1148616"/>
            <a:ext cx="11382447" cy="5709383"/>
          </a:xfrm>
        </p:spPr>
        <p:txBody>
          <a:bodyPr>
            <a:noAutofit/>
          </a:bodyPr>
          <a:lstStyle/>
          <a:p>
            <a:pPr marL="463550" lvl="2" indent="-463550" algn="ctr" defTabSz="912813">
              <a:lnSpc>
                <a:spcPct val="120000"/>
              </a:lnSpc>
              <a:spcBef>
                <a:spcPct val="0"/>
              </a:spcBef>
              <a:buNone/>
              <a:tabLst>
                <a:tab pos="463550" algn="l"/>
              </a:tabLst>
              <a:defRPr/>
            </a:pPr>
            <a:r>
              <a:rPr lang="en-US" altLang="en-US" sz="2000" b="1" dirty="0">
                <a:latin typeface="Arial" panose="020B0604020202020204" pitchFamily="34" charset="0"/>
                <a:cs typeface="Arial" panose="020B0604020202020204" pitchFamily="34" charset="0"/>
                <a:sym typeface="Wingdings" panose="05000000000000000000" pitchFamily="2" charset="2"/>
              </a:rPr>
              <a:t>	</a:t>
            </a:r>
            <a:r>
              <a:rPr lang="en-US" altLang="en-US" sz="2000" b="1" dirty="0">
                <a:solidFill>
                  <a:schemeClr val="accent4">
                    <a:lumMod val="75000"/>
                  </a:schemeClr>
                </a:solidFill>
                <a:latin typeface="Arial" panose="020B0604020202020204" pitchFamily="34" charset="0"/>
                <a:cs typeface="Arial" panose="020B0604020202020204" pitchFamily="34" charset="0"/>
                <a:sym typeface="Wingdings" panose="05000000000000000000" pitchFamily="2" charset="2"/>
              </a:rPr>
              <a:t>PRE-SUBMITTAL ATTENDANCE SHEET</a:t>
            </a:r>
          </a:p>
          <a:p>
            <a:pPr marL="463550" lvl="2" indent="-463550" algn="ctr" defTabSz="912813">
              <a:lnSpc>
                <a:spcPct val="120000"/>
              </a:lnSpc>
              <a:spcBef>
                <a:spcPct val="0"/>
              </a:spcBef>
              <a:buNone/>
              <a:tabLst>
                <a:tab pos="463550" algn="l"/>
              </a:tabLst>
              <a:defRPr/>
            </a:pPr>
            <a:r>
              <a:rPr lang="en-US" altLang="en-US" sz="2000" b="1" dirty="0">
                <a:solidFill>
                  <a:schemeClr val="accent4">
                    <a:lumMod val="75000"/>
                  </a:schemeClr>
                </a:solidFill>
                <a:latin typeface="Arial" panose="020B0604020202020204" pitchFamily="34" charset="0"/>
                <a:cs typeface="Arial" panose="020B0604020202020204" pitchFamily="34" charset="0"/>
                <a:sym typeface="Wingdings" panose="05000000000000000000" pitchFamily="2" charset="2"/>
              </a:rPr>
              <a:t>IN-PERSON</a:t>
            </a:r>
            <a:r>
              <a:rPr lang="en-US" altLang="en-US" sz="2000" b="1" dirty="0">
                <a:latin typeface="Arial" panose="020B0604020202020204" pitchFamily="34" charset="0"/>
                <a:cs typeface="Arial" panose="020B0604020202020204" pitchFamily="34" charset="0"/>
                <a:sym typeface="Wingdings" panose="05000000000000000000" pitchFamily="2" charset="2"/>
              </a:rPr>
              <a:t>: PLEASE SIGN YOUR NAME, FIRM NAME, PHONE NO. AND EMAIL ADDRESS</a:t>
            </a:r>
          </a:p>
          <a:p>
            <a:pPr marL="463550" lvl="2" indent="-463550" algn="ctr" defTabSz="912813">
              <a:lnSpc>
                <a:spcPct val="120000"/>
              </a:lnSpc>
              <a:spcBef>
                <a:spcPct val="0"/>
              </a:spcBef>
              <a:buNone/>
              <a:tabLst>
                <a:tab pos="463550" algn="l"/>
              </a:tabLst>
              <a:defRPr/>
            </a:pPr>
            <a:r>
              <a:rPr lang="en-US" altLang="en-US" sz="2000" b="1" dirty="0">
                <a:solidFill>
                  <a:schemeClr val="accent4">
                    <a:lumMod val="75000"/>
                  </a:schemeClr>
                </a:solidFill>
                <a:latin typeface="Arial" panose="020B0604020202020204" pitchFamily="34" charset="0"/>
                <a:cs typeface="Arial" panose="020B0604020202020204" pitchFamily="34" charset="0"/>
                <a:sym typeface="Wingdings" panose="05000000000000000000" pitchFamily="2" charset="2"/>
              </a:rPr>
              <a:t>VIRTUAL</a:t>
            </a:r>
            <a:r>
              <a:rPr lang="en-US" altLang="en-US" sz="2000" b="1" dirty="0">
                <a:latin typeface="Arial" panose="020B0604020202020204" pitchFamily="34" charset="0"/>
                <a:cs typeface="Arial" panose="020B0604020202020204" pitchFamily="34" charset="0"/>
                <a:sym typeface="Wingdings" panose="05000000000000000000" pitchFamily="2" charset="2"/>
              </a:rPr>
              <a:t>:  </a:t>
            </a:r>
            <a:r>
              <a:rPr lang="en-US" altLang="en-US" sz="2000" b="1" cap="all" dirty="0">
                <a:latin typeface="Arial" panose="020B0604020202020204" pitchFamily="34" charset="0"/>
                <a:cs typeface="Arial" panose="020B0604020202020204" pitchFamily="34" charset="0"/>
                <a:sym typeface="Wingdings" panose="05000000000000000000" pitchFamily="2" charset="2"/>
              </a:rPr>
              <a:t>By 5:00 PM today, send an email with your name, email address, company name, and telephone number to DEBRA.RUSSELL@Phoenix.gov</a:t>
            </a:r>
          </a:p>
          <a:p>
            <a:pPr marL="0" indent="0" algn="ctr">
              <a:lnSpc>
                <a:spcPct val="100000"/>
              </a:lnSpc>
              <a:spcBef>
                <a:spcPts val="0"/>
              </a:spcBef>
              <a:buSzPct val="100000"/>
              <a:buNone/>
              <a:tabLst>
                <a:tab pos="463550" algn="l"/>
              </a:tabLst>
              <a:defRPr/>
            </a:pPr>
            <a:endParaRPr lang="en-US" altLang="en-US" sz="2000" b="1" dirty="0">
              <a:latin typeface="Arial" panose="020B0604020202020204" pitchFamily="34" charset="0"/>
              <a:cs typeface="Arial" panose="020B0604020202020204" pitchFamily="34" charset="0"/>
              <a:sym typeface="Wingdings" panose="05000000000000000000" pitchFamily="2" charset="2"/>
            </a:endParaRPr>
          </a:p>
          <a:p>
            <a:pPr marL="0" indent="0" algn="ctr">
              <a:lnSpc>
                <a:spcPct val="100000"/>
              </a:lnSpc>
              <a:spcBef>
                <a:spcPts val="0"/>
              </a:spcBef>
              <a:buSzPct val="100000"/>
              <a:buNone/>
              <a:tabLst>
                <a:tab pos="463550" algn="l"/>
              </a:tabLst>
              <a:defRPr/>
            </a:pPr>
            <a:r>
              <a:rPr lang="en-US" altLang="en-US" sz="2000" b="1" dirty="0">
                <a:latin typeface="Arial" panose="020B0604020202020204" pitchFamily="34" charset="0"/>
                <a:cs typeface="Arial" panose="020B0604020202020204" pitchFamily="34" charset="0"/>
                <a:sym typeface="Wingdings" panose="05000000000000000000" pitchFamily="2" charset="2"/>
              </a:rPr>
              <a:t>The Attendance Sheet, PowerPoint and Notification(s) will be posted on </a:t>
            </a:r>
          </a:p>
          <a:p>
            <a:pPr marL="0" indent="0" algn="ctr">
              <a:lnSpc>
                <a:spcPct val="100000"/>
              </a:lnSpc>
              <a:spcBef>
                <a:spcPts val="0"/>
              </a:spcBef>
              <a:buSzPct val="100000"/>
              <a:buNone/>
              <a:tabLst>
                <a:tab pos="463550" algn="l"/>
              </a:tabLst>
              <a:defRPr/>
            </a:pPr>
            <a:r>
              <a:rPr lang="en-US" altLang="en-US" sz="2000" b="1" dirty="0">
                <a:latin typeface="Arial" panose="020B0604020202020204" pitchFamily="34" charset="0"/>
                <a:cs typeface="Arial" panose="020B0604020202020204" pitchFamily="34" charset="0"/>
                <a:sym typeface="Wingdings" panose="05000000000000000000" pitchFamily="2" charset="2"/>
              </a:rPr>
              <a:t>City of Phoenix’s ProcurePHX system at:  </a:t>
            </a:r>
          </a:p>
          <a:p>
            <a:pPr marL="0" indent="0" algn="ctr">
              <a:lnSpc>
                <a:spcPct val="100000"/>
              </a:lnSpc>
              <a:spcBef>
                <a:spcPts val="0"/>
              </a:spcBef>
              <a:buSzPct val="100000"/>
              <a:buNone/>
              <a:tabLst>
                <a:tab pos="463550" algn="l"/>
              </a:tabLst>
              <a:defRPr/>
            </a:pPr>
            <a:r>
              <a:rPr lang="en-US" altLang="en-US" sz="2000" b="1" u="sng" dirty="0">
                <a:latin typeface="Arial" panose="020B0604020202020204" pitchFamily="34" charset="0"/>
                <a:cs typeface="Arial" panose="020B0604020202020204" pitchFamily="34" charset="0"/>
                <a:sym typeface="Wingdings" panose="05000000000000000000" pitchFamily="2" charset="2"/>
                <a:hlinkClick r:id="rId3"/>
              </a:rPr>
              <a:t>https://eprocurement.phoenix.gov/irj/portal</a:t>
            </a:r>
            <a:endParaRPr lang="en-US" altLang="en-US" sz="2000" b="1" u="sng" dirty="0">
              <a:latin typeface="Arial" panose="020B0604020202020204" pitchFamily="34" charset="0"/>
              <a:cs typeface="Arial" panose="020B0604020202020204" pitchFamily="34" charset="0"/>
              <a:sym typeface="Wingdings" panose="05000000000000000000" pitchFamily="2" charset="2"/>
            </a:endParaRPr>
          </a:p>
          <a:p>
            <a:pPr marL="0" indent="0" algn="ctr">
              <a:lnSpc>
                <a:spcPct val="100000"/>
              </a:lnSpc>
              <a:spcBef>
                <a:spcPts val="0"/>
              </a:spcBef>
              <a:buSzPct val="100000"/>
              <a:buNone/>
              <a:tabLst>
                <a:tab pos="463550" algn="l"/>
              </a:tabLst>
              <a:defRPr/>
            </a:pPr>
            <a:r>
              <a:rPr lang="en-US" altLang="en-US" sz="2000" b="1" dirty="0">
                <a:latin typeface="Arial" panose="020B0604020202020204" pitchFamily="34" charset="0"/>
                <a:cs typeface="Arial" panose="020B0604020202020204" pitchFamily="34" charset="0"/>
                <a:sym typeface="Wingdings" panose="05000000000000000000" pitchFamily="2" charset="2"/>
              </a:rPr>
              <a:t>(RFX 6000001643)</a:t>
            </a:r>
          </a:p>
          <a:p>
            <a:pPr marL="463550" indent="-463550" algn="ctr">
              <a:lnSpc>
                <a:spcPct val="120000"/>
              </a:lnSpc>
              <a:spcBef>
                <a:spcPts val="0"/>
              </a:spcBef>
              <a:buClr>
                <a:srgbClr val="9CBEBD"/>
              </a:buClr>
              <a:buSzPct val="100000"/>
              <a:buNone/>
              <a:defRPr/>
            </a:pPr>
            <a:r>
              <a:rPr lang="en-US" altLang="en-US" sz="2000" b="1" dirty="0">
                <a:latin typeface="Arial" panose="020B0604020202020204" pitchFamily="34" charset="0"/>
                <a:cs typeface="Arial" panose="020B0604020202020204" pitchFamily="34" charset="0"/>
              </a:rPr>
              <a:t>AND posted on </a:t>
            </a:r>
            <a:r>
              <a:rPr lang="en-US" altLang="en-US" sz="2000" b="1" dirty="0">
                <a:latin typeface="Arial" panose="020B0604020202020204" pitchFamily="34" charset="0"/>
                <a:cs typeface="Arial" panose="020B0604020202020204" pitchFamily="34" charset="0"/>
                <a:sym typeface="Wingdings" panose="05000000000000000000" pitchFamily="2" charset="2"/>
              </a:rPr>
              <a:t>City of Phoenix’s Procurement website: </a:t>
            </a:r>
          </a:p>
          <a:p>
            <a:pPr marL="463550" indent="-463550" algn="ctr">
              <a:lnSpc>
                <a:spcPct val="120000"/>
              </a:lnSpc>
              <a:spcBef>
                <a:spcPts val="0"/>
              </a:spcBef>
              <a:buClr>
                <a:srgbClr val="9CBEBD"/>
              </a:buClr>
              <a:buSzPct val="100000"/>
              <a:buNone/>
              <a:defRPr/>
            </a:pPr>
            <a:r>
              <a:rPr lang="en-US" altLang="en-US" sz="2000" b="1" dirty="0">
                <a:latin typeface="Arial" panose="020B0604020202020204" pitchFamily="34" charset="0"/>
                <a:cs typeface="Arial" panose="020B0604020202020204" pitchFamily="34" charset="0"/>
                <a:sym typeface="Wingdings" panose="05000000000000000000" pitchFamily="2" charset="2"/>
              </a:rPr>
              <a:t> </a:t>
            </a:r>
            <a:r>
              <a:rPr lang="en-US" altLang="en-US" sz="2000" b="1" dirty="0">
                <a:latin typeface="Arial" panose="020B0604020202020204" pitchFamily="34" charset="0"/>
                <a:cs typeface="Arial" panose="020B0604020202020204" pitchFamily="34" charset="0"/>
                <a:hlinkClick r:id="rId4"/>
              </a:rPr>
              <a:t>https://solicitations.phoenix.gov</a:t>
            </a:r>
            <a:endParaRPr lang="en-US" altLang="en-US" sz="2000" b="1" dirty="0">
              <a:latin typeface="Arial" panose="020B0604020202020204" pitchFamily="34" charset="0"/>
              <a:cs typeface="Arial" panose="020B0604020202020204" pitchFamily="34" charset="0"/>
            </a:endParaRPr>
          </a:p>
          <a:p>
            <a:pPr marL="463550" lvl="2" indent="-463550" algn="ctr" defTabSz="912813">
              <a:lnSpc>
                <a:spcPct val="120000"/>
              </a:lnSpc>
              <a:spcBef>
                <a:spcPct val="0"/>
              </a:spcBef>
              <a:buNone/>
              <a:tabLst>
                <a:tab pos="463550" algn="l"/>
              </a:tabLst>
              <a:defRPr/>
            </a:pPr>
            <a:endParaRPr lang="en-US" altLang="en-US" sz="1800" b="1" i="1" kern="0" dirty="0">
              <a:latin typeface="Arial" panose="020B0604020202020204" pitchFamily="34" charset="0"/>
              <a:cs typeface="Arial" panose="020B0604020202020204" pitchFamily="34" charset="0"/>
            </a:endParaRPr>
          </a:p>
          <a:p>
            <a:pPr marL="0" indent="0" algn="ctr" defTabSz="912813">
              <a:lnSpc>
                <a:spcPct val="120000"/>
              </a:lnSpc>
              <a:spcBef>
                <a:spcPct val="0"/>
              </a:spcBef>
              <a:buSzTx/>
              <a:buNone/>
              <a:tabLst>
                <a:tab pos="463550" algn="l"/>
              </a:tabLst>
              <a:defRPr/>
            </a:pPr>
            <a:r>
              <a:rPr lang="en-US" altLang="en-US" sz="2000" b="1" i="1" kern="0" dirty="0">
                <a:latin typeface="Arial" panose="020B0604020202020204" pitchFamily="34" charset="0"/>
                <a:cs typeface="Arial" panose="020B0604020202020204" pitchFamily="34" charset="0"/>
              </a:rPr>
              <a:t>It is </a:t>
            </a:r>
            <a:r>
              <a:rPr lang="en-US" altLang="en-US" sz="2000" b="1" i="1" u="sng" kern="0" dirty="0">
                <a:latin typeface="Arial" panose="020B0604020202020204" pitchFamily="34" charset="0"/>
                <a:cs typeface="Arial" panose="020B0604020202020204" pitchFamily="34" charset="0"/>
              </a:rPr>
              <a:t>your responsibility</a:t>
            </a:r>
            <a:r>
              <a:rPr lang="en-US" altLang="en-US" sz="2000" b="1" i="1" kern="0" dirty="0">
                <a:latin typeface="Arial" panose="020B0604020202020204" pitchFamily="34" charset="0"/>
                <a:cs typeface="Arial" panose="020B0604020202020204" pitchFamily="34" charset="0"/>
              </a:rPr>
              <a:t> as a RFQ holder to determine, prior to submittal, </a:t>
            </a:r>
          </a:p>
          <a:p>
            <a:pPr marL="0" indent="0" algn="ctr" defTabSz="912813">
              <a:lnSpc>
                <a:spcPct val="120000"/>
              </a:lnSpc>
              <a:spcBef>
                <a:spcPct val="0"/>
              </a:spcBef>
              <a:buSzTx/>
              <a:buNone/>
              <a:tabLst>
                <a:tab pos="463550" algn="l"/>
              </a:tabLst>
              <a:defRPr/>
            </a:pPr>
            <a:r>
              <a:rPr lang="en-US" altLang="en-US" sz="2000" b="1" i="1" kern="0" dirty="0">
                <a:latin typeface="Arial" panose="020B0604020202020204" pitchFamily="34" charset="0"/>
                <a:cs typeface="Arial" panose="020B0604020202020204" pitchFamily="34" charset="0"/>
              </a:rPr>
              <a:t>if any Notifications have been issued.</a:t>
            </a:r>
          </a:p>
          <a:p>
            <a:pPr marL="463550" indent="-463550" defTabSz="912813">
              <a:lnSpc>
                <a:spcPct val="120000"/>
              </a:lnSpc>
              <a:spcBef>
                <a:spcPct val="0"/>
              </a:spcBef>
              <a:buSzTx/>
              <a:buNone/>
              <a:defRPr/>
            </a:pPr>
            <a:endParaRPr lang="en-US" altLang="en-US" sz="2000" kern="0" dirty="0">
              <a:latin typeface="Arial" panose="020B0604020202020204" pitchFamily="34" charset="0"/>
              <a:cs typeface="Arial" panose="020B0604020202020204" pitchFamily="34" charset="0"/>
            </a:endParaRPr>
          </a:p>
          <a:p>
            <a:pPr marL="0" indent="0" algn="ctr" defTabSz="912813">
              <a:lnSpc>
                <a:spcPct val="120000"/>
              </a:lnSpc>
              <a:spcBef>
                <a:spcPct val="0"/>
              </a:spcBef>
              <a:buSzTx/>
              <a:buNone/>
              <a:defRPr/>
            </a:pPr>
            <a:r>
              <a:rPr lang="en-US" altLang="en-US" sz="2000" b="1" i="1" kern="0" dirty="0">
                <a:latin typeface="Arial" panose="020B0604020202020204" pitchFamily="34" charset="0"/>
                <a:cs typeface="Arial" panose="020B0604020202020204" pitchFamily="34" charset="0"/>
              </a:rPr>
              <a:t>This is your </a:t>
            </a:r>
            <a:r>
              <a:rPr lang="en-US" altLang="en-US" sz="2000" b="1" i="1" u="sng" kern="0" dirty="0">
                <a:latin typeface="Arial" panose="020B0604020202020204" pitchFamily="34" charset="0"/>
                <a:cs typeface="Arial" panose="020B0604020202020204" pitchFamily="34" charset="0"/>
              </a:rPr>
              <a:t>ONLY</a:t>
            </a:r>
            <a:r>
              <a:rPr lang="en-US" altLang="en-US" sz="2000" b="1" i="1" kern="0" dirty="0">
                <a:latin typeface="Arial" panose="020B0604020202020204" pitchFamily="34" charset="0"/>
                <a:cs typeface="Arial" panose="020B0604020202020204" pitchFamily="34" charset="0"/>
              </a:rPr>
              <a:t> opportunity to discuss this solicitation with City staff.</a:t>
            </a:r>
            <a:endParaRPr lang="en-US" altLang="en-US" sz="2000" kern="0" dirty="0">
              <a:latin typeface="Book Antiqua" panose="02040602050305030304" pitchFamily="18" charset="0"/>
              <a:cs typeface="Times New Roman" panose="02020603050405020304" pitchFamily="18" charset="0"/>
            </a:endParaRPr>
          </a:p>
        </p:txBody>
      </p:sp>
      <p:graphicFrame>
        <p:nvGraphicFramePr>
          <p:cNvPr id="21" name="Object 20"/>
          <p:cNvGraphicFramePr>
            <a:graphicFrameLocks noChangeAspect="1"/>
          </p:cNvGraphicFramePr>
          <p:nvPr/>
        </p:nvGraphicFramePr>
        <p:xfrm>
          <a:off x="11453813" y="6154738"/>
          <a:ext cx="738187" cy="703262"/>
        </p:xfrm>
        <a:graphic>
          <a:graphicData uri="http://schemas.openxmlformats.org/presentationml/2006/ole">
            <mc:AlternateContent xmlns:mc="http://schemas.openxmlformats.org/markup-compatibility/2006">
              <mc:Choice xmlns:v="urn:schemas-microsoft-com:vml" Requires="v">
                <p:oleObj name="Bitmap Image" r:id="rId5" imgW="5180952" imgH="3533333" progId="Paint.Picture">
                  <p:embed/>
                </p:oleObj>
              </mc:Choice>
              <mc:Fallback>
                <p:oleObj name="Bitmap Image" r:id="rId5" imgW="5180952" imgH="3533333" progId="Paint.Picture">
                  <p:embed/>
                  <p:pic>
                    <p:nvPicPr>
                      <p:cNvPr id="21" name="Object 20"/>
                      <p:cNvPicPr>
                        <a:picLocks noChangeAspect="1" noChangeArrowheads="1"/>
                      </p:cNvPicPr>
                      <p:nvPr/>
                    </p:nvPicPr>
                    <p:blipFill>
                      <a:blip r:embed="rId6">
                        <a:lum contrast="80000"/>
                        <a:grayscl/>
                        <a:extLst>
                          <a:ext uri="{28A0092B-C50C-407E-A947-70E740481C1C}">
                            <a14:useLocalDpi xmlns:a14="http://schemas.microsoft.com/office/drawing/2010/main" val="0"/>
                          </a:ext>
                        </a:extLst>
                      </a:blip>
                      <a:srcRect l="31946" t="7246" r="29651" b="33385"/>
                      <a:stretch>
                        <a:fillRect/>
                      </a:stretch>
                    </p:blipFill>
                    <p:spPr bwMode="auto">
                      <a:xfrm>
                        <a:off x="11453813" y="6154738"/>
                        <a:ext cx="738187"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707954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65E46-21E4-412A-B2E4-58B2882D78A5}"/>
              </a:ext>
            </a:extLst>
          </p:cNvPr>
          <p:cNvSpPr>
            <a:spLocks noGrp="1"/>
          </p:cNvSpPr>
          <p:nvPr>
            <p:ph type="title"/>
          </p:nvPr>
        </p:nvSpPr>
        <p:spPr>
          <a:xfrm>
            <a:off x="2340165" y="536696"/>
            <a:ext cx="7092231" cy="897874"/>
          </a:xfrm>
        </p:spPr>
        <p:txBody>
          <a:bodyPr>
            <a:noAutofit/>
          </a:bodyPr>
          <a:lstStyle/>
          <a:p>
            <a:pPr algn="ctr"/>
            <a:r>
              <a:rPr lang="en-US" sz="3600" b="1" i="1" dirty="0">
                <a:latin typeface="Arial" panose="020B0604020202020204" pitchFamily="34" charset="0"/>
                <a:cs typeface="Arial" panose="020B0604020202020204" pitchFamily="34" charset="0"/>
              </a:rPr>
              <a:t>Project manager</a:t>
            </a:r>
          </a:p>
        </p:txBody>
      </p:sp>
      <p:sp>
        <p:nvSpPr>
          <p:cNvPr id="3" name="Text Placeholder 2">
            <a:extLst>
              <a:ext uri="{FF2B5EF4-FFF2-40B4-BE49-F238E27FC236}">
                <a16:creationId xmlns:a16="http://schemas.microsoft.com/office/drawing/2014/main" id="{9A831482-3F94-4B30-BF45-46E18110BD83}"/>
              </a:ext>
            </a:extLst>
          </p:cNvPr>
          <p:cNvSpPr>
            <a:spLocks noGrp="1"/>
          </p:cNvSpPr>
          <p:nvPr>
            <p:ph type="body" sz="half" idx="2"/>
          </p:nvPr>
        </p:nvSpPr>
        <p:spPr>
          <a:xfrm>
            <a:off x="467360" y="1892516"/>
            <a:ext cx="11013440" cy="3179284"/>
          </a:xfrm>
        </p:spPr>
        <p:txBody>
          <a:bodyPr>
            <a:normAutofit/>
          </a:bodyPr>
          <a:lstStyle/>
          <a:p>
            <a:pPr marL="0" indent="0" algn="ctr">
              <a:spcBef>
                <a:spcPct val="0"/>
              </a:spcBef>
              <a:buClr>
                <a:srgbClr val="660066"/>
              </a:buClr>
              <a:buSzTx/>
              <a:buNone/>
              <a:defRPr/>
            </a:pPr>
            <a:endParaRPr lang="en-US" sz="4000" dirty="0">
              <a:latin typeface="Calibri" panose="020F0502020204030204" pitchFamily="34" charset="0"/>
              <a:cs typeface="Calibri" panose="020F0502020204030204" pitchFamily="34" charset="0"/>
            </a:endParaRPr>
          </a:p>
          <a:p>
            <a:pPr marL="0" indent="0" algn="ctr">
              <a:spcBef>
                <a:spcPct val="0"/>
              </a:spcBef>
              <a:buClr>
                <a:srgbClr val="660066"/>
              </a:buClr>
              <a:buSzTx/>
              <a:buNone/>
              <a:defRPr/>
            </a:pPr>
            <a:r>
              <a:rPr lang="en-US" sz="4300" dirty="0">
                <a:latin typeface="Calibri" panose="020F0502020204030204" pitchFamily="34" charset="0"/>
                <a:cs typeface="Calibri" panose="020F0502020204030204" pitchFamily="34" charset="0"/>
              </a:rPr>
              <a:t>Francisco Miramontes, PE</a:t>
            </a:r>
          </a:p>
          <a:p>
            <a:pPr marL="0" indent="0" algn="ctr">
              <a:spcBef>
                <a:spcPct val="0"/>
              </a:spcBef>
              <a:buClr>
                <a:srgbClr val="660066"/>
              </a:buClr>
              <a:buSzTx/>
              <a:buNone/>
              <a:defRPr/>
            </a:pPr>
            <a:r>
              <a:rPr lang="en-US" sz="4300" dirty="0">
                <a:latin typeface="Calibri" panose="020F0502020204030204" pitchFamily="34" charset="0"/>
                <a:cs typeface="Calibri" panose="020F0502020204030204" pitchFamily="34" charset="0"/>
              </a:rPr>
              <a:t>Civil Engineer III</a:t>
            </a:r>
          </a:p>
          <a:p>
            <a:pPr marL="0" indent="0" algn="ctr">
              <a:spcBef>
                <a:spcPct val="0"/>
              </a:spcBef>
              <a:buClr>
                <a:srgbClr val="660066"/>
              </a:buClr>
              <a:buSzTx/>
              <a:buNone/>
              <a:defRPr/>
            </a:pPr>
            <a:r>
              <a:rPr lang="en-US" sz="4300" dirty="0">
                <a:latin typeface="Calibri" panose="020F0502020204030204" pitchFamily="34" charset="0"/>
                <a:cs typeface="Calibri" panose="020F0502020204030204" pitchFamily="34" charset="0"/>
              </a:rPr>
              <a:t>Design and Construction Management Division</a:t>
            </a:r>
          </a:p>
          <a:p>
            <a:pPr marL="0" indent="0">
              <a:spcBef>
                <a:spcPct val="0"/>
              </a:spcBef>
              <a:buClr>
                <a:srgbClr val="660066"/>
              </a:buClr>
              <a:buSzTx/>
              <a:buNone/>
              <a:defRPr/>
            </a:pPr>
            <a:endParaRPr lang="en-US" sz="3200" i="1" dirty="0">
              <a:solidFill>
                <a:schemeClr val="bg1"/>
              </a:solidFill>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p:txBody>
      </p:sp>
      <p:graphicFrame>
        <p:nvGraphicFramePr>
          <p:cNvPr id="4" name="Object 3">
            <a:extLst>
              <a:ext uri="{FF2B5EF4-FFF2-40B4-BE49-F238E27FC236}">
                <a16:creationId xmlns:a16="http://schemas.microsoft.com/office/drawing/2014/main" id="{618B5823-B3B2-4E6F-BE98-1B9B63332ED4}"/>
              </a:ext>
            </a:extLst>
          </p:cNvPr>
          <p:cNvGraphicFramePr>
            <a:graphicFrameLocks noChangeAspect="1"/>
          </p:cNvGraphicFramePr>
          <p:nvPr>
            <p:extLst>
              <p:ext uri="{D42A27DB-BD31-4B8C-83A1-F6EECF244321}">
                <p14:modId xmlns:p14="http://schemas.microsoft.com/office/powerpoint/2010/main" val="2650033401"/>
              </p:ext>
            </p:extLst>
          </p:nvPr>
        </p:nvGraphicFramePr>
        <p:xfrm>
          <a:off x="179614" y="185065"/>
          <a:ext cx="738187" cy="703262"/>
        </p:xfrm>
        <a:graphic>
          <a:graphicData uri="http://schemas.openxmlformats.org/presentationml/2006/ole">
            <mc:AlternateContent xmlns:mc="http://schemas.openxmlformats.org/markup-compatibility/2006">
              <mc:Choice xmlns:v="urn:schemas-microsoft-com:vml" Requires="v">
                <p:oleObj name="Bitmap Image" r:id="rId3" imgW="5180952" imgH="3533333" progId="Paint.Picture">
                  <p:embed/>
                </p:oleObj>
              </mc:Choice>
              <mc:Fallback>
                <p:oleObj name="Bitmap Image" r:id="rId3" imgW="5180952" imgH="3533333" progId="Paint.Picture">
                  <p:embed/>
                  <p:pic>
                    <p:nvPicPr>
                      <p:cNvPr id="5" name="Object 4"/>
                      <p:cNvPicPr>
                        <a:picLocks noChangeAspect="1" noChangeArrowheads="1"/>
                      </p:cNvPicPr>
                      <p:nvPr/>
                    </p:nvPicPr>
                    <p:blipFill>
                      <a:blip r:embed="rId4">
                        <a:lum contrast="80000"/>
                        <a:grayscl/>
                        <a:extLst>
                          <a:ext uri="{28A0092B-C50C-407E-A947-70E740481C1C}">
                            <a14:useLocalDpi xmlns:a14="http://schemas.microsoft.com/office/drawing/2010/main" val="0"/>
                          </a:ext>
                        </a:extLst>
                      </a:blip>
                      <a:srcRect l="31946" t="7246" r="29651" b="33385"/>
                      <a:stretch>
                        <a:fillRect/>
                      </a:stretch>
                    </p:blipFill>
                    <p:spPr bwMode="auto">
                      <a:xfrm>
                        <a:off x="179614" y="185065"/>
                        <a:ext cx="738187"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6130000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aphicFrame>
        <p:nvGraphicFramePr>
          <p:cNvPr id="22" name="Object 21"/>
          <p:cNvGraphicFramePr>
            <a:graphicFrameLocks noChangeAspect="1"/>
          </p:cNvGraphicFramePr>
          <p:nvPr>
            <p:extLst>
              <p:ext uri="{D42A27DB-BD31-4B8C-83A1-F6EECF244321}">
                <p14:modId xmlns:p14="http://schemas.microsoft.com/office/powerpoint/2010/main" val="2879186540"/>
              </p:ext>
            </p:extLst>
          </p:nvPr>
        </p:nvGraphicFramePr>
        <p:xfrm>
          <a:off x="11453813" y="6154738"/>
          <a:ext cx="738187" cy="703262"/>
        </p:xfrm>
        <a:graphic>
          <a:graphicData uri="http://schemas.openxmlformats.org/presentationml/2006/ole">
            <mc:AlternateContent xmlns:mc="http://schemas.openxmlformats.org/markup-compatibility/2006">
              <mc:Choice xmlns:v="urn:schemas-microsoft-com:vml" Requires="v">
                <p:oleObj name="Bitmap Image" r:id="rId3" imgW="5180952" imgH="3533333" progId="Paint.Picture">
                  <p:embed/>
                </p:oleObj>
              </mc:Choice>
              <mc:Fallback>
                <p:oleObj name="Bitmap Image" r:id="rId3" imgW="5180952" imgH="3533333" progId="Paint.Picture">
                  <p:embed/>
                  <p:pic>
                    <p:nvPicPr>
                      <p:cNvPr id="22" name="Object 21"/>
                      <p:cNvPicPr>
                        <a:picLocks noChangeAspect="1" noChangeArrowheads="1"/>
                      </p:cNvPicPr>
                      <p:nvPr/>
                    </p:nvPicPr>
                    <p:blipFill>
                      <a:blip r:embed="rId4">
                        <a:lum contrast="80000"/>
                        <a:grayscl/>
                        <a:extLst>
                          <a:ext uri="{28A0092B-C50C-407E-A947-70E740481C1C}">
                            <a14:useLocalDpi xmlns:a14="http://schemas.microsoft.com/office/drawing/2010/main" val="0"/>
                          </a:ext>
                        </a:extLst>
                      </a:blip>
                      <a:srcRect l="31946" t="7246" r="29651" b="33385"/>
                      <a:stretch>
                        <a:fillRect/>
                      </a:stretch>
                    </p:blipFill>
                    <p:spPr bwMode="auto">
                      <a:xfrm>
                        <a:off x="11453813" y="6154738"/>
                        <a:ext cx="738187"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TextBox 3">
            <a:extLst>
              <a:ext uri="{FF2B5EF4-FFF2-40B4-BE49-F238E27FC236}">
                <a16:creationId xmlns:a16="http://schemas.microsoft.com/office/drawing/2014/main" id="{08477CD1-6ACB-6D6A-25E1-08D20B3BDE55}"/>
              </a:ext>
            </a:extLst>
          </p:cNvPr>
          <p:cNvSpPr txBox="1"/>
          <p:nvPr/>
        </p:nvSpPr>
        <p:spPr>
          <a:xfrm>
            <a:off x="854075" y="1536655"/>
            <a:ext cx="10520737" cy="3046988"/>
          </a:xfrm>
          <a:prstGeom prst="rect">
            <a:avLst/>
          </a:prstGeom>
          <a:noFill/>
        </p:spPr>
        <p:txBody>
          <a:bodyPr wrap="square">
            <a:spAutoFit/>
          </a:bodyPr>
          <a:lstStyle/>
          <a:p>
            <a:pPr marL="0" marR="0" algn="just">
              <a:spcBef>
                <a:spcPts val="0"/>
              </a:spcBef>
              <a:spcAft>
                <a:spcPts val="0"/>
              </a:spcAft>
            </a:pPr>
            <a:r>
              <a:rPr lang="en-US" sz="2400" dirty="0">
                <a:effectLst/>
                <a:latin typeface="Arial" panose="020B0604020202020204" pitchFamily="34" charset="0"/>
                <a:ea typeface="Times New Roman" panose="02020603050405020304" pitchFamily="18" charset="0"/>
                <a:cs typeface="Arial" panose="020B0604020202020204" pitchFamily="34" charset="0"/>
              </a:rPr>
              <a:t>The </a:t>
            </a:r>
            <a:r>
              <a:rPr lang="en-US" sz="2400" dirty="0" err="1">
                <a:effectLst/>
                <a:latin typeface="Arial" panose="020B0604020202020204" pitchFamily="34" charset="0"/>
                <a:ea typeface="Times New Roman" panose="02020603050405020304" pitchFamily="18" charset="0"/>
                <a:cs typeface="Arial" panose="020B0604020202020204" pitchFamily="34" charset="0"/>
              </a:rPr>
              <a:t>ReVISIONing</a:t>
            </a:r>
            <a:r>
              <a:rPr lang="en-US" sz="2400" dirty="0">
                <a:effectLst/>
                <a:latin typeface="Arial" panose="020B0604020202020204" pitchFamily="34" charset="0"/>
                <a:ea typeface="Times New Roman" panose="02020603050405020304" pitchFamily="18" charset="0"/>
                <a:cs typeface="Arial" panose="020B0604020202020204" pitchFamily="34" charset="0"/>
              </a:rPr>
              <a:t> Indian School Road project was identified to address a critical corridor through targeted and proven safety practices to </a:t>
            </a:r>
            <a:r>
              <a:rPr lang="en-US" sz="2400" b="0" i="0" dirty="0">
                <a:solidFill>
                  <a:srgbClr val="000000"/>
                </a:solidFill>
                <a:effectLst/>
                <a:latin typeface="Arial" panose="020B0604020202020204" pitchFamily="34" charset="0"/>
                <a:cs typeface="Arial" panose="020B0604020202020204" pitchFamily="34" charset="0"/>
              </a:rPr>
              <a:t>reduce crashes and address safety issues involving pedestrians, bicyclists, people taking transit and drivers </a:t>
            </a:r>
            <a:r>
              <a:rPr lang="en-US" sz="2400" dirty="0">
                <a:effectLst/>
                <a:latin typeface="Arial" panose="020B0604020202020204" pitchFamily="34" charset="0"/>
                <a:ea typeface="Times New Roman" panose="02020603050405020304" pitchFamily="18" charset="0"/>
                <a:cs typeface="Arial" panose="020B0604020202020204" pitchFamily="34" charset="0"/>
              </a:rPr>
              <a:t>along Indian School Road between 91st Avenue to 39th Avenue.</a:t>
            </a:r>
          </a:p>
          <a:p>
            <a:pPr marL="0" marR="0" algn="just">
              <a:spcBef>
                <a:spcPts val="0"/>
              </a:spcBef>
              <a:spcAft>
                <a:spcPts val="0"/>
              </a:spcAft>
            </a:pPr>
            <a:endParaRPr lang="en-US" sz="2400" dirty="0">
              <a:latin typeface="Arial" panose="020B0604020202020204" pitchFamily="34" charset="0"/>
              <a:ea typeface="Times New Roman" panose="02020603050405020304" pitchFamily="18" charset="0"/>
            </a:endParaRPr>
          </a:p>
          <a:p>
            <a:pPr marL="0" marR="0" algn="just">
              <a:spcBef>
                <a:spcPts val="0"/>
              </a:spcBef>
              <a:spcAft>
                <a:spcPts val="0"/>
              </a:spcAft>
            </a:pPr>
            <a:r>
              <a:rPr lang="en-US" sz="2400" dirty="0">
                <a:effectLst/>
                <a:latin typeface="Arial" panose="020B0604020202020204" pitchFamily="34" charset="0"/>
                <a:ea typeface="Times New Roman" panose="02020603050405020304" pitchFamily="18" charset="0"/>
              </a:rPr>
              <a:t>The design of this corridor will be crafted in collaboration with a Construction Manager at Risk.</a:t>
            </a:r>
          </a:p>
        </p:txBody>
      </p:sp>
      <p:sp>
        <p:nvSpPr>
          <p:cNvPr id="3" name="Title 1">
            <a:extLst>
              <a:ext uri="{FF2B5EF4-FFF2-40B4-BE49-F238E27FC236}">
                <a16:creationId xmlns:a16="http://schemas.microsoft.com/office/drawing/2014/main" id="{806A3AA4-4D07-DE72-40F7-4671FF092C43}"/>
              </a:ext>
            </a:extLst>
          </p:cNvPr>
          <p:cNvSpPr txBox="1">
            <a:spLocks/>
          </p:cNvSpPr>
          <p:nvPr/>
        </p:nvSpPr>
        <p:spPr>
          <a:xfrm>
            <a:off x="5258403" y="282770"/>
            <a:ext cx="5904271" cy="572213"/>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r>
              <a:rPr lang="en-US" altLang="en-US" sz="3600" b="1" i="1" dirty="0">
                <a:latin typeface="Arial" panose="020B0604020202020204" pitchFamily="34" charset="0"/>
                <a:cs typeface="Arial" panose="020B0604020202020204" pitchFamily="34" charset="0"/>
              </a:rPr>
              <a:t>Project Description</a:t>
            </a:r>
            <a:endParaRPr lang="en-US" sz="3600" i="1" dirty="0"/>
          </a:p>
        </p:txBody>
      </p:sp>
    </p:spTree>
    <p:extLst>
      <p:ext uri="{BB962C8B-B14F-4D97-AF65-F5344CB8AC3E}">
        <p14:creationId xmlns:p14="http://schemas.microsoft.com/office/powerpoint/2010/main" val="2371293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graphicFrame>
        <p:nvGraphicFramePr>
          <p:cNvPr id="22" name="Object 21"/>
          <p:cNvGraphicFramePr>
            <a:graphicFrameLocks noChangeAspect="1"/>
          </p:cNvGraphicFramePr>
          <p:nvPr>
            <p:extLst>
              <p:ext uri="{D42A27DB-BD31-4B8C-83A1-F6EECF244321}">
                <p14:modId xmlns:p14="http://schemas.microsoft.com/office/powerpoint/2010/main" val="1807105015"/>
              </p:ext>
            </p:extLst>
          </p:nvPr>
        </p:nvGraphicFramePr>
        <p:xfrm>
          <a:off x="11453813" y="6154738"/>
          <a:ext cx="738187" cy="703262"/>
        </p:xfrm>
        <a:graphic>
          <a:graphicData uri="http://schemas.openxmlformats.org/presentationml/2006/ole">
            <mc:AlternateContent xmlns:mc="http://schemas.openxmlformats.org/markup-compatibility/2006">
              <mc:Choice xmlns:v="urn:schemas-microsoft-com:vml" Requires="v">
                <p:oleObj name="Bitmap Image" r:id="rId3" imgW="5180952" imgH="3533333" progId="Paint.Picture">
                  <p:embed/>
                </p:oleObj>
              </mc:Choice>
              <mc:Fallback>
                <p:oleObj name="Bitmap Image" r:id="rId3" imgW="5180952" imgH="3533333" progId="Paint.Picture">
                  <p:embed/>
                  <p:pic>
                    <p:nvPicPr>
                      <p:cNvPr id="22" name="Object 21"/>
                      <p:cNvPicPr>
                        <a:picLocks noChangeAspect="1" noChangeArrowheads="1"/>
                      </p:cNvPicPr>
                      <p:nvPr/>
                    </p:nvPicPr>
                    <p:blipFill>
                      <a:blip r:embed="rId4">
                        <a:lum contrast="80000"/>
                        <a:grayscl/>
                        <a:extLst>
                          <a:ext uri="{28A0092B-C50C-407E-A947-70E740481C1C}">
                            <a14:useLocalDpi xmlns:a14="http://schemas.microsoft.com/office/drawing/2010/main" val="0"/>
                          </a:ext>
                        </a:extLst>
                      </a:blip>
                      <a:srcRect l="31946" t="7246" r="29651" b="33385"/>
                      <a:stretch>
                        <a:fillRect/>
                      </a:stretch>
                    </p:blipFill>
                    <p:spPr bwMode="auto">
                      <a:xfrm>
                        <a:off x="11453813" y="6154738"/>
                        <a:ext cx="738187"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Rectangle 2">
            <a:extLst>
              <a:ext uri="{FF2B5EF4-FFF2-40B4-BE49-F238E27FC236}">
                <a16:creationId xmlns:a16="http://schemas.microsoft.com/office/drawing/2014/main" id="{CBD2D31B-1C92-80F9-BC6E-27F250510DE3}"/>
              </a:ext>
            </a:extLst>
          </p:cNvPr>
          <p:cNvSpPr/>
          <p:nvPr/>
        </p:nvSpPr>
        <p:spPr>
          <a:xfrm>
            <a:off x="6410793" y="216733"/>
            <a:ext cx="4581832" cy="646331"/>
          </a:xfrm>
          <a:prstGeom prst="rect">
            <a:avLst/>
          </a:prstGeom>
        </p:spPr>
        <p:txBody>
          <a:bodyPr wrap="square">
            <a:spAutoFit/>
          </a:bodyPr>
          <a:lstStyle/>
          <a:p>
            <a:r>
              <a:rPr lang="en-US" sz="3600" b="1" i="1" cap="all" dirty="0">
                <a:latin typeface="Arial" panose="020B0604020202020204" pitchFamily="34" charset="0"/>
                <a:ea typeface="+mj-ea"/>
                <a:cs typeface="Arial" panose="020B0604020202020204" pitchFamily="34" charset="0"/>
              </a:rPr>
              <a:t>Scope of work </a:t>
            </a:r>
            <a:endParaRPr lang="en-US" sz="3600" i="1" dirty="0"/>
          </a:p>
        </p:txBody>
      </p:sp>
      <p:pic>
        <p:nvPicPr>
          <p:cNvPr id="5" name="Picture 4" descr="A picture containing timeline&#10;&#10;Description automatically generated">
            <a:extLst>
              <a:ext uri="{FF2B5EF4-FFF2-40B4-BE49-F238E27FC236}">
                <a16:creationId xmlns:a16="http://schemas.microsoft.com/office/drawing/2014/main" id="{064B151B-96B8-4272-E02C-A57406AA3A04}"/>
              </a:ext>
            </a:extLst>
          </p:cNvPr>
          <p:cNvPicPr>
            <a:picLocks noChangeAspect="1"/>
          </p:cNvPicPr>
          <p:nvPr/>
        </p:nvPicPr>
        <p:blipFill>
          <a:blip r:embed="rId5"/>
          <a:stretch>
            <a:fillRect/>
          </a:stretch>
        </p:blipFill>
        <p:spPr>
          <a:xfrm>
            <a:off x="0" y="1471293"/>
            <a:ext cx="12192000" cy="2086620"/>
          </a:xfrm>
          <a:prstGeom prst="rect">
            <a:avLst/>
          </a:prstGeom>
          <a:ln>
            <a:noFill/>
          </a:ln>
          <a:effectLst>
            <a:softEdge rad="112500"/>
          </a:effectLst>
        </p:spPr>
      </p:pic>
      <p:pic>
        <p:nvPicPr>
          <p:cNvPr id="8" name="Picture 7" descr="A picture containing text, map, circuit, electronics&#10;&#10;Description automatically generated">
            <a:extLst>
              <a:ext uri="{FF2B5EF4-FFF2-40B4-BE49-F238E27FC236}">
                <a16:creationId xmlns:a16="http://schemas.microsoft.com/office/drawing/2014/main" id="{D0FACCEE-9249-7834-C508-90BBD9E2F046}"/>
              </a:ext>
            </a:extLst>
          </p:cNvPr>
          <p:cNvPicPr>
            <a:picLocks noChangeAspect="1"/>
          </p:cNvPicPr>
          <p:nvPr/>
        </p:nvPicPr>
        <p:blipFill>
          <a:blip r:embed="rId6"/>
          <a:stretch>
            <a:fillRect/>
          </a:stretch>
        </p:blipFill>
        <p:spPr>
          <a:xfrm>
            <a:off x="0" y="3713307"/>
            <a:ext cx="12192000" cy="2370536"/>
          </a:xfrm>
          <a:prstGeom prst="rect">
            <a:avLst/>
          </a:prstGeom>
          <a:ln>
            <a:noFill/>
          </a:ln>
          <a:effectLst>
            <a:softEdge rad="112500"/>
          </a:effectLst>
        </p:spPr>
      </p:pic>
    </p:spTree>
    <p:extLst>
      <p:ext uri="{BB962C8B-B14F-4D97-AF65-F5344CB8AC3E}">
        <p14:creationId xmlns:p14="http://schemas.microsoft.com/office/powerpoint/2010/main" val="18282565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graphicFrame>
        <p:nvGraphicFramePr>
          <p:cNvPr id="22" name="Object 21"/>
          <p:cNvGraphicFramePr>
            <a:graphicFrameLocks noChangeAspect="1"/>
          </p:cNvGraphicFramePr>
          <p:nvPr>
            <p:extLst>
              <p:ext uri="{D42A27DB-BD31-4B8C-83A1-F6EECF244321}">
                <p14:modId xmlns:p14="http://schemas.microsoft.com/office/powerpoint/2010/main" val="2914833604"/>
              </p:ext>
            </p:extLst>
          </p:nvPr>
        </p:nvGraphicFramePr>
        <p:xfrm>
          <a:off x="11453813" y="6154738"/>
          <a:ext cx="738187" cy="703262"/>
        </p:xfrm>
        <a:graphic>
          <a:graphicData uri="http://schemas.openxmlformats.org/presentationml/2006/ole">
            <mc:AlternateContent xmlns:mc="http://schemas.openxmlformats.org/markup-compatibility/2006">
              <mc:Choice xmlns:v="urn:schemas-microsoft-com:vml" Requires="v">
                <p:oleObj name="Bitmap Image" r:id="rId3" imgW="5180952" imgH="3533333" progId="Paint.Picture">
                  <p:embed/>
                </p:oleObj>
              </mc:Choice>
              <mc:Fallback>
                <p:oleObj name="Bitmap Image" r:id="rId3" imgW="5180952" imgH="3533333" progId="Paint.Picture">
                  <p:embed/>
                  <p:pic>
                    <p:nvPicPr>
                      <p:cNvPr id="22" name="Object 21"/>
                      <p:cNvPicPr>
                        <a:picLocks noChangeAspect="1" noChangeArrowheads="1"/>
                      </p:cNvPicPr>
                      <p:nvPr/>
                    </p:nvPicPr>
                    <p:blipFill>
                      <a:blip r:embed="rId4">
                        <a:lum contrast="80000"/>
                        <a:grayscl/>
                        <a:extLst>
                          <a:ext uri="{28A0092B-C50C-407E-A947-70E740481C1C}">
                            <a14:useLocalDpi xmlns:a14="http://schemas.microsoft.com/office/drawing/2010/main" val="0"/>
                          </a:ext>
                        </a:extLst>
                      </a:blip>
                      <a:srcRect l="31946" t="7246" r="29651" b="33385"/>
                      <a:stretch>
                        <a:fillRect/>
                      </a:stretch>
                    </p:blipFill>
                    <p:spPr bwMode="auto">
                      <a:xfrm>
                        <a:off x="11453813" y="6154738"/>
                        <a:ext cx="738187"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TextBox 3">
            <a:extLst>
              <a:ext uri="{FF2B5EF4-FFF2-40B4-BE49-F238E27FC236}">
                <a16:creationId xmlns:a16="http://schemas.microsoft.com/office/drawing/2014/main" id="{08477CD1-6ACB-6D6A-25E1-08D20B3BDE55}"/>
              </a:ext>
            </a:extLst>
          </p:cNvPr>
          <p:cNvSpPr txBox="1"/>
          <p:nvPr/>
        </p:nvSpPr>
        <p:spPr>
          <a:xfrm>
            <a:off x="548641" y="1630423"/>
            <a:ext cx="10905172" cy="3862596"/>
          </a:xfrm>
          <a:prstGeom prst="rect">
            <a:avLst/>
          </a:prstGeom>
          <a:noFill/>
        </p:spPr>
        <p:txBody>
          <a:bodyPr wrap="square">
            <a:spAutoFit/>
          </a:bodyPr>
          <a:lstStyle/>
          <a:p>
            <a:pPr marL="0" marR="0" algn="just" eaLnBrk="0" hangingPunct="0">
              <a:spcBef>
                <a:spcPts val="0"/>
              </a:spcBef>
              <a:spcAft>
                <a:spcPts val="600"/>
              </a:spcAft>
              <a:tabLst>
                <a:tab pos="3657600" algn="l"/>
              </a:tabLst>
            </a:pPr>
            <a:r>
              <a:rPr lang="en-US" sz="2400" dirty="0">
                <a:effectLst/>
                <a:latin typeface="Arial" panose="020B0604020202020204" pitchFamily="34" charset="0"/>
                <a:ea typeface="Times New Roman" panose="02020603050405020304" pitchFamily="18" charset="0"/>
              </a:rPr>
              <a:t>Safety enhancements along Indian School Road includes but are not limited to:</a:t>
            </a:r>
            <a:endParaRPr lang="en-US" sz="1800" dirty="0">
              <a:effectLst/>
              <a:latin typeface="Times New Roman" panose="02020603050405020304" pitchFamily="18" charset="0"/>
              <a:ea typeface="Times New Roman" panose="02020603050405020304" pitchFamily="18" charset="0"/>
            </a:endParaRPr>
          </a:p>
          <a:p>
            <a:pPr marL="342900" marR="0" lvl="0" indent="-342900" algn="just" eaLnBrk="0" hangingPunct="0">
              <a:spcBef>
                <a:spcPts val="0"/>
              </a:spcBef>
              <a:spcAft>
                <a:spcPts val="0"/>
              </a:spcAft>
              <a:buFont typeface="Symbol" panose="05050102010706020507" pitchFamily="18" charset="2"/>
              <a:buChar char=""/>
              <a:tabLst>
                <a:tab pos="3657600" algn="l"/>
                <a:tab pos="457200" algn="l"/>
              </a:tabLst>
            </a:pPr>
            <a:r>
              <a:rPr lang="en-US" sz="2400" dirty="0">
                <a:effectLst/>
                <a:latin typeface="Arial" panose="020B0604020202020204" pitchFamily="34" charset="0"/>
                <a:ea typeface="Times New Roman" panose="02020603050405020304" pitchFamily="18" charset="0"/>
              </a:rPr>
              <a:t>Traffic signal upgrades. Intersection evaluations to provide greater signal efficiency and coordination, including evaluating adaptive traffic signal control, and left turn phasing to reduce conflicting movements.</a:t>
            </a:r>
            <a:endParaRPr lang="en-US" sz="1800" dirty="0">
              <a:effectLst/>
              <a:latin typeface="Times New Roman" panose="02020603050405020304" pitchFamily="18" charset="0"/>
              <a:ea typeface="Times New Roman" panose="02020603050405020304" pitchFamily="18" charset="0"/>
            </a:endParaRPr>
          </a:p>
          <a:p>
            <a:pPr marL="342900" marR="0" lvl="0" indent="-342900" algn="just" eaLnBrk="0" hangingPunct="0">
              <a:spcBef>
                <a:spcPts val="0"/>
              </a:spcBef>
              <a:spcAft>
                <a:spcPts val="0"/>
              </a:spcAft>
              <a:buFont typeface="Symbol" panose="05050102010706020507" pitchFamily="18" charset="2"/>
              <a:buChar char=""/>
              <a:tabLst>
                <a:tab pos="3657600" algn="l"/>
                <a:tab pos="457200" algn="l"/>
              </a:tabLst>
            </a:pPr>
            <a:r>
              <a:rPr lang="en-US" sz="2400" dirty="0">
                <a:effectLst/>
                <a:latin typeface="Arial" panose="020B0604020202020204" pitchFamily="34" charset="0"/>
                <a:ea typeface="Times New Roman" panose="02020603050405020304" pitchFamily="18" charset="0"/>
              </a:rPr>
              <a:t>Pedestrian Hybrid Beacons or </a:t>
            </a:r>
            <a:r>
              <a:rPr lang="en-US" sz="2400" dirty="0" err="1">
                <a:effectLst/>
                <a:latin typeface="Arial" panose="020B0604020202020204" pitchFamily="34" charset="0"/>
                <a:ea typeface="Times New Roman" panose="02020603050405020304" pitchFamily="18" charset="0"/>
              </a:rPr>
              <a:t>HAWKs</a:t>
            </a:r>
            <a:r>
              <a:rPr lang="en-US" sz="2400" dirty="0">
                <a:effectLst/>
                <a:latin typeface="Arial" panose="020B060402020202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342900" marR="0" lvl="0" indent="-342900" algn="just" eaLnBrk="0" hangingPunct="0">
              <a:spcBef>
                <a:spcPts val="0"/>
              </a:spcBef>
              <a:spcAft>
                <a:spcPts val="0"/>
              </a:spcAft>
              <a:buFont typeface="Symbol" panose="05050102010706020507" pitchFamily="18" charset="2"/>
              <a:buChar char=""/>
              <a:tabLst>
                <a:tab pos="3657600" algn="l"/>
                <a:tab pos="457200" algn="l"/>
              </a:tabLst>
            </a:pPr>
            <a:r>
              <a:rPr lang="en-US" sz="2400" dirty="0">
                <a:effectLst/>
                <a:latin typeface="Arial" panose="020B0604020202020204" pitchFamily="34" charset="0"/>
                <a:ea typeface="Times New Roman" panose="02020603050405020304" pitchFamily="18" charset="0"/>
              </a:rPr>
              <a:t>Street light installation.</a:t>
            </a:r>
            <a:endParaRPr lang="en-US" sz="1800" dirty="0">
              <a:effectLst/>
              <a:latin typeface="Times New Roman" panose="02020603050405020304" pitchFamily="18" charset="0"/>
              <a:ea typeface="Times New Roman" panose="02020603050405020304" pitchFamily="18" charset="0"/>
            </a:endParaRPr>
          </a:p>
          <a:p>
            <a:pPr marL="342900" marR="0" lvl="0" indent="-342900" algn="just" eaLnBrk="0" hangingPunct="0">
              <a:spcBef>
                <a:spcPts val="0"/>
              </a:spcBef>
              <a:spcAft>
                <a:spcPts val="0"/>
              </a:spcAft>
              <a:buFont typeface="Symbol" panose="05050102010706020507" pitchFamily="18" charset="2"/>
              <a:buChar char=""/>
              <a:tabLst>
                <a:tab pos="3657600" algn="l"/>
                <a:tab pos="457200" algn="l"/>
              </a:tabLst>
            </a:pPr>
            <a:r>
              <a:rPr lang="en-US" sz="2400" dirty="0">
                <a:effectLst/>
                <a:latin typeface="Arial" panose="020B0604020202020204" pitchFamily="34" charset="0"/>
                <a:ea typeface="Times New Roman" panose="02020603050405020304" pitchFamily="18" charset="0"/>
              </a:rPr>
              <a:t>Raised medians at various locations along the project corridor to reduce conflict points.</a:t>
            </a:r>
          </a:p>
          <a:p>
            <a:pPr marL="342900" marR="0" lvl="0" indent="-342900" algn="just" eaLnBrk="0" hangingPunct="0">
              <a:spcBef>
                <a:spcPts val="0"/>
              </a:spcBef>
              <a:spcAft>
                <a:spcPts val="0"/>
              </a:spcAft>
              <a:buFont typeface="Symbol" panose="05050102010706020507" pitchFamily="18" charset="2"/>
              <a:buChar char=""/>
              <a:tabLst>
                <a:tab pos="3657600" algn="l"/>
                <a:tab pos="457200" algn="l"/>
              </a:tabLst>
            </a:pPr>
            <a:r>
              <a:rPr lang="en-US" sz="2400" dirty="0">
                <a:latin typeface="Arial" panose="020B0604020202020204" pitchFamily="34" charset="0"/>
                <a:ea typeface="Times New Roman" panose="02020603050405020304" pitchFamily="18" charset="0"/>
              </a:rPr>
              <a:t>ADA compliance throughout the project limits.</a:t>
            </a:r>
            <a:endParaRPr lang="en-US" sz="1800" dirty="0">
              <a:effectLst/>
              <a:latin typeface="Times New Roman" panose="02020603050405020304" pitchFamily="18" charset="0"/>
              <a:ea typeface="Times New Roman" panose="02020603050405020304" pitchFamily="18" charset="0"/>
            </a:endParaRPr>
          </a:p>
          <a:p>
            <a:pPr marL="342900" marR="0" lvl="0" indent="-342900" algn="just" eaLnBrk="0" hangingPunct="0">
              <a:spcBef>
                <a:spcPts val="0"/>
              </a:spcBef>
              <a:spcAft>
                <a:spcPts val="0"/>
              </a:spcAft>
              <a:buFont typeface="Symbol" panose="05050102010706020507" pitchFamily="18" charset="2"/>
              <a:buChar char=""/>
              <a:tabLst>
                <a:tab pos="3657600" algn="l"/>
                <a:tab pos="457200" algn="l"/>
              </a:tabLst>
            </a:pPr>
            <a:r>
              <a:rPr lang="en-US" sz="2400" dirty="0">
                <a:effectLst/>
                <a:latin typeface="Arial" panose="020B0604020202020204" pitchFamily="34" charset="0"/>
                <a:ea typeface="Times New Roman" panose="02020603050405020304" pitchFamily="18" charset="0"/>
              </a:rPr>
              <a:t>Pavement rehabilitation.</a:t>
            </a:r>
            <a:endParaRPr lang="en-US" sz="1800" dirty="0">
              <a:effectLst/>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id="{B3D31EDD-3C00-A58A-622E-C161DF23D993}"/>
              </a:ext>
            </a:extLst>
          </p:cNvPr>
          <p:cNvSpPr/>
          <p:nvPr/>
        </p:nvSpPr>
        <p:spPr>
          <a:xfrm>
            <a:off x="6410793" y="216733"/>
            <a:ext cx="4581832" cy="646331"/>
          </a:xfrm>
          <a:prstGeom prst="rect">
            <a:avLst/>
          </a:prstGeom>
        </p:spPr>
        <p:txBody>
          <a:bodyPr wrap="square">
            <a:spAutoFit/>
          </a:bodyPr>
          <a:lstStyle/>
          <a:p>
            <a:r>
              <a:rPr lang="en-US" sz="3600" b="1" i="1" cap="all" dirty="0">
                <a:latin typeface="Arial" panose="020B0604020202020204" pitchFamily="34" charset="0"/>
                <a:ea typeface="+mj-ea"/>
                <a:cs typeface="Arial" panose="020B0604020202020204" pitchFamily="34" charset="0"/>
              </a:rPr>
              <a:t>Scope of work </a:t>
            </a:r>
            <a:endParaRPr lang="en-US" sz="3600" i="1" dirty="0"/>
          </a:p>
        </p:txBody>
      </p:sp>
    </p:spTree>
    <p:extLst>
      <p:ext uri="{BB962C8B-B14F-4D97-AF65-F5344CB8AC3E}">
        <p14:creationId xmlns:p14="http://schemas.microsoft.com/office/powerpoint/2010/main" val="26432140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aphicFrame>
        <p:nvGraphicFramePr>
          <p:cNvPr id="22" name="Object 21"/>
          <p:cNvGraphicFramePr>
            <a:graphicFrameLocks noChangeAspect="1"/>
          </p:cNvGraphicFramePr>
          <p:nvPr>
            <p:extLst>
              <p:ext uri="{D42A27DB-BD31-4B8C-83A1-F6EECF244321}">
                <p14:modId xmlns:p14="http://schemas.microsoft.com/office/powerpoint/2010/main" val="1984730674"/>
              </p:ext>
            </p:extLst>
          </p:nvPr>
        </p:nvGraphicFramePr>
        <p:xfrm>
          <a:off x="11453813" y="6154738"/>
          <a:ext cx="738187" cy="703262"/>
        </p:xfrm>
        <a:graphic>
          <a:graphicData uri="http://schemas.openxmlformats.org/presentationml/2006/ole">
            <mc:AlternateContent xmlns:mc="http://schemas.openxmlformats.org/markup-compatibility/2006">
              <mc:Choice xmlns:v="urn:schemas-microsoft-com:vml" Requires="v">
                <p:oleObj name="Bitmap Image" r:id="rId3" imgW="5180952" imgH="3533333" progId="Paint.Picture">
                  <p:embed/>
                </p:oleObj>
              </mc:Choice>
              <mc:Fallback>
                <p:oleObj name="Bitmap Image" r:id="rId3" imgW="5180952" imgH="3533333" progId="Paint.Picture">
                  <p:embed/>
                  <p:pic>
                    <p:nvPicPr>
                      <p:cNvPr id="22" name="Object 21"/>
                      <p:cNvPicPr>
                        <a:picLocks noChangeAspect="1" noChangeArrowheads="1"/>
                      </p:cNvPicPr>
                      <p:nvPr/>
                    </p:nvPicPr>
                    <p:blipFill>
                      <a:blip r:embed="rId4">
                        <a:lum contrast="80000"/>
                        <a:grayscl/>
                        <a:extLst>
                          <a:ext uri="{28A0092B-C50C-407E-A947-70E740481C1C}">
                            <a14:useLocalDpi xmlns:a14="http://schemas.microsoft.com/office/drawing/2010/main" val="0"/>
                          </a:ext>
                        </a:extLst>
                      </a:blip>
                      <a:srcRect l="31946" t="7246" r="29651" b="33385"/>
                      <a:stretch>
                        <a:fillRect/>
                      </a:stretch>
                    </p:blipFill>
                    <p:spPr bwMode="auto">
                      <a:xfrm>
                        <a:off x="11453813" y="6154738"/>
                        <a:ext cx="738187"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TextBox 3">
            <a:extLst>
              <a:ext uri="{FF2B5EF4-FFF2-40B4-BE49-F238E27FC236}">
                <a16:creationId xmlns:a16="http://schemas.microsoft.com/office/drawing/2014/main" id="{08477CD1-6ACB-6D6A-25E1-08D20B3BDE55}"/>
              </a:ext>
            </a:extLst>
          </p:cNvPr>
          <p:cNvSpPr txBox="1"/>
          <p:nvPr/>
        </p:nvSpPr>
        <p:spPr>
          <a:xfrm>
            <a:off x="1609345" y="1647079"/>
            <a:ext cx="9068488" cy="1938992"/>
          </a:xfrm>
          <a:prstGeom prst="rect">
            <a:avLst/>
          </a:prstGeom>
          <a:noFill/>
        </p:spPr>
        <p:txBody>
          <a:bodyPr wrap="square">
            <a:spAutoFit/>
          </a:bodyPr>
          <a:lstStyle/>
          <a:p>
            <a:pPr marL="0" marR="0" algn="just" eaLnBrk="0" hangingPunct="0">
              <a:spcBef>
                <a:spcPts val="0"/>
              </a:spcBef>
              <a:spcAft>
                <a:spcPts val="0"/>
              </a:spcAft>
              <a:tabLst>
                <a:tab pos="3657600" algn="l"/>
              </a:tabLst>
            </a:pPr>
            <a:r>
              <a:rPr lang="en-US" sz="2400" dirty="0">
                <a:solidFill>
                  <a:srgbClr val="000000"/>
                </a:solidFill>
                <a:effectLst/>
                <a:latin typeface="Arial" panose="020B0604020202020204" pitchFamily="34" charset="0"/>
                <a:ea typeface="Times New Roman" panose="02020603050405020304" pitchFamily="18" charset="0"/>
              </a:rPr>
              <a:t>The scope of the project is to develop a design concept report, design plans, specifications, and cost estimates for roadway rehabilitation by implementing proven safety practices to reduce crashes and address safety issues involving pedestrians, bicyclists, people taking transit and drivers.</a:t>
            </a:r>
          </a:p>
        </p:txBody>
      </p:sp>
      <p:sp>
        <p:nvSpPr>
          <p:cNvPr id="3" name="Rectangle 2">
            <a:extLst>
              <a:ext uri="{FF2B5EF4-FFF2-40B4-BE49-F238E27FC236}">
                <a16:creationId xmlns:a16="http://schemas.microsoft.com/office/drawing/2014/main" id="{DEF60819-2B6C-3C6B-11B2-4EFD3448EDEB}"/>
              </a:ext>
            </a:extLst>
          </p:cNvPr>
          <p:cNvSpPr/>
          <p:nvPr/>
        </p:nvSpPr>
        <p:spPr>
          <a:xfrm>
            <a:off x="6665626" y="161616"/>
            <a:ext cx="4581832" cy="646331"/>
          </a:xfrm>
          <a:prstGeom prst="rect">
            <a:avLst/>
          </a:prstGeom>
        </p:spPr>
        <p:txBody>
          <a:bodyPr wrap="square">
            <a:spAutoFit/>
          </a:bodyPr>
          <a:lstStyle/>
          <a:p>
            <a:r>
              <a:rPr lang="en-US" sz="3600" b="1" i="1" cap="all" dirty="0">
                <a:latin typeface="Arial" panose="020B0604020202020204" pitchFamily="34" charset="0"/>
                <a:ea typeface="+mj-ea"/>
                <a:cs typeface="Arial" panose="020B0604020202020204" pitchFamily="34" charset="0"/>
              </a:rPr>
              <a:t>Scope of work </a:t>
            </a:r>
            <a:endParaRPr lang="en-US" sz="3600" i="1" dirty="0"/>
          </a:p>
        </p:txBody>
      </p:sp>
      <p:pic>
        <p:nvPicPr>
          <p:cNvPr id="5" name="Picture 4">
            <a:extLst>
              <a:ext uri="{FF2B5EF4-FFF2-40B4-BE49-F238E27FC236}">
                <a16:creationId xmlns:a16="http://schemas.microsoft.com/office/drawing/2014/main" id="{E81D4545-3062-D932-5F8F-A94C92CDF71C}"/>
              </a:ext>
            </a:extLst>
          </p:cNvPr>
          <p:cNvPicPr>
            <a:picLocks noChangeAspect="1"/>
          </p:cNvPicPr>
          <p:nvPr/>
        </p:nvPicPr>
        <p:blipFill>
          <a:blip r:embed="rId5"/>
          <a:stretch>
            <a:fillRect/>
          </a:stretch>
        </p:blipFill>
        <p:spPr>
          <a:xfrm>
            <a:off x="8302237" y="3826256"/>
            <a:ext cx="3151576" cy="2094925"/>
          </a:xfrm>
          <a:prstGeom prst="rect">
            <a:avLst/>
          </a:prstGeom>
        </p:spPr>
      </p:pic>
      <p:pic>
        <p:nvPicPr>
          <p:cNvPr id="7" name="Picture 6">
            <a:extLst>
              <a:ext uri="{FF2B5EF4-FFF2-40B4-BE49-F238E27FC236}">
                <a16:creationId xmlns:a16="http://schemas.microsoft.com/office/drawing/2014/main" id="{4C77A246-C548-A81D-D45F-B73D83E6C8A9}"/>
              </a:ext>
            </a:extLst>
          </p:cNvPr>
          <p:cNvPicPr>
            <a:picLocks noChangeAspect="1"/>
          </p:cNvPicPr>
          <p:nvPr/>
        </p:nvPicPr>
        <p:blipFill>
          <a:blip r:embed="rId6"/>
          <a:stretch>
            <a:fillRect/>
          </a:stretch>
        </p:blipFill>
        <p:spPr>
          <a:xfrm>
            <a:off x="906381" y="3826256"/>
            <a:ext cx="3151576" cy="2088835"/>
          </a:xfrm>
          <a:prstGeom prst="rect">
            <a:avLst/>
          </a:prstGeom>
        </p:spPr>
      </p:pic>
      <p:pic>
        <p:nvPicPr>
          <p:cNvPr id="9" name="Picture 8">
            <a:extLst>
              <a:ext uri="{FF2B5EF4-FFF2-40B4-BE49-F238E27FC236}">
                <a16:creationId xmlns:a16="http://schemas.microsoft.com/office/drawing/2014/main" id="{61ACD5DD-57B7-E1C4-7E67-06E47A94A70B}"/>
              </a:ext>
            </a:extLst>
          </p:cNvPr>
          <p:cNvPicPr>
            <a:picLocks noChangeAspect="1"/>
          </p:cNvPicPr>
          <p:nvPr/>
        </p:nvPicPr>
        <p:blipFill>
          <a:blip r:embed="rId7"/>
          <a:stretch>
            <a:fillRect/>
          </a:stretch>
        </p:blipFill>
        <p:spPr>
          <a:xfrm>
            <a:off x="4604309" y="3826256"/>
            <a:ext cx="3151576" cy="2088835"/>
          </a:xfrm>
          <a:prstGeom prst="rect">
            <a:avLst/>
          </a:prstGeom>
        </p:spPr>
      </p:pic>
      <p:sp>
        <p:nvSpPr>
          <p:cNvPr id="10" name="TextBox 9">
            <a:extLst>
              <a:ext uri="{FF2B5EF4-FFF2-40B4-BE49-F238E27FC236}">
                <a16:creationId xmlns:a16="http://schemas.microsoft.com/office/drawing/2014/main" id="{30849912-7C9E-B50C-E32D-63F41E59B2FD}"/>
              </a:ext>
            </a:extLst>
          </p:cNvPr>
          <p:cNvSpPr txBox="1"/>
          <p:nvPr/>
        </p:nvSpPr>
        <p:spPr>
          <a:xfrm>
            <a:off x="906381" y="6154738"/>
            <a:ext cx="10425648" cy="261610"/>
          </a:xfrm>
          <a:prstGeom prst="rect">
            <a:avLst/>
          </a:prstGeom>
          <a:noFill/>
        </p:spPr>
        <p:txBody>
          <a:bodyPr wrap="square" rtlCol="0">
            <a:spAutoFit/>
          </a:bodyPr>
          <a:lstStyle/>
          <a:p>
            <a:r>
              <a:rPr lang="en-US" sz="1100" dirty="0"/>
              <a:t>*Photos from 2023 Safe Streets for All (SS4A) Implementation Grant Application</a:t>
            </a:r>
          </a:p>
        </p:txBody>
      </p:sp>
    </p:spTree>
    <p:extLst>
      <p:ext uri="{BB962C8B-B14F-4D97-AF65-F5344CB8AC3E}">
        <p14:creationId xmlns:p14="http://schemas.microsoft.com/office/powerpoint/2010/main" val="382334722"/>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11970</TotalTime>
  <Words>2616</Words>
  <Application>Microsoft Office PowerPoint</Application>
  <PresentationFormat>Widescreen</PresentationFormat>
  <Paragraphs>304</Paragraphs>
  <Slides>29</Slides>
  <Notes>29</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41" baseType="lpstr">
      <vt:lpstr>Arial</vt:lpstr>
      <vt:lpstr>Book Antiqua</vt:lpstr>
      <vt:lpstr>Calibri</vt:lpstr>
      <vt:lpstr>Century Gothic</vt:lpstr>
      <vt:lpstr>Symbol</vt:lpstr>
      <vt:lpstr>Times New Roman</vt:lpstr>
      <vt:lpstr>Tw Cen MT</vt:lpstr>
      <vt:lpstr>Wingdings</vt:lpstr>
      <vt:lpstr>Wingdings 2</vt:lpstr>
      <vt:lpstr>Wingdings 3</vt:lpstr>
      <vt:lpstr>Vapor Trail</vt:lpstr>
      <vt:lpstr>Bitmap Image</vt:lpstr>
      <vt:lpstr>PowerPoint Presentation</vt:lpstr>
      <vt:lpstr>PowerPoint Presentation</vt:lpstr>
      <vt:lpstr>PowerPoint Presentation</vt:lpstr>
      <vt:lpstr>Meeting Overview</vt:lpstr>
      <vt:lpstr>Project manager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Soq evaluation criteria</vt:lpstr>
      <vt:lpstr>SUBMITTAL REQUIREMENTS</vt:lpstr>
      <vt:lpstr>PowerPoint Presentation</vt:lpstr>
      <vt:lpstr>IMPORTANT DATES Selection Schedule</vt:lpstr>
      <vt:lpstr>DCP Procurement WEBPAGES</vt:lpstr>
      <vt:lpstr>DCP Procurement Webpages</vt:lpstr>
      <vt:lpstr>City of Phoenix Solicitations Website</vt:lpstr>
      <vt:lpstr>Vendor Registration</vt:lpstr>
      <vt:lpstr>PowerPoint Presentation</vt:lpstr>
      <vt:lpstr>Procurephx / RFx Overview</vt:lpstr>
      <vt:lpstr>RFx Tips</vt:lpstr>
      <vt:lpstr>Login to ProcurePHX</vt:lpstr>
      <vt:lpstr>RFx Home screen - Login</vt:lpstr>
      <vt:lpstr>FINDING SOLICITATIONS</vt:lpstr>
      <vt:lpstr>View selected solicitation</vt:lpstr>
      <vt:lpstr>Would you like updates on  this solicitation?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ENVIRONMENTAL / NATURAL-CULTURAL RESOURCES /  NEPA ON-CALL SERVICES  ON-CALL SERVICES FOR  CALENDAR YEAR  2017-2018</dc:title>
  <dc:creator>Samantha B Ansmann</dc:creator>
  <cp:lastModifiedBy>Debra Russell</cp:lastModifiedBy>
  <cp:revision>1349</cp:revision>
  <cp:lastPrinted>2024-03-29T14:09:26Z</cp:lastPrinted>
  <dcterms:created xsi:type="dcterms:W3CDTF">2018-06-14T22:05:36Z</dcterms:created>
  <dcterms:modified xsi:type="dcterms:W3CDTF">2024-08-09T16:48:24Z</dcterms:modified>
</cp:coreProperties>
</file>