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845" r:id="rId1"/>
  </p:sldMasterIdLst>
  <p:notesMasterIdLst>
    <p:notesMasterId r:id="rId29"/>
  </p:notesMasterIdLst>
  <p:handoutMasterIdLst>
    <p:handoutMasterId r:id="rId30"/>
  </p:handoutMasterIdLst>
  <p:sldIdLst>
    <p:sldId id="694" r:id="rId2"/>
    <p:sldId id="258" r:id="rId3"/>
    <p:sldId id="681" r:id="rId4"/>
    <p:sldId id="706" r:id="rId5"/>
    <p:sldId id="385" r:id="rId6"/>
    <p:sldId id="692" r:id="rId7"/>
    <p:sldId id="683" r:id="rId8"/>
    <p:sldId id="713" r:id="rId9"/>
    <p:sldId id="714" r:id="rId10"/>
    <p:sldId id="386" r:id="rId11"/>
    <p:sldId id="695" r:id="rId12"/>
    <p:sldId id="712" r:id="rId13"/>
    <p:sldId id="703" r:id="rId14"/>
    <p:sldId id="698" r:id="rId15"/>
    <p:sldId id="325" r:id="rId16"/>
    <p:sldId id="338" r:id="rId17"/>
    <p:sldId id="339" r:id="rId18"/>
    <p:sldId id="680" r:id="rId19"/>
    <p:sldId id="324" r:id="rId20"/>
    <p:sldId id="344" r:id="rId21"/>
    <p:sldId id="343" r:id="rId22"/>
    <p:sldId id="342" r:id="rId23"/>
    <p:sldId id="345" r:id="rId24"/>
    <p:sldId id="346" r:id="rId25"/>
    <p:sldId id="347" r:id="rId26"/>
    <p:sldId id="348" r:id="rId27"/>
    <p:sldId id="327"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64D4AF-A450-3F4C-5DCF-F28F53BBA7D9}" name="Kandi Kawolsky" initials="KK" userId="S::047759@one.phoenix.gov::061420a6-85a9-4a0d-b9b7-af789627dc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CBCBC"/>
    <a:srgbClr val="B2B2B2"/>
    <a:srgbClr val="FFFF00"/>
    <a:srgbClr val="FF9900"/>
    <a:srgbClr val="FFCB25"/>
    <a:srgbClr val="33CC33"/>
    <a:srgbClr val="00FF00"/>
    <a:srgbClr val="66FF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25" autoAdjust="0"/>
    <p:restoredTop sz="80905" autoAdjust="0"/>
  </p:normalViewPr>
  <p:slideViewPr>
    <p:cSldViewPr snapToGrid="0">
      <p:cViewPr varScale="1">
        <p:scale>
          <a:sx n="57" d="100"/>
          <a:sy n="57" d="100"/>
        </p:scale>
        <p:origin x="3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D3AB66-B687-4735-A54B-968EC065586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97179F-E5C4-4F42-BF68-53149B5041C3}">
      <dgm:prSet custT="1"/>
      <dgm:spPr/>
      <dgm:t>
        <a:bodyPr/>
        <a:lstStyle/>
        <a:p>
          <a:pPr>
            <a:lnSpc>
              <a:spcPct val="100000"/>
            </a:lnSpc>
            <a:spcAft>
              <a:spcPts val="0"/>
            </a:spcAft>
          </a:pPr>
          <a:r>
            <a:rPr lang="en-US" sz="1800" dirty="0"/>
            <a:t>Submit One (1) page Information Sheet:</a:t>
          </a:r>
        </a:p>
        <a:p>
          <a:pPr>
            <a:lnSpc>
              <a:spcPct val="90000"/>
            </a:lnSpc>
            <a:spcAft>
              <a:spcPct val="35000"/>
            </a:spcAft>
          </a:pPr>
          <a:r>
            <a:rPr lang="en-US" sz="1800" dirty="0"/>
            <a:t>Project title/number; RFx number; firm name (legal name), address, phone number, vendor number; project contact person name, title, email address and signature.  </a:t>
          </a:r>
          <a:r>
            <a:rPr lang="en-US" sz="1800" b="1" i="1" dirty="0"/>
            <a:t>Do not include any additional information</a:t>
          </a:r>
          <a:r>
            <a:rPr lang="en-US" sz="1800" dirty="0"/>
            <a:t>.</a:t>
          </a:r>
        </a:p>
      </dgm:t>
    </dgm:pt>
    <dgm:pt modelId="{68B9C995-16D2-40CF-9EBE-BB157033F749}" type="parTrans" cxnId="{C8F3E23B-EE42-4054-9B8A-B3F7062BD7FF}">
      <dgm:prSet/>
      <dgm:spPr/>
      <dgm:t>
        <a:bodyPr/>
        <a:lstStyle/>
        <a:p>
          <a:endParaRPr lang="en-US"/>
        </a:p>
      </dgm:t>
    </dgm:pt>
    <dgm:pt modelId="{017B4ABE-A12A-4E2C-8EE3-08F03C18F269}" type="sibTrans" cxnId="{C8F3E23B-EE42-4054-9B8A-B3F7062BD7FF}">
      <dgm:prSet/>
      <dgm:spPr/>
      <dgm:t>
        <a:bodyPr/>
        <a:lstStyle/>
        <a:p>
          <a:endParaRPr lang="en-US"/>
        </a:p>
      </dgm:t>
    </dgm:pt>
    <dgm:pt modelId="{D413BE2B-7155-40C5-B576-40A6C8694BE2}">
      <dgm:prSet custT="1"/>
      <dgm:spPr/>
      <dgm:t>
        <a:bodyPr/>
        <a:lstStyle/>
        <a:p>
          <a:r>
            <a:rPr lang="en-US" sz="1800" dirty="0"/>
            <a:t>Paper Size 8½” x 11”; Font size no less than 10 pt.</a:t>
          </a:r>
        </a:p>
      </dgm:t>
    </dgm:pt>
    <dgm:pt modelId="{B5D24523-3BBC-4492-9060-2E111BB8EFF2}" type="parTrans" cxnId="{EAC5DEB9-E873-4E71-B851-A9645F0B76CC}">
      <dgm:prSet/>
      <dgm:spPr/>
      <dgm:t>
        <a:bodyPr/>
        <a:lstStyle/>
        <a:p>
          <a:endParaRPr lang="en-US"/>
        </a:p>
      </dgm:t>
    </dgm:pt>
    <dgm:pt modelId="{82C2EA1A-73B6-4BFB-8D07-C16295C4C1BD}" type="sibTrans" cxnId="{EAC5DEB9-E873-4E71-B851-A9645F0B76CC}">
      <dgm:prSet/>
      <dgm:spPr/>
      <dgm:t>
        <a:bodyPr/>
        <a:lstStyle/>
        <a:p>
          <a:endParaRPr lang="en-US"/>
        </a:p>
      </dgm:t>
    </dgm:pt>
    <dgm:pt modelId="{5CE0C85D-6295-456E-AE4F-D8096D516A9D}">
      <dgm:prSet custT="1"/>
      <dgm:spPr/>
      <dgm:t>
        <a:bodyPr/>
        <a:lstStyle/>
        <a:p>
          <a:r>
            <a:rPr lang="en-US" sz="1800" dirty="0"/>
            <a:t>Each page containing resumes, evaluation criteria, and additional content will be counted toward the maximum page limit </a:t>
          </a:r>
        </a:p>
      </dgm:t>
    </dgm:pt>
    <dgm:pt modelId="{499B3DD7-74B8-4B5B-9E40-4934AEE5BB12}" type="parTrans" cxnId="{2842BA79-B4E7-43F3-90F5-9359AD93F927}">
      <dgm:prSet/>
      <dgm:spPr/>
      <dgm:t>
        <a:bodyPr/>
        <a:lstStyle/>
        <a:p>
          <a:endParaRPr lang="en-US"/>
        </a:p>
      </dgm:t>
    </dgm:pt>
    <dgm:pt modelId="{214709D4-8813-439B-B487-5F8AB697E214}" type="sibTrans" cxnId="{2842BA79-B4E7-43F3-90F5-9359AD93F927}">
      <dgm:prSet/>
      <dgm:spPr/>
      <dgm:t>
        <a:bodyPr/>
        <a:lstStyle/>
        <a:p>
          <a:endParaRPr lang="en-US"/>
        </a:p>
      </dgm:t>
    </dgm:pt>
    <dgm:pt modelId="{DFD9DBB3-7874-42F1-8D29-0B7CDFAE7260}">
      <dgm:prSet custT="1"/>
      <dgm:spPr/>
      <dgm:t>
        <a:bodyPr/>
        <a:lstStyle/>
        <a:p>
          <a:r>
            <a:rPr lang="en-US" sz="1800" dirty="0"/>
            <a:t>Pages that have project photos, charts and/or graphs will be counted toward the maximum page limit noted above</a:t>
          </a:r>
        </a:p>
      </dgm:t>
    </dgm:pt>
    <dgm:pt modelId="{FA9DA9A9-A23C-463E-A8AA-81B8A219794B}" type="parTrans" cxnId="{267753A6-9979-43F4-8C35-4E891FF56BF6}">
      <dgm:prSet/>
      <dgm:spPr/>
      <dgm:t>
        <a:bodyPr/>
        <a:lstStyle/>
        <a:p>
          <a:endParaRPr lang="en-US"/>
        </a:p>
      </dgm:t>
    </dgm:pt>
    <dgm:pt modelId="{2D393D8E-7DAB-4883-B3B3-B10D48FD9429}" type="sibTrans" cxnId="{267753A6-9979-43F4-8C35-4E891FF56BF6}">
      <dgm:prSet/>
      <dgm:spPr/>
      <dgm:t>
        <a:bodyPr/>
        <a:lstStyle/>
        <a:p>
          <a:endParaRPr lang="en-US"/>
        </a:p>
      </dgm:t>
    </dgm:pt>
    <dgm:pt modelId="{6C580F46-E446-4278-8F9F-0DA7B1152628}" type="pres">
      <dgm:prSet presAssocID="{45D3AB66-B687-4735-A54B-968EC0655861}" presName="linear" presStyleCnt="0">
        <dgm:presLayoutVars>
          <dgm:animLvl val="lvl"/>
          <dgm:resizeHandles val="exact"/>
        </dgm:presLayoutVars>
      </dgm:prSet>
      <dgm:spPr/>
    </dgm:pt>
    <dgm:pt modelId="{F69B230A-D776-4A95-B100-3A08D4A925DB}" type="pres">
      <dgm:prSet presAssocID="{7197179F-E5C4-4F42-BF68-53149B5041C3}" presName="parentText" presStyleLbl="node1" presStyleIdx="0" presStyleCnt="4">
        <dgm:presLayoutVars>
          <dgm:chMax val="0"/>
          <dgm:bulletEnabled val="1"/>
        </dgm:presLayoutVars>
      </dgm:prSet>
      <dgm:spPr/>
    </dgm:pt>
    <dgm:pt modelId="{66BB22E9-0F55-4304-8402-BF5C3833ED20}" type="pres">
      <dgm:prSet presAssocID="{017B4ABE-A12A-4E2C-8EE3-08F03C18F269}" presName="spacer" presStyleCnt="0"/>
      <dgm:spPr/>
    </dgm:pt>
    <dgm:pt modelId="{9C69D438-D3D6-4596-A729-5CCAD265B453}" type="pres">
      <dgm:prSet presAssocID="{D413BE2B-7155-40C5-B576-40A6C8694BE2}" presName="parentText" presStyleLbl="node1" presStyleIdx="1" presStyleCnt="4">
        <dgm:presLayoutVars>
          <dgm:chMax val="0"/>
          <dgm:bulletEnabled val="1"/>
        </dgm:presLayoutVars>
      </dgm:prSet>
      <dgm:spPr/>
    </dgm:pt>
    <dgm:pt modelId="{93FBCE1E-E873-4153-A7EE-15D21A0CE1F7}" type="pres">
      <dgm:prSet presAssocID="{82C2EA1A-73B6-4BFB-8D07-C16295C4C1BD}" presName="spacer" presStyleCnt="0"/>
      <dgm:spPr/>
    </dgm:pt>
    <dgm:pt modelId="{9A376E2E-99F0-4295-B5C8-FCCAE045D91A}" type="pres">
      <dgm:prSet presAssocID="{5CE0C85D-6295-456E-AE4F-D8096D516A9D}" presName="parentText" presStyleLbl="node1" presStyleIdx="2" presStyleCnt="4">
        <dgm:presLayoutVars>
          <dgm:chMax val="0"/>
          <dgm:bulletEnabled val="1"/>
        </dgm:presLayoutVars>
      </dgm:prSet>
      <dgm:spPr/>
    </dgm:pt>
    <dgm:pt modelId="{5628423D-1FBA-4055-B8A8-CCD5BDC6E17C}" type="pres">
      <dgm:prSet presAssocID="{214709D4-8813-439B-B487-5F8AB697E214}" presName="spacer" presStyleCnt="0"/>
      <dgm:spPr/>
    </dgm:pt>
    <dgm:pt modelId="{015A3A8B-759A-4E19-85FC-E36F946AB8D2}" type="pres">
      <dgm:prSet presAssocID="{DFD9DBB3-7874-42F1-8D29-0B7CDFAE7260}" presName="parentText" presStyleLbl="node1" presStyleIdx="3" presStyleCnt="4">
        <dgm:presLayoutVars>
          <dgm:chMax val="0"/>
          <dgm:bulletEnabled val="1"/>
        </dgm:presLayoutVars>
      </dgm:prSet>
      <dgm:spPr/>
    </dgm:pt>
  </dgm:ptLst>
  <dgm:cxnLst>
    <dgm:cxn modelId="{0B36B713-3204-41D8-8A62-7267B5379095}" type="presOf" srcId="{DFD9DBB3-7874-42F1-8D29-0B7CDFAE7260}" destId="{015A3A8B-759A-4E19-85FC-E36F946AB8D2}" srcOrd="0" destOrd="0" presId="urn:microsoft.com/office/officeart/2005/8/layout/vList2"/>
    <dgm:cxn modelId="{8B6E5928-08CE-41CD-A429-1B916B393196}" type="presOf" srcId="{5CE0C85D-6295-456E-AE4F-D8096D516A9D}" destId="{9A376E2E-99F0-4295-B5C8-FCCAE045D91A}" srcOrd="0" destOrd="0" presId="urn:microsoft.com/office/officeart/2005/8/layout/vList2"/>
    <dgm:cxn modelId="{C8F3E23B-EE42-4054-9B8A-B3F7062BD7FF}" srcId="{45D3AB66-B687-4735-A54B-968EC0655861}" destId="{7197179F-E5C4-4F42-BF68-53149B5041C3}" srcOrd="0" destOrd="0" parTransId="{68B9C995-16D2-40CF-9EBE-BB157033F749}" sibTransId="{017B4ABE-A12A-4E2C-8EE3-08F03C18F269}"/>
    <dgm:cxn modelId="{91E6B45C-188D-492B-84D8-1C249A238EC4}" type="presOf" srcId="{7197179F-E5C4-4F42-BF68-53149B5041C3}" destId="{F69B230A-D776-4A95-B100-3A08D4A925DB}" srcOrd="0" destOrd="0" presId="urn:microsoft.com/office/officeart/2005/8/layout/vList2"/>
    <dgm:cxn modelId="{F978096C-9510-4F75-A4B3-A40C52386614}" type="presOf" srcId="{45D3AB66-B687-4735-A54B-968EC0655861}" destId="{6C580F46-E446-4278-8F9F-0DA7B1152628}" srcOrd="0" destOrd="0" presId="urn:microsoft.com/office/officeart/2005/8/layout/vList2"/>
    <dgm:cxn modelId="{2842BA79-B4E7-43F3-90F5-9359AD93F927}" srcId="{45D3AB66-B687-4735-A54B-968EC0655861}" destId="{5CE0C85D-6295-456E-AE4F-D8096D516A9D}" srcOrd="2" destOrd="0" parTransId="{499B3DD7-74B8-4B5B-9E40-4934AEE5BB12}" sibTransId="{214709D4-8813-439B-B487-5F8AB697E214}"/>
    <dgm:cxn modelId="{267753A6-9979-43F4-8C35-4E891FF56BF6}" srcId="{45D3AB66-B687-4735-A54B-968EC0655861}" destId="{DFD9DBB3-7874-42F1-8D29-0B7CDFAE7260}" srcOrd="3" destOrd="0" parTransId="{FA9DA9A9-A23C-463E-A8AA-81B8A219794B}" sibTransId="{2D393D8E-7DAB-4883-B3B3-B10D48FD9429}"/>
    <dgm:cxn modelId="{EAC5DEB9-E873-4E71-B851-A9645F0B76CC}" srcId="{45D3AB66-B687-4735-A54B-968EC0655861}" destId="{D413BE2B-7155-40C5-B576-40A6C8694BE2}" srcOrd="1" destOrd="0" parTransId="{B5D24523-3BBC-4492-9060-2E111BB8EFF2}" sibTransId="{82C2EA1A-73B6-4BFB-8D07-C16295C4C1BD}"/>
    <dgm:cxn modelId="{7CB149D6-9052-43EF-A0B6-85014D277F34}" type="presOf" srcId="{D413BE2B-7155-40C5-B576-40A6C8694BE2}" destId="{9C69D438-D3D6-4596-A729-5CCAD265B453}" srcOrd="0" destOrd="0" presId="urn:microsoft.com/office/officeart/2005/8/layout/vList2"/>
    <dgm:cxn modelId="{DCEA90B2-5532-4551-82B9-3A3B8D160CE6}" type="presParOf" srcId="{6C580F46-E446-4278-8F9F-0DA7B1152628}" destId="{F69B230A-D776-4A95-B100-3A08D4A925DB}" srcOrd="0" destOrd="0" presId="urn:microsoft.com/office/officeart/2005/8/layout/vList2"/>
    <dgm:cxn modelId="{8B765F3E-ECA0-4652-B343-81CD063455CC}" type="presParOf" srcId="{6C580F46-E446-4278-8F9F-0DA7B1152628}" destId="{66BB22E9-0F55-4304-8402-BF5C3833ED20}" srcOrd="1" destOrd="0" presId="urn:microsoft.com/office/officeart/2005/8/layout/vList2"/>
    <dgm:cxn modelId="{351101A6-1156-4EDE-BB0C-4199698686AA}" type="presParOf" srcId="{6C580F46-E446-4278-8F9F-0DA7B1152628}" destId="{9C69D438-D3D6-4596-A729-5CCAD265B453}" srcOrd="2" destOrd="0" presId="urn:microsoft.com/office/officeart/2005/8/layout/vList2"/>
    <dgm:cxn modelId="{B09673B0-3247-4C20-88B4-B150CB69A7FA}" type="presParOf" srcId="{6C580F46-E446-4278-8F9F-0DA7B1152628}" destId="{93FBCE1E-E873-4153-A7EE-15D21A0CE1F7}" srcOrd="3" destOrd="0" presId="urn:microsoft.com/office/officeart/2005/8/layout/vList2"/>
    <dgm:cxn modelId="{9185E7AD-893B-454A-BC9E-2F88871A4413}" type="presParOf" srcId="{6C580F46-E446-4278-8F9F-0DA7B1152628}" destId="{9A376E2E-99F0-4295-B5C8-FCCAE045D91A}" srcOrd="4" destOrd="0" presId="urn:microsoft.com/office/officeart/2005/8/layout/vList2"/>
    <dgm:cxn modelId="{EBD0D653-3D8A-4051-8996-1607F675795F}" type="presParOf" srcId="{6C580F46-E446-4278-8F9F-0DA7B1152628}" destId="{5628423D-1FBA-4055-B8A8-CCD5BDC6E17C}" srcOrd="5" destOrd="0" presId="urn:microsoft.com/office/officeart/2005/8/layout/vList2"/>
    <dgm:cxn modelId="{D259837B-E413-4673-BC72-496AD4352DCC}" type="presParOf" srcId="{6C580F46-E446-4278-8F9F-0DA7B1152628}" destId="{015A3A8B-759A-4E19-85FC-E36F946AB8D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3B5E8D-5DE7-4C44-A865-7574D9B044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8DD91E0-48B8-4889-B375-94FF8B6CF140}">
      <dgm:prSet/>
      <dgm:spPr>
        <a:solidFill>
          <a:schemeClr val="accent3">
            <a:lumMod val="60000"/>
            <a:lumOff val="40000"/>
          </a:schemeClr>
        </a:solidFill>
      </dgm:spPr>
      <dgm:t>
        <a:bodyPr/>
        <a:lstStyle/>
        <a:p>
          <a:r>
            <a:rPr lang="en-US" b="1" i="1" dirty="0">
              <a:solidFill>
                <a:schemeClr val="bg1"/>
              </a:solidFill>
              <a:latin typeface="Arial" panose="020B0604020202020204" pitchFamily="34" charset="0"/>
              <a:cs typeface="Arial" panose="020B0604020202020204" pitchFamily="34" charset="0"/>
            </a:rPr>
            <a:t>Each SOQ will be evaluated according to the evaluation criteria in the RFQ.</a:t>
          </a:r>
        </a:p>
      </dgm:t>
    </dgm:pt>
    <dgm:pt modelId="{8CACDE28-631D-493E-8F1A-A2AF1606C767}" type="parTrans" cxnId="{1858840F-D087-4F47-B40A-FE238C9EEF50}">
      <dgm:prSet/>
      <dgm:spPr/>
      <dgm:t>
        <a:bodyPr/>
        <a:lstStyle/>
        <a:p>
          <a:endParaRPr lang="en-US"/>
        </a:p>
      </dgm:t>
    </dgm:pt>
    <dgm:pt modelId="{9EFC5240-6B58-4BDE-9251-5EDA0DA97E3B}" type="sibTrans" cxnId="{1858840F-D087-4F47-B40A-FE238C9EEF50}">
      <dgm:prSet/>
      <dgm:spPr>
        <a:solidFill>
          <a:srgbClr val="00B0F0">
            <a:alpha val="90000"/>
          </a:srgbClr>
        </a:solidFill>
        <a:ln>
          <a:solidFill>
            <a:schemeClr val="bg1">
              <a:alpha val="90000"/>
            </a:schemeClr>
          </a:solidFill>
        </a:ln>
      </dgm:spPr>
      <dgm:t>
        <a:bodyPr/>
        <a:lstStyle/>
        <a:p>
          <a:endParaRPr lang="en-US" dirty="0"/>
        </a:p>
      </dgm:t>
    </dgm:pt>
    <dgm:pt modelId="{0C3C1289-608A-4724-B045-C692B24D96AB}">
      <dgm:prSet/>
      <dgm:spPr>
        <a:solidFill>
          <a:schemeClr val="accent3">
            <a:lumMod val="60000"/>
            <a:lumOff val="40000"/>
          </a:schemeClr>
        </a:solidFill>
      </dgm:spPr>
      <dgm:t>
        <a:bodyPr/>
        <a:lstStyle/>
        <a:p>
          <a:r>
            <a:rPr lang="en-US" b="1" i="1" dirty="0">
              <a:solidFill>
                <a:schemeClr val="bg1"/>
              </a:solidFill>
              <a:latin typeface="Arial" panose="020B0604020202020204" pitchFamily="34" charset="0"/>
              <a:cs typeface="Arial" panose="020B0604020202020204" pitchFamily="34" charset="0"/>
            </a:rPr>
            <a:t>Up to EIGHTEEN consultants may be selected.</a:t>
          </a:r>
        </a:p>
      </dgm:t>
    </dgm:pt>
    <dgm:pt modelId="{7B54493F-7A3F-42AE-8643-6331DB1745C2}" type="parTrans" cxnId="{1902EB45-2A78-444E-BE8F-CCDB9C6707DC}">
      <dgm:prSet/>
      <dgm:spPr/>
      <dgm:t>
        <a:bodyPr/>
        <a:lstStyle/>
        <a:p>
          <a:endParaRPr lang="en-US"/>
        </a:p>
      </dgm:t>
    </dgm:pt>
    <dgm:pt modelId="{17BD352F-EAB7-40F3-B1EA-299B2A74A44D}" type="sibTrans" cxnId="{1902EB45-2A78-444E-BE8F-CCDB9C6707DC}">
      <dgm:prSet/>
      <dgm:spPr>
        <a:solidFill>
          <a:srgbClr val="00B0F0">
            <a:alpha val="90000"/>
          </a:srgbClr>
        </a:solidFill>
        <a:ln>
          <a:solidFill>
            <a:schemeClr val="bg1">
              <a:alpha val="90000"/>
            </a:schemeClr>
          </a:solidFill>
        </a:ln>
      </dgm:spPr>
      <dgm:t>
        <a:bodyPr/>
        <a:lstStyle/>
        <a:p>
          <a:endParaRPr lang="en-US" dirty="0"/>
        </a:p>
      </dgm:t>
    </dgm:pt>
    <dgm:pt modelId="{71DE9E90-52D6-42E8-9943-A2E26EFE479F}">
      <dgm:prSet/>
      <dgm:spPr>
        <a:solidFill>
          <a:schemeClr val="accent3">
            <a:lumMod val="60000"/>
            <a:lumOff val="40000"/>
          </a:schemeClr>
        </a:solidFill>
      </dgm:spPr>
      <dgm:t>
        <a:bodyPr/>
        <a:lstStyle/>
        <a:p>
          <a:r>
            <a:rPr lang="en-US" b="1" i="1" dirty="0">
              <a:solidFill>
                <a:schemeClr val="bg1"/>
              </a:solidFill>
              <a:latin typeface="Arial" panose="020B0604020202020204" pitchFamily="34" charset="0"/>
              <a:cs typeface="Arial" panose="020B0604020202020204" pitchFamily="34" charset="0"/>
            </a:rPr>
            <a:t>A contract will be executed upon completion of negotiations of contract terms and City Council approval.</a:t>
          </a:r>
        </a:p>
      </dgm:t>
    </dgm:pt>
    <dgm:pt modelId="{87B33604-4978-4EB3-A052-0AE73790BD0F}" type="parTrans" cxnId="{81074FB6-DC3F-40AC-B569-E4EA9591C7F4}">
      <dgm:prSet/>
      <dgm:spPr/>
      <dgm:t>
        <a:bodyPr/>
        <a:lstStyle/>
        <a:p>
          <a:endParaRPr lang="en-US"/>
        </a:p>
      </dgm:t>
    </dgm:pt>
    <dgm:pt modelId="{0F30664D-A960-4999-89F1-82AA1B2001FC}" type="sibTrans" cxnId="{81074FB6-DC3F-40AC-B569-E4EA9591C7F4}">
      <dgm:prSet/>
      <dgm:spPr/>
      <dgm:t>
        <a:bodyPr/>
        <a:lstStyle/>
        <a:p>
          <a:endParaRPr lang="en-US"/>
        </a:p>
      </dgm:t>
    </dgm:pt>
    <dgm:pt modelId="{777CB048-4F6B-4CFF-ADA1-B8E39A96C6F6}" type="pres">
      <dgm:prSet presAssocID="{1E3B5E8D-5DE7-4C44-A865-7574D9B04436}" presName="outerComposite" presStyleCnt="0">
        <dgm:presLayoutVars>
          <dgm:chMax val="5"/>
          <dgm:dir/>
          <dgm:resizeHandles val="exact"/>
        </dgm:presLayoutVars>
      </dgm:prSet>
      <dgm:spPr/>
    </dgm:pt>
    <dgm:pt modelId="{62A6A5EA-FA7C-4E82-9AF8-0CDDC7A43098}" type="pres">
      <dgm:prSet presAssocID="{1E3B5E8D-5DE7-4C44-A865-7574D9B04436}" presName="dummyMaxCanvas" presStyleCnt="0">
        <dgm:presLayoutVars/>
      </dgm:prSet>
      <dgm:spPr/>
    </dgm:pt>
    <dgm:pt modelId="{418E8058-9254-4502-B122-33CBC187B3A2}" type="pres">
      <dgm:prSet presAssocID="{1E3B5E8D-5DE7-4C44-A865-7574D9B04436}" presName="ThreeNodes_1" presStyleLbl="node1" presStyleIdx="0" presStyleCnt="3">
        <dgm:presLayoutVars>
          <dgm:bulletEnabled val="1"/>
        </dgm:presLayoutVars>
      </dgm:prSet>
      <dgm:spPr/>
    </dgm:pt>
    <dgm:pt modelId="{6E03E4E3-D994-4E1C-AC33-084C19F0C334}" type="pres">
      <dgm:prSet presAssocID="{1E3B5E8D-5DE7-4C44-A865-7574D9B04436}" presName="ThreeNodes_2" presStyleLbl="node1" presStyleIdx="1" presStyleCnt="3" custLinFactNeighborX="-136" custLinFactNeighborY="-1279">
        <dgm:presLayoutVars>
          <dgm:bulletEnabled val="1"/>
        </dgm:presLayoutVars>
      </dgm:prSet>
      <dgm:spPr/>
    </dgm:pt>
    <dgm:pt modelId="{AFA37E5C-A2BB-4EF0-940A-B68A347B6E52}" type="pres">
      <dgm:prSet presAssocID="{1E3B5E8D-5DE7-4C44-A865-7574D9B04436}" presName="ThreeNodes_3" presStyleLbl="node1" presStyleIdx="2" presStyleCnt="3">
        <dgm:presLayoutVars>
          <dgm:bulletEnabled val="1"/>
        </dgm:presLayoutVars>
      </dgm:prSet>
      <dgm:spPr/>
    </dgm:pt>
    <dgm:pt modelId="{D42CEE3E-6822-4900-95A1-326E73EBF24A}" type="pres">
      <dgm:prSet presAssocID="{1E3B5E8D-5DE7-4C44-A865-7574D9B04436}" presName="ThreeConn_1-2" presStyleLbl="fgAccFollowNode1" presStyleIdx="0" presStyleCnt="2">
        <dgm:presLayoutVars>
          <dgm:bulletEnabled val="1"/>
        </dgm:presLayoutVars>
      </dgm:prSet>
      <dgm:spPr/>
    </dgm:pt>
    <dgm:pt modelId="{DF69C2C3-AC4C-40EA-8D12-74F84ADCEDAA}" type="pres">
      <dgm:prSet presAssocID="{1E3B5E8D-5DE7-4C44-A865-7574D9B04436}" presName="ThreeConn_2-3" presStyleLbl="fgAccFollowNode1" presStyleIdx="1" presStyleCnt="2">
        <dgm:presLayoutVars>
          <dgm:bulletEnabled val="1"/>
        </dgm:presLayoutVars>
      </dgm:prSet>
      <dgm:spPr/>
    </dgm:pt>
    <dgm:pt modelId="{4B168681-E01F-49C2-9873-F5BA3AEE3CD8}" type="pres">
      <dgm:prSet presAssocID="{1E3B5E8D-5DE7-4C44-A865-7574D9B04436}" presName="ThreeNodes_1_text" presStyleLbl="node1" presStyleIdx="2" presStyleCnt="3">
        <dgm:presLayoutVars>
          <dgm:bulletEnabled val="1"/>
        </dgm:presLayoutVars>
      </dgm:prSet>
      <dgm:spPr/>
    </dgm:pt>
    <dgm:pt modelId="{DA6FBC55-17E8-448D-804F-750B05D7D7DB}" type="pres">
      <dgm:prSet presAssocID="{1E3B5E8D-5DE7-4C44-A865-7574D9B04436}" presName="ThreeNodes_2_text" presStyleLbl="node1" presStyleIdx="2" presStyleCnt="3">
        <dgm:presLayoutVars>
          <dgm:bulletEnabled val="1"/>
        </dgm:presLayoutVars>
      </dgm:prSet>
      <dgm:spPr/>
    </dgm:pt>
    <dgm:pt modelId="{4FFA0657-255D-4E7B-A5BC-393032E6DC38}" type="pres">
      <dgm:prSet presAssocID="{1E3B5E8D-5DE7-4C44-A865-7574D9B04436}" presName="ThreeNodes_3_text" presStyleLbl="node1" presStyleIdx="2" presStyleCnt="3">
        <dgm:presLayoutVars>
          <dgm:bulletEnabled val="1"/>
        </dgm:presLayoutVars>
      </dgm:prSet>
      <dgm:spPr/>
    </dgm:pt>
  </dgm:ptLst>
  <dgm:cxnLst>
    <dgm:cxn modelId="{E65BF903-2EB4-4270-A0E4-E47921D99C94}" type="presOf" srcId="{0C3C1289-608A-4724-B045-C692B24D96AB}" destId="{DA6FBC55-17E8-448D-804F-750B05D7D7DB}" srcOrd="1" destOrd="0" presId="urn:microsoft.com/office/officeart/2005/8/layout/vProcess5"/>
    <dgm:cxn modelId="{1858840F-D087-4F47-B40A-FE238C9EEF50}" srcId="{1E3B5E8D-5DE7-4C44-A865-7574D9B04436}" destId="{18DD91E0-48B8-4889-B375-94FF8B6CF140}" srcOrd="0" destOrd="0" parTransId="{8CACDE28-631D-493E-8F1A-A2AF1606C767}" sibTransId="{9EFC5240-6B58-4BDE-9251-5EDA0DA97E3B}"/>
    <dgm:cxn modelId="{1603685F-6147-4CD9-AD7B-803A4A407ECA}" type="presOf" srcId="{9EFC5240-6B58-4BDE-9251-5EDA0DA97E3B}" destId="{D42CEE3E-6822-4900-95A1-326E73EBF24A}" srcOrd="0" destOrd="0" presId="urn:microsoft.com/office/officeart/2005/8/layout/vProcess5"/>
    <dgm:cxn modelId="{1902EB45-2A78-444E-BE8F-CCDB9C6707DC}" srcId="{1E3B5E8D-5DE7-4C44-A865-7574D9B04436}" destId="{0C3C1289-608A-4724-B045-C692B24D96AB}" srcOrd="1" destOrd="0" parTransId="{7B54493F-7A3F-42AE-8643-6331DB1745C2}" sibTransId="{17BD352F-EAB7-40F3-B1EA-299B2A74A44D}"/>
    <dgm:cxn modelId="{5F236C7D-D889-405D-B86B-4D4D1A143F21}" type="presOf" srcId="{18DD91E0-48B8-4889-B375-94FF8B6CF140}" destId="{4B168681-E01F-49C2-9873-F5BA3AEE3CD8}" srcOrd="1" destOrd="0" presId="urn:microsoft.com/office/officeart/2005/8/layout/vProcess5"/>
    <dgm:cxn modelId="{7142C482-21F0-493F-9231-A8521E4FFC42}" type="presOf" srcId="{0C3C1289-608A-4724-B045-C692B24D96AB}" destId="{6E03E4E3-D994-4E1C-AC33-084C19F0C334}" srcOrd="0" destOrd="0" presId="urn:microsoft.com/office/officeart/2005/8/layout/vProcess5"/>
    <dgm:cxn modelId="{228A698C-9D49-439F-8E67-B20B9F46D1D6}" type="presOf" srcId="{71DE9E90-52D6-42E8-9943-A2E26EFE479F}" destId="{4FFA0657-255D-4E7B-A5BC-393032E6DC38}" srcOrd="1" destOrd="0" presId="urn:microsoft.com/office/officeart/2005/8/layout/vProcess5"/>
    <dgm:cxn modelId="{6EB169B2-FF04-471D-9EBE-9076EB77340D}" type="presOf" srcId="{1E3B5E8D-5DE7-4C44-A865-7574D9B04436}" destId="{777CB048-4F6B-4CFF-ADA1-B8E39A96C6F6}" srcOrd="0" destOrd="0" presId="urn:microsoft.com/office/officeart/2005/8/layout/vProcess5"/>
    <dgm:cxn modelId="{D904FAB2-136A-44E6-B80B-EDC575DE42DA}" type="presOf" srcId="{18DD91E0-48B8-4889-B375-94FF8B6CF140}" destId="{418E8058-9254-4502-B122-33CBC187B3A2}" srcOrd="0" destOrd="0" presId="urn:microsoft.com/office/officeart/2005/8/layout/vProcess5"/>
    <dgm:cxn modelId="{81074FB6-DC3F-40AC-B569-E4EA9591C7F4}" srcId="{1E3B5E8D-5DE7-4C44-A865-7574D9B04436}" destId="{71DE9E90-52D6-42E8-9943-A2E26EFE479F}" srcOrd="2" destOrd="0" parTransId="{87B33604-4978-4EB3-A052-0AE73790BD0F}" sibTransId="{0F30664D-A960-4999-89F1-82AA1B2001FC}"/>
    <dgm:cxn modelId="{AC2284B6-B4F3-4996-90AD-8640FBC6166F}" type="presOf" srcId="{71DE9E90-52D6-42E8-9943-A2E26EFE479F}" destId="{AFA37E5C-A2BB-4EF0-940A-B68A347B6E52}" srcOrd="0" destOrd="0" presId="urn:microsoft.com/office/officeart/2005/8/layout/vProcess5"/>
    <dgm:cxn modelId="{3D02FCC2-C3F2-4B32-8B77-319602397C43}" type="presOf" srcId="{17BD352F-EAB7-40F3-B1EA-299B2A74A44D}" destId="{DF69C2C3-AC4C-40EA-8D12-74F84ADCEDAA}" srcOrd="0" destOrd="0" presId="urn:microsoft.com/office/officeart/2005/8/layout/vProcess5"/>
    <dgm:cxn modelId="{F70BBCC2-3659-479A-B897-D6FF3DEC44F5}" type="presParOf" srcId="{777CB048-4F6B-4CFF-ADA1-B8E39A96C6F6}" destId="{62A6A5EA-FA7C-4E82-9AF8-0CDDC7A43098}" srcOrd="0" destOrd="0" presId="urn:microsoft.com/office/officeart/2005/8/layout/vProcess5"/>
    <dgm:cxn modelId="{FB16C2F4-DC22-4B81-98AF-C99EBC2421B4}" type="presParOf" srcId="{777CB048-4F6B-4CFF-ADA1-B8E39A96C6F6}" destId="{418E8058-9254-4502-B122-33CBC187B3A2}" srcOrd="1" destOrd="0" presId="urn:microsoft.com/office/officeart/2005/8/layout/vProcess5"/>
    <dgm:cxn modelId="{593114C3-1BE7-4C51-8A58-38118D1A5E6B}" type="presParOf" srcId="{777CB048-4F6B-4CFF-ADA1-B8E39A96C6F6}" destId="{6E03E4E3-D994-4E1C-AC33-084C19F0C334}" srcOrd="2" destOrd="0" presId="urn:microsoft.com/office/officeart/2005/8/layout/vProcess5"/>
    <dgm:cxn modelId="{04EBAC38-D077-4E00-B627-D1BCFCC55BC1}" type="presParOf" srcId="{777CB048-4F6B-4CFF-ADA1-B8E39A96C6F6}" destId="{AFA37E5C-A2BB-4EF0-940A-B68A347B6E52}" srcOrd="3" destOrd="0" presId="urn:microsoft.com/office/officeart/2005/8/layout/vProcess5"/>
    <dgm:cxn modelId="{1FECA9D9-E8F8-4F99-8766-844A3B9135D4}" type="presParOf" srcId="{777CB048-4F6B-4CFF-ADA1-B8E39A96C6F6}" destId="{D42CEE3E-6822-4900-95A1-326E73EBF24A}" srcOrd="4" destOrd="0" presId="urn:microsoft.com/office/officeart/2005/8/layout/vProcess5"/>
    <dgm:cxn modelId="{573310E6-3FCE-490C-855E-1390A62E9E10}" type="presParOf" srcId="{777CB048-4F6B-4CFF-ADA1-B8E39A96C6F6}" destId="{DF69C2C3-AC4C-40EA-8D12-74F84ADCEDAA}" srcOrd="5" destOrd="0" presId="urn:microsoft.com/office/officeart/2005/8/layout/vProcess5"/>
    <dgm:cxn modelId="{0C2620ED-F81B-467E-AA1C-38525C64D899}" type="presParOf" srcId="{777CB048-4F6B-4CFF-ADA1-B8E39A96C6F6}" destId="{4B168681-E01F-49C2-9873-F5BA3AEE3CD8}" srcOrd="6" destOrd="0" presId="urn:microsoft.com/office/officeart/2005/8/layout/vProcess5"/>
    <dgm:cxn modelId="{ABBF5D10-8903-4409-A04B-26B4DEB7B2EA}" type="presParOf" srcId="{777CB048-4F6B-4CFF-ADA1-B8E39A96C6F6}" destId="{DA6FBC55-17E8-448D-804F-750B05D7D7DB}" srcOrd="7" destOrd="0" presId="urn:microsoft.com/office/officeart/2005/8/layout/vProcess5"/>
    <dgm:cxn modelId="{872534B6-F54D-492E-9435-3E438A4F8EAC}" type="presParOf" srcId="{777CB048-4F6B-4CFF-ADA1-B8E39A96C6F6}" destId="{4FFA0657-255D-4E7B-A5BC-393032E6DC3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38A0A-7023-4B7F-A472-ACB4CD40E10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5517ADD-8773-415B-AEEE-8AED5F1AD2A2}">
      <dgm:prSet custT="1"/>
      <dgm:spPr/>
      <dgm:t>
        <a:bodyPr/>
        <a:lstStyle/>
        <a:p>
          <a:r>
            <a:rPr lang="en-US" sz="3000" baseline="0" dirty="0">
              <a:solidFill>
                <a:schemeClr val="bg1"/>
              </a:solidFill>
            </a:rPr>
            <a:t>Email all questions to: </a:t>
          </a:r>
          <a:r>
            <a:rPr lang="en-US" sz="3000" b="1" u="sng" baseline="0" dirty="0">
              <a:solidFill>
                <a:schemeClr val="bg1"/>
              </a:solidFill>
            </a:rPr>
            <a:t>anna.york@phoenix.gov </a:t>
          </a:r>
          <a:endParaRPr lang="en-US" sz="3000" b="1" baseline="0" dirty="0">
            <a:solidFill>
              <a:schemeClr val="bg1"/>
            </a:solidFill>
          </a:endParaRPr>
        </a:p>
      </dgm:t>
    </dgm:pt>
    <dgm:pt modelId="{209CE433-FEB2-48EF-98BE-60AE7A66D2E6}" type="parTrans" cxnId="{6BF9E4F1-505C-4721-915F-2FC9688BEB1D}">
      <dgm:prSet/>
      <dgm:spPr/>
      <dgm:t>
        <a:bodyPr/>
        <a:lstStyle/>
        <a:p>
          <a:endParaRPr lang="en-US"/>
        </a:p>
      </dgm:t>
    </dgm:pt>
    <dgm:pt modelId="{5C59EBD3-B480-4428-938A-4D8ECB03767B}" type="sibTrans" cxnId="{6BF9E4F1-505C-4721-915F-2FC9688BEB1D}">
      <dgm:prSet/>
      <dgm:spPr/>
      <dgm:t>
        <a:bodyPr/>
        <a:lstStyle/>
        <a:p>
          <a:endParaRPr lang="en-US"/>
        </a:p>
      </dgm:t>
    </dgm:pt>
    <dgm:pt modelId="{537C11D8-4E97-4014-B70F-9A926E30C75C}">
      <dgm:prSet custT="1"/>
      <dgm:spPr/>
      <dgm:t>
        <a:bodyPr/>
        <a:lstStyle/>
        <a:p>
          <a:r>
            <a:rPr lang="en-US" sz="3000" baseline="0" dirty="0">
              <a:solidFill>
                <a:schemeClr val="bg1"/>
              </a:solidFill>
            </a:rPr>
            <a:t>Reference RFx Number: </a:t>
          </a:r>
          <a:r>
            <a:rPr lang="en-US" sz="3000" b="1" baseline="0" dirty="0">
              <a:solidFill>
                <a:schemeClr val="bg1"/>
              </a:solidFill>
            </a:rPr>
            <a:t>6000001642 </a:t>
          </a:r>
          <a:r>
            <a:rPr lang="en-US" sz="3000" baseline="0" dirty="0">
              <a:solidFill>
                <a:schemeClr val="bg1"/>
              </a:solidFill>
            </a:rPr>
            <a:t>in your email subject line</a:t>
          </a:r>
        </a:p>
      </dgm:t>
    </dgm:pt>
    <dgm:pt modelId="{C0448476-59B1-46ED-88ED-5B78C5CD6E5F}" type="parTrans" cxnId="{A6EC80FC-5240-4862-9CF3-BAA496924A4C}">
      <dgm:prSet/>
      <dgm:spPr/>
      <dgm:t>
        <a:bodyPr/>
        <a:lstStyle/>
        <a:p>
          <a:endParaRPr lang="en-US"/>
        </a:p>
      </dgm:t>
    </dgm:pt>
    <dgm:pt modelId="{D60E8BBA-A32C-4C02-AD10-BDF5DA9B62CF}" type="sibTrans" cxnId="{A6EC80FC-5240-4862-9CF3-BAA496924A4C}">
      <dgm:prSet/>
      <dgm:spPr/>
      <dgm:t>
        <a:bodyPr/>
        <a:lstStyle/>
        <a:p>
          <a:endParaRPr lang="en-US"/>
        </a:p>
      </dgm:t>
    </dgm:pt>
    <dgm:pt modelId="{D11658DF-41A8-40AA-AAF8-A07034F47D7A}">
      <dgm:prSet custT="1"/>
      <dgm:spPr/>
      <dgm:t>
        <a:bodyPr/>
        <a:lstStyle/>
        <a:p>
          <a:r>
            <a:rPr lang="en-US" sz="3000" baseline="0" dirty="0">
              <a:solidFill>
                <a:schemeClr val="bg1"/>
              </a:solidFill>
            </a:rPr>
            <a:t>Or call Anna York at:</a:t>
          </a:r>
        </a:p>
        <a:p>
          <a:r>
            <a:rPr lang="en-US" sz="3000" baseline="0" dirty="0">
              <a:solidFill>
                <a:schemeClr val="bg1"/>
              </a:solidFill>
            </a:rPr>
            <a:t>(602) 534-3691</a:t>
          </a:r>
        </a:p>
      </dgm:t>
    </dgm:pt>
    <dgm:pt modelId="{FD0F7388-E821-46B3-82AD-E3A32CD547E6}" type="parTrans" cxnId="{48440E19-CA27-4968-A71A-824D5A73A198}">
      <dgm:prSet/>
      <dgm:spPr/>
      <dgm:t>
        <a:bodyPr/>
        <a:lstStyle/>
        <a:p>
          <a:endParaRPr lang="en-US"/>
        </a:p>
      </dgm:t>
    </dgm:pt>
    <dgm:pt modelId="{CF23A9FE-764A-4552-932B-EE0917417E3B}" type="sibTrans" cxnId="{48440E19-CA27-4968-A71A-824D5A73A198}">
      <dgm:prSet/>
      <dgm:spPr/>
      <dgm:t>
        <a:bodyPr/>
        <a:lstStyle/>
        <a:p>
          <a:endParaRPr lang="en-US"/>
        </a:p>
      </dgm:t>
    </dgm:pt>
    <dgm:pt modelId="{70A92DB3-582E-4481-B9C9-4AFB0C88C516}" type="pres">
      <dgm:prSet presAssocID="{99A38A0A-7023-4B7F-A472-ACB4CD40E109}" presName="linear" presStyleCnt="0">
        <dgm:presLayoutVars>
          <dgm:animLvl val="lvl"/>
          <dgm:resizeHandles val="exact"/>
        </dgm:presLayoutVars>
      </dgm:prSet>
      <dgm:spPr/>
    </dgm:pt>
    <dgm:pt modelId="{4F38232A-37EF-4D1E-BCAD-DFF8B1B3F369}" type="pres">
      <dgm:prSet presAssocID="{A5517ADD-8773-415B-AEEE-8AED5F1AD2A2}" presName="parentText" presStyleLbl="node1" presStyleIdx="0" presStyleCnt="3">
        <dgm:presLayoutVars>
          <dgm:chMax val="0"/>
          <dgm:bulletEnabled val="1"/>
        </dgm:presLayoutVars>
      </dgm:prSet>
      <dgm:spPr/>
    </dgm:pt>
    <dgm:pt modelId="{B104357F-B12D-4C12-B218-EC1DF5716AAD}" type="pres">
      <dgm:prSet presAssocID="{5C59EBD3-B480-4428-938A-4D8ECB03767B}" presName="spacer" presStyleCnt="0"/>
      <dgm:spPr/>
    </dgm:pt>
    <dgm:pt modelId="{A41482B8-45BB-42B2-922E-726B69426FE4}" type="pres">
      <dgm:prSet presAssocID="{537C11D8-4E97-4014-B70F-9A926E30C75C}" presName="parentText" presStyleLbl="node1" presStyleIdx="1" presStyleCnt="3">
        <dgm:presLayoutVars>
          <dgm:chMax val="0"/>
          <dgm:bulletEnabled val="1"/>
        </dgm:presLayoutVars>
      </dgm:prSet>
      <dgm:spPr/>
    </dgm:pt>
    <dgm:pt modelId="{F3F7B78E-C7D0-4BAD-85A1-A7E1F2D2AA4F}" type="pres">
      <dgm:prSet presAssocID="{D60E8BBA-A32C-4C02-AD10-BDF5DA9B62CF}" presName="spacer" presStyleCnt="0"/>
      <dgm:spPr/>
    </dgm:pt>
    <dgm:pt modelId="{E61A7E85-70BF-4E63-AD31-80140B891412}" type="pres">
      <dgm:prSet presAssocID="{D11658DF-41A8-40AA-AAF8-A07034F47D7A}" presName="parentText" presStyleLbl="node1" presStyleIdx="2" presStyleCnt="3">
        <dgm:presLayoutVars>
          <dgm:chMax val="0"/>
          <dgm:bulletEnabled val="1"/>
        </dgm:presLayoutVars>
      </dgm:prSet>
      <dgm:spPr/>
    </dgm:pt>
  </dgm:ptLst>
  <dgm:cxnLst>
    <dgm:cxn modelId="{48440E19-CA27-4968-A71A-824D5A73A198}" srcId="{99A38A0A-7023-4B7F-A472-ACB4CD40E109}" destId="{D11658DF-41A8-40AA-AAF8-A07034F47D7A}" srcOrd="2" destOrd="0" parTransId="{FD0F7388-E821-46B3-82AD-E3A32CD547E6}" sibTransId="{CF23A9FE-764A-4552-932B-EE0917417E3B}"/>
    <dgm:cxn modelId="{A3998C1A-C823-4399-A7FD-7AE6F5E970DF}" type="presOf" srcId="{537C11D8-4E97-4014-B70F-9A926E30C75C}" destId="{A41482B8-45BB-42B2-922E-726B69426FE4}" srcOrd="0" destOrd="0" presId="urn:microsoft.com/office/officeart/2005/8/layout/vList2"/>
    <dgm:cxn modelId="{7C274254-2F3E-45C5-8222-CBF5DA949720}" type="presOf" srcId="{99A38A0A-7023-4B7F-A472-ACB4CD40E109}" destId="{70A92DB3-582E-4481-B9C9-4AFB0C88C516}" srcOrd="0" destOrd="0" presId="urn:microsoft.com/office/officeart/2005/8/layout/vList2"/>
    <dgm:cxn modelId="{53B48599-F706-4ABD-84CD-7F392D2E887F}" type="presOf" srcId="{A5517ADD-8773-415B-AEEE-8AED5F1AD2A2}" destId="{4F38232A-37EF-4D1E-BCAD-DFF8B1B3F369}" srcOrd="0" destOrd="0" presId="urn:microsoft.com/office/officeart/2005/8/layout/vList2"/>
    <dgm:cxn modelId="{698762E5-BEE2-45EA-8507-6D2C6CB2BA22}" type="presOf" srcId="{D11658DF-41A8-40AA-AAF8-A07034F47D7A}" destId="{E61A7E85-70BF-4E63-AD31-80140B891412}" srcOrd="0" destOrd="0" presId="urn:microsoft.com/office/officeart/2005/8/layout/vList2"/>
    <dgm:cxn modelId="{6BF9E4F1-505C-4721-915F-2FC9688BEB1D}" srcId="{99A38A0A-7023-4B7F-A472-ACB4CD40E109}" destId="{A5517ADD-8773-415B-AEEE-8AED5F1AD2A2}" srcOrd="0" destOrd="0" parTransId="{209CE433-FEB2-48EF-98BE-60AE7A66D2E6}" sibTransId="{5C59EBD3-B480-4428-938A-4D8ECB03767B}"/>
    <dgm:cxn modelId="{A6EC80FC-5240-4862-9CF3-BAA496924A4C}" srcId="{99A38A0A-7023-4B7F-A472-ACB4CD40E109}" destId="{537C11D8-4E97-4014-B70F-9A926E30C75C}" srcOrd="1" destOrd="0" parTransId="{C0448476-59B1-46ED-88ED-5B78C5CD6E5F}" sibTransId="{D60E8BBA-A32C-4C02-AD10-BDF5DA9B62CF}"/>
    <dgm:cxn modelId="{D91EB3FA-EFEE-486F-8CC5-A8F7F734CDA8}" type="presParOf" srcId="{70A92DB3-582E-4481-B9C9-4AFB0C88C516}" destId="{4F38232A-37EF-4D1E-BCAD-DFF8B1B3F369}" srcOrd="0" destOrd="0" presId="urn:microsoft.com/office/officeart/2005/8/layout/vList2"/>
    <dgm:cxn modelId="{9F9A1180-C018-431A-843D-658BBBC2C419}" type="presParOf" srcId="{70A92DB3-582E-4481-B9C9-4AFB0C88C516}" destId="{B104357F-B12D-4C12-B218-EC1DF5716AAD}" srcOrd="1" destOrd="0" presId="urn:microsoft.com/office/officeart/2005/8/layout/vList2"/>
    <dgm:cxn modelId="{FA6C8D6E-7C38-4149-94E0-B1BA33DE3370}" type="presParOf" srcId="{70A92DB3-582E-4481-B9C9-4AFB0C88C516}" destId="{A41482B8-45BB-42B2-922E-726B69426FE4}" srcOrd="2" destOrd="0" presId="urn:microsoft.com/office/officeart/2005/8/layout/vList2"/>
    <dgm:cxn modelId="{3D6813D0-604D-4810-AE81-F6D828D8F488}" type="presParOf" srcId="{70A92DB3-582E-4481-B9C9-4AFB0C88C516}" destId="{F3F7B78E-C7D0-4BAD-85A1-A7E1F2D2AA4F}" srcOrd="3" destOrd="0" presId="urn:microsoft.com/office/officeart/2005/8/layout/vList2"/>
    <dgm:cxn modelId="{851A2264-1D99-4BC7-A1B5-6E9273F5F60A}" type="presParOf" srcId="{70A92DB3-582E-4481-B9C9-4AFB0C88C516}" destId="{E61A7E85-70BF-4E63-AD31-80140B8914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FB8092-B780-412D-B25C-9A18F2A0733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24AD0B8-37E2-4C8B-8DB8-822AFBD9637D}">
      <dgm:prSet/>
      <dgm:spPr/>
      <dgm:t>
        <a:bodyPr/>
        <a:lstStyle/>
        <a:p>
          <a:r>
            <a:rPr lang="en-US" dirty="0"/>
            <a:t>Vendor Registration</a:t>
          </a:r>
        </a:p>
      </dgm:t>
    </dgm:pt>
    <dgm:pt modelId="{2F31AB37-9896-4F9F-9625-26EC11B1BC26}" type="parTrans" cxnId="{4D049C7E-9AB2-4E75-9B94-DD9F8250ED24}">
      <dgm:prSet/>
      <dgm:spPr/>
      <dgm:t>
        <a:bodyPr/>
        <a:lstStyle/>
        <a:p>
          <a:endParaRPr lang="en-US"/>
        </a:p>
      </dgm:t>
    </dgm:pt>
    <dgm:pt modelId="{DB1270BF-921E-4A01-A7FE-B17B7ED87E68}" type="sibTrans" cxnId="{4D049C7E-9AB2-4E75-9B94-DD9F8250ED24}">
      <dgm:prSet/>
      <dgm:spPr/>
      <dgm:t>
        <a:bodyPr/>
        <a:lstStyle/>
        <a:p>
          <a:endParaRPr lang="en-US"/>
        </a:p>
      </dgm:t>
    </dgm:pt>
    <dgm:pt modelId="{B5E356E4-3B2E-4E86-ACD3-C1C1EB2A6EE0}">
      <dgm:prSet/>
      <dgm:spPr/>
      <dgm:t>
        <a:bodyPr/>
        <a:lstStyle/>
        <a:p>
          <a:r>
            <a:rPr lang="en-US" dirty="0"/>
            <a:t>Login</a:t>
          </a:r>
        </a:p>
      </dgm:t>
    </dgm:pt>
    <dgm:pt modelId="{CAAFA099-2706-4B1D-B563-2DC73120BC6C}" type="parTrans" cxnId="{B2810C8A-EBFD-4615-8B84-EA0C6D72972E}">
      <dgm:prSet/>
      <dgm:spPr/>
      <dgm:t>
        <a:bodyPr/>
        <a:lstStyle/>
        <a:p>
          <a:endParaRPr lang="en-US"/>
        </a:p>
      </dgm:t>
    </dgm:pt>
    <dgm:pt modelId="{4547566D-04C4-423B-815A-3514D32C6397}" type="sibTrans" cxnId="{B2810C8A-EBFD-4615-8B84-EA0C6D72972E}">
      <dgm:prSet/>
      <dgm:spPr/>
      <dgm:t>
        <a:bodyPr/>
        <a:lstStyle/>
        <a:p>
          <a:endParaRPr lang="en-US"/>
        </a:p>
      </dgm:t>
    </dgm:pt>
    <dgm:pt modelId="{9ED06586-1509-46F1-B854-FEFD49ABA939}">
      <dgm:prSet/>
      <dgm:spPr/>
      <dgm:t>
        <a:bodyPr/>
        <a:lstStyle/>
        <a:p>
          <a:r>
            <a:rPr lang="en-US" dirty="0"/>
            <a:t>Viewing Solicitations</a:t>
          </a:r>
        </a:p>
      </dgm:t>
    </dgm:pt>
    <dgm:pt modelId="{59BBFA50-641C-4419-A806-FAB1C6098BA5}" type="parTrans" cxnId="{BF6DE71A-F636-4709-81EF-1A8D76690A7C}">
      <dgm:prSet/>
      <dgm:spPr/>
      <dgm:t>
        <a:bodyPr/>
        <a:lstStyle/>
        <a:p>
          <a:endParaRPr lang="en-US"/>
        </a:p>
      </dgm:t>
    </dgm:pt>
    <dgm:pt modelId="{FC0B5357-3D5E-4235-9F21-AAF23B87996D}" type="sibTrans" cxnId="{BF6DE71A-F636-4709-81EF-1A8D76690A7C}">
      <dgm:prSet/>
      <dgm:spPr/>
      <dgm:t>
        <a:bodyPr/>
        <a:lstStyle/>
        <a:p>
          <a:endParaRPr lang="en-US"/>
        </a:p>
      </dgm:t>
    </dgm:pt>
    <dgm:pt modelId="{EBA01960-DF31-40C0-AFD9-C2C0AE04EDBC}">
      <dgm:prSet/>
      <dgm:spPr/>
      <dgm:t>
        <a:bodyPr/>
        <a:lstStyle/>
        <a:p>
          <a:r>
            <a:rPr lang="en-US" dirty="0"/>
            <a:t>Subscribe to Notifications</a:t>
          </a:r>
        </a:p>
      </dgm:t>
    </dgm:pt>
    <dgm:pt modelId="{B1AEB222-5C04-46B5-B497-3C9E4731CEE9}" type="parTrans" cxnId="{290C0F25-2B18-420E-B027-C74171ED80E9}">
      <dgm:prSet/>
      <dgm:spPr/>
      <dgm:t>
        <a:bodyPr/>
        <a:lstStyle/>
        <a:p>
          <a:endParaRPr lang="en-US"/>
        </a:p>
      </dgm:t>
    </dgm:pt>
    <dgm:pt modelId="{85B997C1-CEE7-4415-83CA-8C23B1DEAC2D}" type="sibTrans" cxnId="{290C0F25-2B18-420E-B027-C74171ED80E9}">
      <dgm:prSet/>
      <dgm:spPr/>
      <dgm:t>
        <a:bodyPr/>
        <a:lstStyle/>
        <a:p>
          <a:endParaRPr lang="en-US"/>
        </a:p>
      </dgm:t>
    </dgm:pt>
    <dgm:pt modelId="{E48DD17F-F6DE-4953-9A1F-22D4E0FEC4D3}">
      <dgm:prSet/>
      <dgm:spPr/>
      <dgm:t>
        <a:bodyPr/>
        <a:lstStyle/>
        <a:p>
          <a:r>
            <a:rPr lang="en-US" dirty="0"/>
            <a:t>Questions</a:t>
          </a:r>
        </a:p>
      </dgm:t>
    </dgm:pt>
    <dgm:pt modelId="{DE3ECE69-5221-47BC-AA0A-E3F5BB3CDFF8}" type="parTrans" cxnId="{D7C7D3A3-8B52-4F63-8B91-B705BDBC2EC5}">
      <dgm:prSet/>
      <dgm:spPr/>
      <dgm:t>
        <a:bodyPr/>
        <a:lstStyle/>
        <a:p>
          <a:endParaRPr lang="en-US"/>
        </a:p>
      </dgm:t>
    </dgm:pt>
    <dgm:pt modelId="{ED453F67-1E3D-411D-B910-19AF3C32676D}" type="sibTrans" cxnId="{D7C7D3A3-8B52-4F63-8B91-B705BDBC2EC5}">
      <dgm:prSet/>
      <dgm:spPr/>
      <dgm:t>
        <a:bodyPr/>
        <a:lstStyle/>
        <a:p>
          <a:endParaRPr lang="en-US"/>
        </a:p>
      </dgm:t>
    </dgm:pt>
    <dgm:pt modelId="{9C705035-94E4-4419-9382-D0EF983B69F6}">
      <dgm:prSet/>
      <dgm:spPr/>
      <dgm:t>
        <a:bodyPr/>
        <a:lstStyle/>
        <a:p>
          <a:r>
            <a:rPr lang="en-US" dirty="0"/>
            <a:t>Frequently Asked Questions</a:t>
          </a:r>
        </a:p>
      </dgm:t>
    </dgm:pt>
    <dgm:pt modelId="{5E2BD163-FFE8-45B7-B828-72C4C0E9B1C4}" type="parTrans" cxnId="{D91B14E3-C794-4CEB-A04F-F96C9162AFC3}">
      <dgm:prSet/>
      <dgm:spPr/>
      <dgm:t>
        <a:bodyPr/>
        <a:lstStyle/>
        <a:p>
          <a:endParaRPr lang="en-US"/>
        </a:p>
      </dgm:t>
    </dgm:pt>
    <dgm:pt modelId="{57644846-4D4B-4B00-AF30-09F756950220}" type="sibTrans" cxnId="{D91B14E3-C794-4CEB-A04F-F96C9162AFC3}">
      <dgm:prSet/>
      <dgm:spPr/>
      <dgm:t>
        <a:bodyPr/>
        <a:lstStyle/>
        <a:p>
          <a:endParaRPr lang="en-US"/>
        </a:p>
      </dgm:t>
    </dgm:pt>
    <dgm:pt modelId="{A6E838CD-0418-4D2F-AF43-7C960458C2F7}">
      <dgm:prSet/>
      <dgm:spPr/>
      <dgm:t>
        <a:bodyPr/>
        <a:lstStyle/>
        <a:p>
          <a:r>
            <a:rPr lang="en-US" dirty="0"/>
            <a:t>Tips and Tricks</a:t>
          </a:r>
        </a:p>
      </dgm:t>
    </dgm:pt>
    <dgm:pt modelId="{B2A669B6-CC2B-4758-8ABF-75BF5CF6B2DB}" type="parTrans" cxnId="{6C333A48-F340-4F0C-8D23-941D8C0A2B59}">
      <dgm:prSet/>
      <dgm:spPr/>
      <dgm:t>
        <a:bodyPr/>
        <a:lstStyle/>
        <a:p>
          <a:endParaRPr lang="en-US"/>
        </a:p>
      </dgm:t>
    </dgm:pt>
    <dgm:pt modelId="{B15E765F-0FAE-4E0E-A531-C01051C0B67D}" type="sibTrans" cxnId="{6C333A48-F340-4F0C-8D23-941D8C0A2B59}">
      <dgm:prSet/>
      <dgm:spPr/>
      <dgm:t>
        <a:bodyPr/>
        <a:lstStyle/>
        <a:p>
          <a:endParaRPr lang="en-US"/>
        </a:p>
      </dgm:t>
    </dgm:pt>
    <dgm:pt modelId="{92417930-1036-4ECB-B889-E0BD322809F6}" type="pres">
      <dgm:prSet presAssocID="{7EFB8092-B780-412D-B25C-9A18F2A07337}" presName="diagram" presStyleCnt="0">
        <dgm:presLayoutVars>
          <dgm:dir/>
          <dgm:resizeHandles val="exact"/>
        </dgm:presLayoutVars>
      </dgm:prSet>
      <dgm:spPr/>
    </dgm:pt>
    <dgm:pt modelId="{9F5DE439-C69C-4DEA-BB2E-E194A13EE4C6}" type="pres">
      <dgm:prSet presAssocID="{C24AD0B8-37E2-4C8B-8DB8-822AFBD9637D}" presName="node" presStyleLbl="node1" presStyleIdx="0" presStyleCnt="7">
        <dgm:presLayoutVars>
          <dgm:bulletEnabled val="1"/>
        </dgm:presLayoutVars>
      </dgm:prSet>
      <dgm:spPr/>
    </dgm:pt>
    <dgm:pt modelId="{ECEC25E1-78EF-4B05-9CC1-F439BDE4E3BD}" type="pres">
      <dgm:prSet presAssocID="{DB1270BF-921E-4A01-A7FE-B17B7ED87E68}" presName="sibTrans" presStyleCnt="0"/>
      <dgm:spPr/>
    </dgm:pt>
    <dgm:pt modelId="{A6EA94F9-8D0E-491B-B8F6-06E7CC0CD6FD}" type="pres">
      <dgm:prSet presAssocID="{9C705035-94E4-4419-9382-D0EF983B69F6}" presName="node" presStyleLbl="node1" presStyleIdx="1" presStyleCnt="7">
        <dgm:presLayoutVars>
          <dgm:bulletEnabled val="1"/>
        </dgm:presLayoutVars>
      </dgm:prSet>
      <dgm:spPr/>
    </dgm:pt>
    <dgm:pt modelId="{0D0E4802-64DB-4E60-91E7-68FE89B7AF83}" type="pres">
      <dgm:prSet presAssocID="{57644846-4D4B-4B00-AF30-09F756950220}" presName="sibTrans" presStyleCnt="0"/>
      <dgm:spPr/>
    </dgm:pt>
    <dgm:pt modelId="{362FDC4F-104A-4AAE-8AD7-34E41CAA47E6}" type="pres">
      <dgm:prSet presAssocID="{A6E838CD-0418-4D2F-AF43-7C960458C2F7}" presName="node" presStyleLbl="node1" presStyleIdx="2" presStyleCnt="7">
        <dgm:presLayoutVars>
          <dgm:bulletEnabled val="1"/>
        </dgm:presLayoutVars>
      </dgm:prSet>
      <dgm:spPr/>
    </dgm:pt>
    <dgm:pt modelId="{E38B69D9-BAA7-4A65-94EC-F696198C1A47}" type="pres">
      <dgm:prSet presAssocID="{B15E765F-0FAE-4E0E-A531-C01051C0B67D}" presName="sibTrans" presStyleCnt="0"/>
      <dgm:spPr/>
    </dgm:pt>
    <dgm:pt modelId="{B7368785-46BF-45E0-B4D8-7EC0FAAEB811}" type="pres">
      <dgm:prSet presAssocID="{B5E356E4-3B2E-4E86-ACD3-C1C1EB2A6EE0}" presName="node" presStyleLbl="node1" presStyleIdx="3" presStyleCnt="7">
        <dgm:presLayoutVars>
          <dgm:bulletEnabled val="1"/>
        </dgm:presLayoutVars>
      </dgm:prSet>
      <dgm:spPr/>
    </dgm:pt>
    <dgm:pt modelId="{F2C479FC-395E-466C-9E6A-083D2BC872EE}" type="pres">
      <dgm:prSet presAssocID="{4547566D-04C4-423B-815A-3514D32C6397}" presName="sibTrans" presStyleCnt="0"/>
      <dgm:spPr/>
    </dgm:pt>
    <dgm:pt modelId="{7DCB4A31-9BF5-4A50-8C79-03E03C482696}" type="pres">
      <dgm:prSet presAssocID="{9ED06586-1509-46F1-B854-FEFD49ABA939}" presName="node" presStyleLbl="node1" presStyleIdx="4" presStyleCnt="7">
        <dgm:presLayoutVars>
          <dgm:bulletEnabled val="1"/>
        </dgm:presLayoutVars>
      </dgm:prSet>
      <dgm:spPr/>
    </dgm:pt>
    <dgm:pt modelId="{34AD2AB8-10CE-451C-B810-303345D08F00}" type="pres">
      <dgm:prSet presAssocID="{FC0B5357-3D5E-4235-9F21-AAF23B87996D}" presName="sibTrans" presStyleCnt="0"/>
      <dgm:spPr/>
    </dgm:pt>
    <dgm:pt modelId="{7142838B-2CB1-4FFC-A343-014D4C2B821E}" type="pres">
      <dgm:prSet presAssocID="{EBA01960-DF31-40C0-AFD9-C2C0AE04EDBC}" presName="node" presStyleLbl="node1" presStyleIdx="5" presStyleCnt="7">
        <dgm:presLayoutVars>
          <dgm:bulletEnabled val="1"/>
        </dgm:presLayoutVars>
      </dgm:prSet>
      <dgm:spPr/>
    </dgm:pt>
    <dgm:pt modelId="{A2FE683F-4363-4EDB-B909-2B2D83027C5D}" type="pres">
      <dgm:prSet presAssocID="{85B997C1-CEE7-4415-83CA-8C23B1DEAC2D}" presName="sibTrans" presStyleCnt="0"/>
      <dgm:spPr/>
    </dgm:pt>
    <dgm:pt modelId="{ACA2E765-94F9-4835-B6D5-3FFD6D270B95}" type="pres">
      <dgm:prSet presAssocID="{E48DD17F-F6DE-4953-9A1F-22D4E0FEC4D3}" presName="node" presStyleLbl="node1" presStyleIdx="6" presStyleCnt="7" custLinFactNeighborY="798">
        <dgm:presLayoutVars>
          <dgm:bulletEnabled val="1"/>
        </dgm:presLayoutVars>
      </dgm:prSet>
      <dgm:spPr/>
    </dgm:pt>
  </dgm:ptLst>
  <dgm:cxnLst>
    <dgm:cxn modelId="{14E98D02-CA4A-4BE2-B3C8-A5936EC15387}" type="presOf" srcId="{E48DD17F-F6DE-4953-9A1F-22D4E0FEC4D3}" destId="{ACA2E765-94F9-4835-B6D5-3FFD6D270B95}" srcOrd="0" destOrd="0" presId="urn:microsoft.com/office/officeart/2005/8/layout/default"/>
    <dgm:cxn modelId="{BF6DE71A-F636-4709-81EF-1A8D76690A7C}" srcId="{7EFB8092-B780-412D-B25C-9A18F2A07337}" destId="{9ED06586-1509-46F1-B854-FEFD49ABA939}" srcOrd="4" destOrd="0" parTransId="{59BBFA50-641C-4419-A806-FAB1C6098BA5}" sibTransId="{FC0B5357-3D5E-4235-9F21-AAF23B87996D}"/>
    <dgm:cxn modelId="{290C0F25-2B18-420E-B027-C74171ED80E9}" srcId="{7EFB8092-B780-412D-B25C-9A18F2A07337}" destId="{EBA01960-DF31-40C0-AFD9-C2C0AE04EDBC}" srcOrd="5" destOrd="0" parTransId="{B1AEB222-5C04-46B5-B497-3C9E4731CEE9}" sibTransId="{85B997C1-CEE7-4415-83CA-8C23B1DEAC2D}"/>
    <dgm:cxn modelId="{B7673929-B63F-4318-8704-D3A627125F1E}" type="presOf" srcId="{B5E356E4-3B2E-4E86-ACD3-C1C1EB2A6EE0}" destId="{B7368785-46BF-45E0-B4D8-7EC0FAAEB811}" srcOrd="0" destOrd="0" presId="urn:microsoft.com/office/officeart/2005/8/layout/default"/>
    <dgm:cxn modelId="{5B792941-D6EB-40F6-813D-7C516DCA3B6E}" type="presOf" srcId="{9ED06586-1509-46F1-B854-FEFD49ABA939}" destId="{7DCB4A31-9BF5-4A50-8C79-03E03C482696}" srcOrd="0" destOrd="0" presId="urn:microsoft.com/office/officeart/2005/8/layout/default"/>
    <dgm:cxn modelId="{6FBD4962-5817-443D-9F46-491039CF1BEE}" type="presOf" srcId="{EBA01960-DF31-40C0-AFD9-C2C0AE04EDBC}" destId="{7142838B-2CB1-4FFC-A343-014D4C2B821E}" srcOrd="0" destOrd="0" presId="urn:microsoft.com/office/officeart/2005/8/layout/default"/>
    <dgm:cxn modelId="{6C333A48-F340-4F0C-8D23-941D8C0A2B59}" srcId="{7EFB8092-B780-412D-B25C-9A18F2A07337}" destId="{A6E838CD-0418-4D2F-AF43-7C960458C2F7}" srcOrd="2" destOrd="0" parTransId="{B2A669B6-CC2B-4758-8ABF-75BF5CF6B2DB}" sibTransId="{B15E765F-0FAE-4E0E-A531-C01051C0B67D}"/>
    <dgm:cxn modelId="{CA9A1056-7994-4CF6-8C8D-9A150A333230}" type="presOf" srcId="{A6E838CD-0418-4D2F-AF43-7C960458C2F7}" destId="{362FDC4F-104A-4AAE-8AD7-34E41CAA47E6}" srcOrd="0" destOrd="0" presId="urn:microsoft.com/office/officeart/2005/8/layout/default"/>
    <dgm:cxn modelId="{4D049C7E-9AB2-4E75-9B94-DD9F8250ED24}" srcId="{7EFB8092-B780-412D-B25C-9A18F2A07337}" destId="{C24AD0B8-37E2-4C8B-8DB8-822AFBD9637D}" srcOrd="0" destOrd="0" parTransId="{2F31AB37-9896-4F9F-9625-26EC11B1BC26}" sibTransId="{DB1270BF-921E-4A01-A7FE-B17B7ED87E68}"/>
    <dgm:cxn modelId="{B2810C8A-EBFD-4615-8B84-EA0C6D72972E}" srcId="{7EFB8092-B780-412D-B25C-9A18F2A07337}" destId="{B5E356E4-3B2E-4E86-ACD3-C1C1EB2A6EE0}" srcOrd="3" destOrd="0" parTransId="{CAAFA099-2706-4B1D-B563-2DC73120BC6C}" sibTransId="{4547566D-04C4-423B-815A-3514D32C6397}"/>
    <dgm:cxn modelId="{D7C7D3A3-8B52-4F63-8B91-B705BDBC2EC5}" srcId="{7EFB8092-B780-412D-B25C-9A18F2A07337}" destId="{E48DD17F-F6DE-4953-9A1F-22D4E0FEC4D3}" srcOrd="6" destOrd="0" parTransId="{DE3ECE69-5221-47BC-AA0A-E3F5BB3CDFF8}" sibTransId="{ED453F67-1E3D-411D-B910-19AF3C32676D}"/>
    <dgm:cxn modelId="{0B8E61C4-2394-4E26-9596-1BF3E2DFFE01}" type="presOf" srcId="{9C705035-94E4-4419-9382-D0EF983B69F6}" destId="{A6EA94F9-8D0E-491B-B8F6-06E7CC0CD6FD}" srcOrd="0" destOrd="0" presId="urn:microsoft.com/office/officeart/2005/8/layout/default"/>
    <dgm:cxn modelId="{D91B14E3-C794-4CEB-A04F-F96C9162AFC3}" srcId="{7EFB8092-B780-412D-B25C-9A18F2A07337}" destId="{9C705035-94E4-4419-9382-D0EF983B69F6}" srcOrd="1" destOrd="0" parTransId="{5E2BD163-FFE8-45B7-B828-72C4C0E9B1C4}" sibTransId="{57644846-4D4B-4B00-AF30-09F756950220}"/>
    <dgm:cxn modelId="{4B3B1FE3-C7C2-44C9-BB80-C6BAE637F501}" type="presOf" srcId="{C24AD0B8-37E2-4C8B-8DB8-822AFBD9637D}" destId="{9F5DE439-C69C-4DEA-BB2E-E194A13EE4C6}" srcOrd="0" destOrd="0" presId="urn:microsoft.com/office/officeart/2005/8/layout/default"/>
    <dgm:cxn modelId="{9A5762F7-41B1-43A4-B5EB-4AD4121667A5}" type="presOf" srcId="{7EFB8092-B780-412D-B25C-9A18F2A07337}" destId="{92417930-1036-4ECB-B889-E0BD322809F6}" srcOrd="0" destOrd="0" presId="urn:microsoft.com/office/officeart/2005/8/layout/default"/>
    <dgm:cxn modelId="{204C988B-D93F-49D8-8D46-644CEC78C0FE}" type="presParOf" srcId="{92417930-1036-4ECB-B889-E0BD322809F6}" destId="{9F5DE439-C69C-4DEA-BB2E-E194A13EE4C6}" srcOrd="0" destOrd="0" presId="urn:microsoft.com/office/officeart/2005/8/layout/default"/>
    <dgm:cxn modelId="{47C7E669-A266-4B9A-B439-A58DE594B24F}" type="presParOf" srcId="{92417930-1036-4ECB-B889-E0BD322809F6}" destId="{ECEC25E1-78EF-4B05-9CC1-F439BDE4E3BD}" srcOrd="1" destOrd="0" presId="urn:microsoft.com/office/officeart/2005/8/layout/default"/>
    <dgm:cxn modelId="{FCA1E053-0C6B-4D78-918F-C111C6F2476C}" type="presParOf" srcId="{92417930-1036-4ECB-B889-E0BD322809F6}" destId="{A6EA94F9-8D0E-491B-B8F6-06E7CC0CD6FD}" srcOrd="2" destOrd="0" presId="urn:microsoft.com/office/officeart/2005/8/layout/default"/>
    <dgm:cxn modelId="{06B9FBD3-1992-4D3F-99F2-1E60991A81E2}" type="presParOf" srcId="{92417930-1036-4ECB-B889-E0BD322809F6}" destId="{0D0E4802-64DB-4E60-91E7-68FE89B7AF83}" srcOrd="3" destOrd="0" presId="urn:microsoft.com/office/officeart/2005/8/layout/default"/>
    <dgm:cxn modelId="{EDF6F8F5-6859-4276-8B04-47D521B31B6F}" type="presParOf" srcId="{92417930-1036-4ECB-B889-E0BD322809F6}" destId="{362FDC4F-104A-4AAE-8AD7-34E41CAA47E6}" srcOrd="4" destOrd="0" presId="urn:microsoft.com/office/officeart/2005/8/layout/default"/>
    <dgm:cxn modelId="{B2015693-A9F9-438D-ABA9-9DA8AFEB67A3}" type="presParOf" srcId="{92417930-1036-4ECB-B889-E0BD322809F6}" destId="{E38B69D9-BAA7-4A65-94EC-F696198C1A47}" srcOrd="5" destOrd="0" presId="urn:microsoft.com/office/officeart/2005/8/layout/default"/>
    <dgm:cxn modelId="{F18857AE-494B-4C27-BC11-1B9F11B59C6C}" type="presParOf" srcId="{92417930-1036-4ECB-B889-E0BD322809F6}" destId="{B7368785-46BF-45E0-B4D8-7EC0FAAEB811}" srcOrd="6" destOrd="0" presId="urn:microsoft.com/office/officeart/2005/8/layout/default"/>
    <dgm:cxn modelId="{A418CBE5-BD50-48AF-AF29-C37DC09AE5DA}" type="presParOf" srcId="{92417930-1036-4ECB-B889-E0BD322809F6}" destId="{F2C479FC-395E-466C-9E6A-083D2BC872EE}" srcOrd="7" destOrd="0" presId="urn:microsoft.com/office/officeart/2005/8/layout/default"/>
    <dgm:cxn modelId="{6D963F22-3A30-4C2D-92AF-49ACA7D543BE}" type="presParOf" srcId="{92417930-1036-4ECB-B889-E0BD322809F6}" destId="{7DCB4A31-9BF5-4A50-8C79-03E03C482696}" srcOrd="8" destOrd="0" presId="urn:microsoft.com/office/officeart/2005/8/layout/default"/>
    <dgm:cxn modelId="{C197DB29-346D-4482-BCFA-7C29E71E3B15}" type="presParOf" srcId="{92417930-1036-4ECB-B889-E0BD322809F6}" destId="{34AD2AB8-10CE-451C-B810-303345D08F00}" srcOrd="9" destOrd="0" presId="urn:microsoft.com/office/officeart/2005/8/layout/default"/>
    <dgm:cxn modelId="{391F099A-70E8-4FBA-869C-EF633AE8B3BD}" type="presParOf" srcId="{92417930-1036-4ECB-B889-E0BD322809F6}" destId="{7142838B-2CB1-4FFC-A343-014D4C2B821E}" srcOrd="10" destOrd="0" presId="urn:microsoft.com/office/officeart/2005/8/layout/default"/>
    <dgm:cxn modelId="{50B89866-9A8D-478E-8304-34760F7F5215}" type="presParOf" srcId="{92417930-1036-4ECB-B889-E0BD322809F6}" destId="{A2FE683F-4363-4EDB-B909-2B2D83027C5D}" srcOrd="11" destOrd="0" presId="urn:microsoft.com/office/officeart/2005/8/layout/default"/>
    <dgm:cxn modelId="{FD2244A3-EA63-49CD-98C5-44F0C93FBBD9}" type="presParOf" srcId="{92417930-1036-4ECB-B889-E0BD322809F6}" destId="{ACA2E765-94F9-4835-B6D5-3FFD6D270B95}"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B230A-D776-4A95-B100-3A08D4A925DB}">
      <dsp:nvSpPr>
        <dsp:cNvPr id="0" name=""/>
        <dsp:cNvSpPr/>
      </dsp:nvSpPr>
      <dsp:spPr>
        <a:xfrm>
          <a:off x="0" y="5187"/>
          <a:ext cx="6839711" cy="1597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100000"/>
            </a:lnSpc>
            <a:spcBef>
              <a:spcPct val="0"/>
            </a:spcBef>
            <a:spcAft>
              <a:spcPts val="0"/>
            </a:spcAft>
            <a:buNone/>
          </a:pPr>
          <a:r>
            <a:rPr lang="en-US" sz="1800" kern="1200" dirty="0"/>
            <a:t>Submit One (1) page Information Sheet:</a:t>
          </a:r>
        </a:p>
        <a:p>
          <a:pPr marL="0" lvl="0" indent="0" algn="l" defTabSz="800100">
            <a:lnSpc>
              <a:spcPct val="90000"/>
            </a:lnSpc>
            <a:spcBef>
              <a:spcPct val="0"/>
            </a:spcBef>
            <a:spcAft>
              <a:spcPct val="35000"/>
            </a:spcAft>
            <a:buNone/>
          </a:pPr>
          <a:r>
            <a:rPr lang="en-US" sz="1800" kern="1200" dirty="0"/>
            <a:t>Project title/number; RFx number; firm name (legal name), address, phone number, vendor number; project contact person name, title, email address and signature.  </a:t>
          </a:r>
          <a:r>
            <a:rPr lang="en-US" sz="1800" b="1" i="1" kern="1200" dirty="0"/>
            <a:t>Do not include any additional information</a:t>
          </a:r>
          <a:r>
            <a:rPr lang="en-US" sz="1800" kern="1200" dirty="0"/>
            <a:t>.</a:t>
          </a:r>
        </a:p>
      </dsp:txBody>
      <dsp:txXfrm>
        <a:off x="77962" y="83149"/>
        <a:ext cx="6683787" cy="1441125"/>
      </dsp:txXfrm>
    </dsp:sp>
    <dsp:sp modelId="{9C69D438-D3D6-4596-A729-5CCAD265B453}">
      <dsp:nvSpPr>
        <dsp:cNvPr id="0" name=""/>
        <dsp:cNvSpPr/>
      </dsp:nvSpPr>
      <dsp:spPr>
        <a:xfrm>
          <a:off x="0" y="1703037"/>
          <a:ext cx="6839711" cy="1597049"/>
        </a:xfrm>
        <a:prstGeom prst="roundRect">
          <a:avLst/>
        </a:prstGeom>
        <a:solidFill>
          <a:schemeClr val="accent2">
            <a:hueOff val="-852980"/>
            <a:satOff val="-9616"/>
            <a:lumOff val="11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Paper Size 8½” x 11”; Font size no less than 10 pt.</a:t>
          </a:r>
        </a:p>
      </dsp:txBody>
      <dsp:txXfrm>
        <a:off x="77962" y="1780999"/>
        <a:ext cx="6683787" cy="1441125"/>
      </dsp:txXfrm>
    </dsp:sp>
    <dsp:sp modelId="{9A376E2E-99F0-4295-B5C8-FCCAE045D91A}">
      <dsp:nvSpPr>
        <dsp:cNvPr id="0" name=""/>
        <dsp:cNvSpPr/>
      </dsp:nvSpPr>
      <dsp:spPr>
        <a:xfrm>
          <a:off x="0" y="3400887"/>
          <a:ext cx="6839711" cy="1597049"/>
        </a:xfrm>
        <a:prstGeom prst="roundRect">
          <a:avLst/>
        </a:prstGeom>
        <a:solidFill>
          <a:schemeClr val="accent2">
            <a:hueOff val="-1705961"/>
            <a:satOff val="-19232"/>
            <a:lumOff val="235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Each page containing resumes, evaluation criteria, and additional content will be counted toward the maximum page limit </a:t>
          </a:r>
        </a:p>
      </dsp:txBody>
      <dsp:txXfrm>
        <a:off x="77962" y="3478849"/>
        <a:ext cx="6683787" cy="1441125"/>
      </dsp:txXfrm>
    </dsp:sp>
    <dsp:sp modelId="{015A3A8B-759A-4E19-85FC-E36F946AB8D2}">
      <dsp:nvSpPr>
        <dsp:cNvPr id="0" name=""/>
        <dsp:cNvSpPr/>
      </dsp:nvSpPr>
      <dsp:spPr>
        <a:xfrm>
          <a:off x="0" y="5098738"/>
          <a:ext cx="6839711" cy="1597049"/>
        </a:xfrm>
        <a:prstGeom prst="roundRect">
          <a:avLst/>
        </a:prstGeom>
        <a:solidFill>
          <a:schemeClr val="accent2">
            <a:hueOff val="-2558941"/>
            <a:satOff val="-28848"/>
            <a:lumOff val="35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Pages that have project photos, charts and/or graphs will be counted toward the maximum page limit noted above</a:t>
          </a:r>
        </a:p>
      </dsp:txBody>
      <dsp:txXfrm>
        <a:off x="77962" y="5176700"/>
        <a:ext cx="6683787" cy="144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E8058-9254-4502-B122-33CBC187B3A2}">
      <dsp:nvSpPr>
        <dsp:cNvPr id="0" name=""/>
        <dsp:cNvSpPr/>
      </dsp:nvSpPr>
      <dsp:spPr>
        <a:xfrm>
          <a:off x="0" y="0"/>
          <a:ext cx="7993697" cy="121396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solidFill>
                <a:schemeClr val="bg1"/>
              </a:solidFill>
              <a:latin typeface="Arial" panose="020B0604020202020204" pitchFamily="34" charset="0"/>
              <a:cs typeface="Arial" panose="020B0604020202020204" pitchFamily="34" charset="0"/>
            </a:rPr>
            <a:t>Each SOQ will be evaluated according to the evaluation criteria in the RFQ.</a:t>
          </a:r>
        </a:p>
      </dsp:txBody>
      <dsp:txXfrm>
        <a:off x="35556" y="35556"/>
        <a:ext cx="6683738" cy="1142849"/>
      </dsp:txXfrm>
    </dsp:sp>
    <dsp:sp modelId="{6E03E4E3-D994-4E1C-AC33-084C19F0C334}">
      <dsp:nvSpPr>
        <dsp:cNvPr id="0" name=""/>
        <dsp:cNvSpPr/>
      </dsp:nvSpPr>
      <dsp:spPr>
        <a:xfrm>
          <a:off x="694454" y="1400761"/>
          <a:ext cx="7993697" cy="121396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solidFill>
                <a:schemeClr val="bg1"/>
              </a:solidFill>
              <a:latin typeface="Arial" panose="020B0604020202020204" pitchFamily="34" charset="0"/>
              <a:cs typeface="Arial" panose="020B0604020202020204" pitchFamily="34" charset="0"/>
            </a:rPr>
            <a:t>Up to EIGHTEEN consultants may be selected.</a:t>
          </a:r>
        </a:p>
      </dsp:txBody>
      <dsp:txXfrm>
        <a:off x="730010" y="1436317"/>
        <a:ext cx="6428184" cy="1142849"/>
      </dsp:txXfrm>
    </dsp:sp>
    <dsp:sp modelId="{AFA37E5C-A2BB-4EF0-940A-B68A347B6E52}">
      <dsp:nvSpPr>
        <dsp:cNvPr id="0" name=""/>
        <dsp:cNvSpPr/>
      </dsp:nvSpPr>
      <dsp:spPr>
        <a:xfrm>
          <a:off x="1410652" y="2832575"/>
          <a:ext cx="7993697" cy="1213961"/>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solidFill>
                <a:schemeClr val="bg1"/>
              </a:solidFill>
              <a:latin typeface="Arial" panose="020B0604020202020204" pitchFamily="34" charset="0"/>
              <a:cs typeface="Arial" panose="020B0604020202020204" pitchFamily="34" charset="0"/>
            </a:rPr>
            <a:t>A contract will be executed upon completion of negotiations of contract terms and City Council approval.</a:t>
          </a:r>
        </a:p>
      </dsp:txBody>
      <dsp:txXfrm>
        <a:off x="1446208" y="2868131"/>
        <a:ext cx="6428184" cy="1142849"/>
      </dsp:txXfrm>
    </dsp:sp>
    <dsp:sp modelId="{D42CEE3E-6822-4900-95A1-326E73EBF24A}">
      <dsp:nvSpPr>
        <dsp:cNvPr id="0" name=""/>
        <dsp:cNvSpPr/>
      </dsp:nvSpPr>
      <dsp:spPr>
        <a:xfrm>
          <a:off x="7204622" y="920587"/>
          <a:ext cx="789074" cy="789074"/>
        </a:xfrm>
        <a:prstGeom prst="downArrow">
          <a:avLst>
            <a:gd name="adj1" fmla="val 55000"/>
            <a:gd name="adj2" fmla="val 45000"/>
          </a:avLst>
        </a:prstGeom>
        <a:solidFill>
          <a:srgbClr val="00B0F0">
            <a:alpha val="90000"/>
          </a:srgbClr>
        </a:solidFill>
        <a:ln w="127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7382164" y="920587"/>
        <a:ext cx="433990" cy="593778"/>
      </dsp:txXfrm>
    </dsp:sp>
    <dsp:sp modelId="{DF69C2C3-AC4C-40EA-8D12-74F84ADCEDAA}">
      <dsp:nvSpPr>
        <dsp:cNvPr id="0" name=""/>
        <dsp:cNvSpPr/>
      </dsp:nvSpPr>
      <dsp:spPr>
        <a:xfrm>
          <a:off x="7909949" y="2328782"/>
          <a:ext cx="789074" cy="789074"/>
        </a:xfrm>
        <a:prstGeom prst="downArrow">
          <a:avLst>
            <a:gd name="adj1" fmla="val 55000"/>
            <a:gd name="adj2" fmla="val 45000"/>
          </a:avLst>
        </a:prstGeom>
        <a:solidFill>
          <a:srgbClr val="00B0F0">
            <a:alpha val="90000"/>
          </a:srgbClr>
        </a:solidFill>
        <a:ln w="127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a:off x="8087491" y="2328782"/>
        <a:ext cx="433990" cy="593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8232A-37EF-4D1E-BCAD-DFF8B1B3F369}">
      <dsp:nvSpPr>
        <dsp:cNvPr id="0" name=""/>
        <dsp:cNvSpPr/>
      </dsp:nvSpPr>
      <dsp:spPr>
        <a:xfrm>
          <a:off x="0" y="785369"/>
          <a:ext cx="7173620" cy="13689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Email all questions to: </a:t>
          </a:r>
          <a:r>
            <a:rPr lang="en-US" sz="3000" b="1" u="sng" kern="1200" baseline="0" dirty="0">
              <a:solidFill>
                <a:schemeClr val="bg1"/>
              </a:solidFill>
            </a:rPr>
            <a:t>anna.york@phoenix.gov </a:t>
          </a:r>
          <a:endParaRPr lang="en-US" sz="3000" b="1" kern="1200" baseline="0" dirty="0">
            <a:solidFill>
              <a:schemeClr val="bg1"/>
            </a:solidFill>
          </a:endParaRPr>
        </a:p>
      </dsp:txBody>
      <dsp:txXfrm>
        <a:off x="66824" y="852193"/>
        <a:ext cx="7039972" cy="1235252"/>
      </dsp:txXfrm>
    </dsp:sp>
    <dsp:sp modelId="{A41482B8-45BB-42B2-922E-726B69426FE4}">
      <dsp:nvSpPr>
        <dsp:cNvPr id="0" name=""/>
        <dsp:cNvSpPr/>
      </dsp:nvSpPr>
      <dsp:spPr>
        <a:xfrm>
          <a:off x="0" y="2341469"/>
          <a:ext cx="7173620" cy="1368900"/>
        </a:xfrm>
        <a:prstGeom prst="roundRect">
          <a:avLst/>
        </a:prstGeom>
        <a:solidFill>
          <a:schemeClr val="accent2">
            <a:hueOff val="-1279471"/>
            <a:satOff val="-14424"/>
            <a:lumOff val="17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Reference RFx Number: </a:t>
          </a:r>
          <a:r>
            <a:rPr lang="en-US" sz="3000" b="1" kern="1200" baseline="0" dirty="0">
              <a:solidFill>
                <a:schemeClr val="bg1"/>
              </a:solidFill>
            </a:rPr>
            <a:t>6000001642 </a:t>
          </a:r>
          <a:r>
            <a:rPr lang="en-US" sz="3000" kern="1200" baseline="0" dirty="0">
              <a:solidFill>
                <a:schemeClr val="bg1"/>
              </a:solidFill>
            </a:rPr>
            <a:t>in your email subject line</a:t>
          </a:r>
        </a:p>
      </dsp:txBody>
      <dsp:txXfrm>
        <a:off x="66824" y="2408293"/>
        <a:ext cx="7039972" cy="1235252"/>
      </dsp:txXfrm>
    </dsp:sp>
    <dsp:sp modelId="{E61A7E85-70BF-4E63-AD31-80140B891412}">
      <dsp:nvSpPr>
        <dsp:cNvPr id="0" name=""/>
        <dsp:cNvSpPr/>
      </dsp:nvSpPr>
      <dsp:spPr>
        <a:xfrm>
          <a:off x="0" y="3897570"/>
          <a:ext cx="7173620" cy="1368900"/>
        </a:xfrm>
        <a:prstGeom prst="roundRect">
          <a:avLst/>
        </a:prstGeom>
        <a:solidFill>
          <a:schemeClr val="accent2">
            <a:hueOff val="-2558941"/>
            <a:satOff val="-28848"/>
            <a:lumOff val="35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baseline="0" dirty="0">
              <a:solidFill>
                <a:schemeClr val="bg1"/>
              </a:solidFill>
            </a:rPr>
            <a:t>Or call Anna York at:</a:t>
          </a:r>
        </a:p>
        <a:p>
          <a:pPr marL="0" lvl="0" indent="0" algn="l" defTabSz="1333500">
            <a:lnSpc>
              <a:spcPct val="90000"/>
            </a:lnSpc>
            <a:spcBef>
              <a:spcPct val="0"/>
            </a:spcBef>
            <a:spcAft>
              <a:spcPct val="35000"/>
            </a:spcAft>
            <a:buNone/>
          </a:pPr>
          <a:r>
            <a:rPr lang="en-US" sz="3000" kern="1200" baseline="0" dirty="0">
              <a:solidFill>
                <a:schemeClr val="bg1"/>
              </a:solidFill>
            </a:rPr>
            <a:t>(602) 534-3691</a:t>
          </a:r>
        </a:p>
      </dsp:txBody>
      <dsp:txXfrm>
        <a:off x="66824" y="3964394"/>
        <a:ext cx="7039972" cy="1235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DE439-C69C-4DEA-BB2E-E194A13EE4C6}">
      <dsp:nvSpPr>
        <dsp:cNvPr id="0" name=""/>
        <dsp:cNvSpPr/>
      </dsp:nvSpPr>
      <dsp:spPr>
        <a:xfrm>
          <a:off x="2832" y="581708"/>
          <a:ext cx="2247050" cy="13482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Vendor Registration</a:t>
          </a:r>
        </a:p>
      </dsp:txBody>
      <dsp:txXfrm>
        <a:off x="2832" y="581708"/>
        <a:ext cx="2247050" cy="1348230"/>
      </dsp:txXfrm>
    </dsp:sp>
    <dsp:sp modelId="{A6EA94F9-8D0E-491B-B8F6-06E7CC0CD6FD}">
      <dsp:nvSpPr>
        <dsp:cNvPr id="0" name=""/>
        <dsp:cNvSpPr/>
      </dsp:nvSpPr>
      <dsp:spPr>
        <a:xfrm>
          <a:off x="2474587" y="581708"/>
          <a:ext cx="2247050" cy="13482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Frequently Asked Questions</a:t>
          </a:r>
        </a:p>
      </dsp:txBody>
      <dsp:txXfrm>
        <a:off x="2474587" y="581708"/>
        <a:ext cx="2247050" cy="1348230"/>
      </dsp:txXfrm>
    </dsp:sp>
    <dsp:sp modelId="{362FDC4F-104A-4AAE-8AD7-34E41CAA47E6}">
      <dsp:nvSpPr>
        <dsp:cNvPr id="0" name=""/>
        <dsp:cNvSpPr/>
      </dsp:nvSpPr>
      <dsp:spPr>
        <a:xfrm>
          <a:off x="4946343" y="581708"/>
          <a:ext cx="2247050" cy="134823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Tips and Tricks</a:t>
          </a:r>
        </a:p>
      </dsp:txBody>
      <dsp:txXfrm>
        <a:off x="4946343" y="581708"/>
        <a:ext cx="2247050" cy="1348230"/>
      </dsp:txXfrm>
    </dsp:sp>
    <dsp:sp modelId="{B7368785-46BF-45E0-B4D8-7EC0FAAEB811}">
      <dsp:nvSpPr>
        <dsp:cNvPr id="0" name=""/>
        <dsp:cNvSpPr/>
      </dsp:nvSpPr>
      <dsp:spPr>
        <a:xfrm>
          <a:off x="7418099" y="581708"/>
          <a:ext cx="2247050" cy="134823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Login</a:t>
          </a:r>
        </a:p>
      </dsp:txBody>
      <dsp:txXfrm>
        <a:off x="7418099" y="581708"/>
        <a:ext cx="2247050" cy="1348230"/>
      </dsp:txXfrm>
    </dsp:sp>
    <dsp:sp modelId="{7DCB4A31-9BF5-4A50-8C79-03E03C482696}">
      <dsp:nvSpPr>
        <dsp:cNvPr id="0" name=""/>
        <dsp:cNvSpPr/>
      </dsp:nvSpPr>
      <dsp:spPr>
        <a:xfrm>
          <a:off x="1238710" y="2154644"/>
          <a:ext cx="2247050" cy="134823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Viewing Solicitations</a:t>
          </a:r>
        </a:p>
      </dsp:txBody>
      <dsp:txXfrm>
        <a:off x="1238710" y="2154644"/>
        <a:ext cx="2247050" cy="1348230"/>
      </dsp:txXfrm>
    </dsp:sp>
    <dsp:sp modelId="{7142838B-2CB1-4FFC-A343-014D4C2B821E}">
      <dsp:nvSpPr>
        <dsp:cNvPr id="0" name=""/>
        <dsp:cNvSpPr/>
      </dsp:nvSpPr>
      <dsp:spPr>
        <a:xfrm>
          <a:off x="3710465" y="2154644"/>
          <a:ext cx="2247050" cy="13482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Subscribe to Notifications</a:t>
          </a:r>
        </a:p>
      </dsp:txBody>
      <dsp:txXfrm>
        <a:off x="3710465" y="2154644"/>
        <a:ext cx="2247050" cy="1348230"/>
      </dsp:txXfrm>
    </dsp:sp>
    <dsp:sp modelId="{ACA2E765-94F9-4835-B6D5-3FFD6D270B95}">
      <dsp:nvSpPr>
        <dsp:cNvPr id="0" name=""/>
        <dsp:cNvSpPr/>
      </dsp:nvSpPr>
      <dsp:spPr>
        <a:xfrm>
          <a:off x="6182221" y="2165402"/>
          <a:ext cx="2247050" cy="134823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Questions</a:t>
          </a:r>
        </a:p>
      </dsp:txBody>
      <dsp:txXfrm>
        <a:off x="6182221" y="2165402"/>
        <a:ext cx="2247050" cy="1348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F735BB1-C624-4F94-B05A-2A34E61CAA85}" type="datetimeFigureOut">
              <a:rPr lang="en-US" smtClean="0"/>
              <a:t>8/2/2024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82665C-7207-4C66-93E9-91B19185D686}" type="slidenum">
              <a:rPr lang="en-US" smtClean="0"/>
              <a:t>‹#›</a:t>
            </a:fld>
            <a:endParaRPr lang="en-US" dirty="0"/>
          </a:p>
        </p:txBody>
      </p:sp>
    </p:spTree>
    <p:extLst>
      <p:ext uri="{BB962C8B-B14F-4D97-AF65-F5344CB8AC3E}">
        <p14:creationId xmlns:p14="http://schemas.microsoft.com/office/powerpoint/2010/main" val="2125582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4ECF914-1B27-474F-8D54-DC2C95EB3524}" type="datetimeFigureOut">
              <a:rPr lang="en-US" smtClean="0"/>
              <a:t>8/2/2024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802B656-D898-4057-BC0F-4E6AF4DC535F}" type="slidenum">
              <a:rPr lang="en-US" smtClean="0"/>
              <a:t>‹#›</a:t>
            </a:fld>
            <a:endParaRPr lang="en-US" dirty="0"/>
          </a:p>
        </p:txBody>
      </p:sp>
    </p:spTree>
    <p:extLst>
      <p:ext uri="{BB962C8B-B14F-4D97-AF65-F5344CB8AC3E}">
        <p14:creationId xmlns:p14="http://schemas.microsoft.com/office/powerpoint/2010/main" val="3573572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bobbie.hobart@phoenix.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 everyone and let them know we’ll get started in a few minutes.</a:t>
            </a:r>
          </a:p>
          <a:p>
            <a:endParaRPr lang="en-US" dirty="0"/>
          </a:p>
          <a:p>
            <a:r>
              <a:rPr lang="en-US" dirty="0"/>
              <a:t>* Start meeting, advise </a:t>
            </a:r>
            <a:r>
              <a:rPr lang="en-US" b="1" dirty="0"/>
              <a:t>Pay particular attention to the RFx number, there are a few advertisements out right now.</a:t>
            </a:r>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1</a:t>
            </a:fld>
            <a:endParaRPr lang="en-US" dirty="0"/>
          </a:p>
        </p:txBody>
      </p:sp>
    </p:spTree>
    <p:extLst>
      <p:ext uri="{BB962C8B-B14F-4D97-AF65-F5344CB8AC3E}">
        <p14:creationId xmlns:p14="http://schemas.microsoft.com/office/powerpoint/2010/main" val="46467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for PM</a:t>
            </a:r>
            <a:endParaRPr lang="en-US" b="1" dirty="0"/>
          </a:p>
        </p:txBody>
      </p:sp>
      <p:sp>
        <p:nvSpPr>
          <p:cNvPr id="4" name="Slide Number Placeholder 3"/>
          <p:cNvSpPr>
            <a:spLocks noGrp="1"/>
          </p:cNvSpPr>
          <p:nvPr>
            <p:ph type="sldNum" sz="quarter" idx="5"/>
          </p:nvPr>
        </p:nvSpPr>
        <p:spPr/>
        <p:txBody>
          <a:bodyPr/>
          <a:lstStyle/>
          <a:p>
            <a:fld id="{A802B656-D898-4057-BC0F-4E6AF4DC535F}" type="slidenum">
              <a:rPr lang="en-US" smtClean="0"/>
              <a:t>10</a:t>
            </a:fld>
            <a:endParaRPr lang="en-US" dirty="0"/>
          </a:p>
        </p:txBody>
      </p:sp>
    </p:spTree>
    <p:extLst>
      <p:ext uri="{BB962C8B-B14F-4D97-AF65-F5344CB8AC3E}">
        <p14:creationId xmlns:p14="http://schemas.microsoft.com/office/powerpoint/2010/main" val="141163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There will be no interviews, selection will be based on </a:t>
            </a:r>
            <a:r>
              <a:rPr lang="en-US" b="1" dirty="0" err="1"/>
              <a:t>SOQ’s</a:t>
            </a:r>
            <a:r>
              <a:rPr lang="en-US" b="1" dirty="0"/>
              <a:t> and references.</a:t>
            </a:r>
          </a:p>
          <a:p>
            <a:pPr marL="0" indent="0">
              <a:buNone/>
            </a:pPr>
            <a:endParaRPr lang="en-US" b="1" dirty="0"/>
          </a:p>
          <a:p>
            <a:pPr marL="228600" indent="-228600">
              <a:buFont typeface="+mj-lt"/>
              <a:buAutoNum type="arabicPeriod"/>
            </a:pPr>
            <a:r>
              <a:rPr lang="en-US" b="1" dirty="0"/>
              <a:t>Prime only, no subs. Personnel with experience from another company can not be used under Criteria A. It can be used under Criteria B. </a:t>
            </a:r>
          </a:p>
          <a:p>
            <a:pPr marL="228600" indent="-228600">
              <a:buAutoNum type="arabicPeriod"/>
            </a:pPr>
            <a:r>
              <a:rPr lang="en-US" b="1" dirty="0"/>
              <a:t>Follow what is required under each of the Criteria. I want to point out, Criteria D, this is your area really to present your knowledge and understanding. Also, an opportunity to really expand on your firms understanding and approach.</a:t>
            </a:r>
          </a:p>
        </p:txBody>
      </p:sp>
      <p:sp>
        <p:nvSpPr>
          <p:cNvPr id="4" name="Slide Number Placeholder 3"/>
          <p:cNvSpPr>
            <a:spLocks noGrp="1"/>
          </p:cNvSpPr>
          <p:nvPr>
            <p:ph type="sldNum" sz="quarter" idx="5"/>
          </p:nvPr>
        </p:nvSpPr>
        <p:spPr/>
        <p:txBody>
          <a:bodyPr/>
          <a:lstStyle/>
          <a:p>
            <a:fld id="{A802B656-D898-4057-BC0F-4E6AF4DC535F}" type="slidenum">
              <a:rPr lang="en-US" smtClean="0"/>
              <a:t>11</a:t>
            </a:fld>
            <a:endParaRPr lang="en-US" dirty="0"/>
          </a:p>
        </p:txBody>
      </p:sp>
    </p:spTree>
    <p:extLst>
      <p:ext uri="{BB962C8B-B14F-4D97-AF65-F5344CB8AC3E}">
        <p14:creationId xmlns:p14="http://schemas.microsoft.com/office/powerpoint/2010/main" val="54072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Do not use City Logos, the logo is proprietary. Make sure you’re using your actual firm name that is in AZ corp. not a trade name.</a:t>
            </a:r>
          </a:p>
          <a:p>
            <a:r>
              <a:rPr lang="en-US" dirty="0"/>
              <a:t>*</a:t>
            </a:r>
            <a:r>
              <a:rPr lang="en-US" b="1" dirty="0"/>
              <a:t>If any information about the firm is included on the information sheet, that page will count as page 1. Any ratable information such as “Bob has 30 years” that’ll count as page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*Paper – Graph &amp; Charts to be </a:t>
            </a:r>
            <a:r>
              <a:rPr lang="en-US" b="1" dirty="0" err="1"/>
              <a:t>10pt</a:t>
            </a:r>
            <a:r>
              <a:rPr lang="en-US" b="1" dirty="0"/>
              <a:t>, if less pt’s it may be too small, and it must be readable.</a:t>
            </a:r>
            <a:endParaRPr lang="en-US" dirty="0"/>
          </a:p>
          <a:p>
            <a:r>
              <a:rPr lang="en-US" dirty="0"/>
              <a:t>*Remind: </a:t>
            </a:r>
            <a:r>
              <a:rPr lang="en-US" b="1" dirty="0"/>
              <a:t>Keep your “FREEBIE” pages simple as they do not get included in the overall maximum page count as the panel will not be evaluating anything on those pages.</a:t>
            </a:r>
          </a:p>
          <a:p>
            <a:r>
              <a:rPr lang="en-US" b="1" dirty="0"/>
              <a:t>DISQUALIFICATION: If your firm is currently working on any project with the City staff they can discuss that project, but they may not discuss this project and procurement. Everything moving forward should be directed to me.</a:t>
            </a:r>
          </a:p>
        </p:txBody>
      </p:sp>
      <p:sp>
        <p:nvSpPr>
          <p:cNvPr id="4" name="Slide Number Placeholder 3"/>
          <p:cNvSpPr>
            <a:spLocks noGrp="1"/>
          </p:cNvSpPr>
          <p:nvPr>
            <p:ph type="sldNum" sz="quarter" idx="10"/>
          </p:nvPr>
        </p:nvSpPr>
        <p:spPr/>
        <p:txBody>
          <a:bodyPr/>
          <a:lstStyle/>
          <a:p>
            <a:fld id="{A802B656-D898-4057-BC0F-4E6AF4DC535F}" type="slidenum">
              <a:rPr lang="en-US" smtClean="0"/>
              <a:t>12</a:t>
            </a:fld>
            <a:endParaRPr lang="en-US"/>
          </a:p>
        </p:txBody>
      </p:sp>
    </p:spTree>
    <p:extLst>
      <p:ext uri="{BB962C8B-B14F-4D97-AF65-F5344CB8AC3E}">
        <p14:creationId xmlns:p14="http://schemas.microsoft.com/office/powerpoint/2010/main" val="125806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 – No need to elaborate here</a:t>
            </a:r>
          </a:p>
        </p:txBody>
      </p:sp>
      <p:sp>
        <p:nvSpPr>
          <p:cNvPr id="4" name="Slide Number Placeholder 3"/>
          <p:cNvSpPr>
            <a:spLocks noGrp="1"/>
          </p:cNvSpPr>
          <p:nvPr>
            <p:ph type="sldNum" sz="quarter" idx="5"/>
          </p:nvPr>
        </p:nvSpPr>
        <p:spPr/>
        <p:txBody>
          <a:bodyPr/>
          <a:lstStyle/>
          <a:p>
            <a:fld id="{A802B656-D898-4057-BC0F-4E6AF4DC535F}" type="slidenum">
              <a:rPr lang="en-US" smtClean="0"/>
              <a:t>13</a:t>
            </a:fld>
            <a:endParaRPr lang="en-US" dirty="0"/>
          </a:p>
        </p:txBody>
      </p:sp>
    </p:spTree>
    <p:extLst>
      <p:ext uri="{BB962C8B-B14F-4D97-AF65-F5344CB8AC3E}">
        <p14:creationId xmlns:p14="http://schemas.microsoft.com/office/powerpoint/2010/main" val="1940093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SOQ’s Due August 16</a:t>
            </a:r>
            <a:r>
              <a:rPr lang="en-US" b="1" baseline="30000" dirty="0"/>
              <a:t>th</a:t>
            </a:r>
            <a:r>
              <a:rPr lang="en-US" b="1" dirty="0"/>
              <a:t> Noon Arizona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REMINDER AGAIN: Failure to submit to </a:t>
            </a:r>
            <a:r>
              <a:rPr lang="en-US" altLang="en-US" sz="1200" dirty="0">
                <a:latin typeface="Arial" panose="020B0604020202020204" pitchFamily="34" charset="0"/>
                <a:cs typeface="Arial" panose="020B0604020202020204" pitchFamily="34" charset="0"/>
                <a:hlinkClick r:id="rId3"/>
              </a:rPr>
              <a:t>anna.york@phoenix.gov</a:t>
            </a:r>
            <a:r>
              <a:rPr lang="en-US" altLang="en-US" sz="1200" dirty="0">
                <a:latin typeface="Arial" panose="020B0604020202020204" pitchFamily="34" charset="0"/>
                <a:cs typeface="Arial" panose="020B0604020202020204" pitchFamily="34" charset="0"/>
              </a:rPr>
              <a:t> email by the due date and time, the SOQ will not be accepted.</a:t>
            </a:r>
          </a:p>
          <a:p>
            <a:endParaRPr lang="en-US" b="1" dirty="0"/>
          </a:p>
          <a:p>
            <a:r>
              <a:rPr lang="en-US" b="1" dirty="0"/>
              <a:t>Do not wait until the last minute to email in your </a:t>
            </a:r>
            <a:r>
              <a:rPr lang="en-US" b="1" dirty="0" err="1"/>
              <a:t>SOQ’s</a:t>
            </a:r>
            <a:r>
              <a:rPr lang="en-US" b="1" dirty="0"/>
              <a:t>. The earlier the better incase there are any issues, if you wait until the last minute and there’s any issues you risk being disqualified. Once noon hits we will not accept anymore </a:t>
            </a:r>
            <a:r>
              <a:rPr lang="en-US" b="1" dirty="0" err="1"/>
              <a:t>SOQ’s</a:t>
            </a:r>
            <a:r>
              <a:rPr lang="en-US" b="1" dirty="0"/>
              <a:t>.</a:t>
            </a:r>
          </a:p>
        </p:txBody>
      </p:sp>
      <p:sp>
        <p:nvSpPr>
          <p:cNvPr id="4" name="Slide Number Placeholder 3"/>
          <p:cNvSpPr>
            <a:spLocks noGrp="1"/>
          </p:cNvSpPr>
          <p:nvPr>
            <p:ph type="sldNum" sz="quarter" idx="5"/>
          </p:nvPr>
        </p:nvSpPr>
        <p:spPr/>
        <p:txBody>
          <a:bodyPr/>
          <a:lstStyle/>
          <a:p>
            <a:fld id="{A802B656-D898-4057-BC0F-4E6AF4DC535F}" type="slidenum">
              <a:rPr lang="en-US" smtClean="0"/>
              <a:t>14</a:t>
            </a:fld>
            <a:endParaRPr lang="en-US" dirty="0"/>
          </a:p>
        </p:txBody>
      </p:sp>
    </p:spTree>
    <p:extLst>
      <p:ext uri="{BB962C8B-B14F-4D97-AF65-F5344CB8AC3E}">
        <p14:creationId xmlns:p14="http://schemas.microsoft.com/office/powerpoint/2010/main" val="245294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check out these links at your leisure to see any other upcoming projects, results, and access the </a:t>
            </a:r>
            <a:r>
              <a:rPr lang="en-US" b="1" dirty="0" err="1"/>
              <a:t>ProcurePHX</a:t>
            </a:r>
            <a:r>
              <a:rPr lang="en-US" b="1" dirty="0"/>
              <a:t> System.</a:t>
            </a:r>
          </a:p>
        </p:txBody>
      </p:sp>
      <p:sp>
        <p:nvSpPr>
          <p:cNvPr id="4" name="Slide Number Placeholder 3"/>
          <p:cNvSpPr>
            <a:spLocks noGrp="1"/>
          </p:cNvSpPr>
          <p:nvPr>
            <p:ph type="sldNum" sz="quarter" idx="10"/>
          </p:nvPr>
        </p:nvSpPr>
        <p:spPr/>
        <p:txBody>
          <a:bodyPr/>
          <a:lstStyle/>
          <a:p>
            <a:fld id="{A802B656-D898-4057-BC0F-4E6AF4DC535F}" type="slidenum">
              <a:rPr lang="en-US" smtClean="0"/>
              <a:t>15</a:t>
            </a:fld>
            <a:endParaRPr lang="en-US" dirty="0"/>
          </a:p>
        </p:txBody>
      </p:sp>
    </p:spTree>
    <p:extLst>
      <p:ext uri="{BB962C8B-B14F-4D97-AF65-F5344CB8AC3E}">
        <p14:creationId xmlns:p14="http://schemas.microsoft.com/office/powerpoint/2010/main" val="285594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Advise: </a:t>
            </a:r>
            <a:r>
              <a:rPr lang="en-US" b="1" dirty="0"/>
              <a:t>check out our webpage and make sure to sign up for our newsletter to get a head start on future project advertisements. It’s always good to have at least 2 people in your firm signed up for newsletter, just in case one leaves then you have a back up!</a:t>
            </a:r>
          </a:p>
        </p:txBody>
      </p:sp>
      <p:sp>
        <p:nvSpPr>
          <p:cNvPr id="4" name="Slide Number Placeholder 3"/>
          <p:cNvSpPr>
            <a:spLocks noGrp="1"/>
          </p:cNvSpPr>
          <p:nvPr>
            <p:ph type="sldNum" sz="quarter" idx="10"/>
          </p:nvPr>
        </p:nvSpPr>
        <p:spPr/>
        <p:txBody>
          <a:bodyPr/>
          <a:lstStyle/>
          <a:p>
            <a:fld id="{A802B656-D898-4057-BC0F-4E6AF4DC535F}" type="slidenum">
              <a:rPr lang="en-US" smtClean="0"/>
              <a:t>16</a:t>
            </a:fld>
            <a:endParaRPr lang="en-US" dirty="0"/>
          </a:p>
        </p:txBody>
      </p:sp>
    </p:spTree>
    <p:extLst>
      <p:ext uri="{BB962C8B-B14F-4D97-AF65-F5344CB8AC3E}">
        <p14:creationId xmlns:p14="http://schemas.microsoft.com/office/powerpoint/2010/main" val="4108682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Two separate sections, one for new advertisements, and one for project results and selections</a:t>
            </a:r>
          </a:p>
        </p:txBody>
      </p:sp>
      <p:sp>
        <p:nvSpPr>
          <p:cNvPr id="4" name="Slide Number Placeholder 3"/>
          <p:cNvSpPr>
            <a:spLocks noGrp="1"/>
          </p:cNvSpPr>
          <p:nvPr>
            <p:ph type="sldNum" sz="quarter" idx="10"/>
          </p:nvPr>
        </p:nvSpPr>
        <p:spPr/>
        <p:txBody>
          <a:bodyPr/>
          <a:lstStyle/>
          <a:p>
            <a:fld id="{A802B656-D898-4057-BC0F-4E6AF4DC535F}" type="slidenum">
              <a:rPr lang="en-US" smtClean="0"/>
              <a:t>17</a:t>
            </a:fld>
            <a:endParaRPr lang="en-US" dirty="0"/>
          </a:p>
        </p:txBody>
      </p:sp>
    </p:spTree>
    <p:extLst>
      <p:ext uri="{BB962C8B-B14F-4D97-AF65-F5344CB8AC3E}">
        <p14:creationId xmlns:p14="http://schemas.microsoft.com/office/powerpoint/2010/main" val="3949044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haven’t registered, make sure to do that as soon as possible as it takes a couple of days. If you have registered, double check your info is correct</a:t>
            </a:r>
          </a:p>
          <a:p>
            <a:endParaRPr lang="en-US" dirty="0"/>
          </a:p>
          <a:p>
            <a:r>
              <a:rPr lang="en-US" dirty="0"/>
              <a:t>Advise: </a:t>
            </a:r>
            <a:r>
              <a:rPr lang="en-US" b="1" dirty="0"/>
              <a:t>We can’t assist with login or password resets you will contact the help desk for that. You must go through vendor registration, once you gain access to the system we can assist with navigating. If there are name changes or new vendor numbers issued, make sure to get login info verified as soon as possible, giving you plenty of time to resolve any issues.</a:t>
            </a:r>
          </a:p>
          <a:p>
            <a:endParaRPr lang="en-US" b="1" dirty="0"/>
          </a:p>
          <a:p>
            <a:r>
              <a:rPr lang="en-US" b="1" dirty="0"/>
              <a:t>Vendor number must be included on statement of qualifications.</a:t>
            </a:r>
          </a:p>
        </p:txBody>
      </p:sp>
      <p:sp>
        <p:nvSpPr>
          <p:cNvPr id="4" name="Slide Number Placeholder 3"/>
          <p:cNvSpPr>
            <a:spLocks noGrp="1"/>
          </p:cNvSpPr>
          <p:nvPr>
            <p:ph type="sldNum" sz="quarter" idx="5"/>
          </p:nvPr>
        </p:nvSpPr>
        <p:spPr/>
        <p:txBody>
          <a:bodyPr/>
          <a:lstStyle/>
          <a:p>
            <a:fld id="{A802B656-D898-4057-BC0F-4E6AF4DC535F}" type="slidenum">
              <a:rPr lang="en-US" smtClean="0"/>
              <a:t>18</a:t>
            </a:fld>
            <a:endParaRPr lang="en-US" dirty="0"/>
          </a:p>
        </p:txBody>
      </p:sp>
    </p:spTree>
    <p:extLst>
      <p:ext uri="{BB962C8B-B14F-4D97-AF65-F5344CB8AC3E}">
        <p14:creationId xmlns:p14="http://schemas.microsoft.com/office/powerpoint/2010/main" val="300713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Book Antiqua" panose="02040602050305030304" pitchFamily="18" charset="0"/>
                <a:cs typeface="Times New Roman" panose="02020603050405020304" pitchFamily="18" charset="0"/>
              </a:rPr>
              <a:t>Submit all questions as soon as possible so they can be addressed and posted in a Notification for all.</a:t>
            </a:r>
          </a:p>
          <a:p>
            <a:endParaRPr lang="en-US" dirty="0"/>
          </a:p>
          <a:p>
            <a:r>
              <a:rPr lang="en-US" dirty="0"/>
              <a:t>Advise: </a:t>
            </a:r>
            <a:r>
              <a:rPr lang="en-US" b="1" dirty="0"/>
              <a:t>Cut off for questions will be July 5th.</a:t>
            </a:r>
          </a:p>
          <a:p>
            <a:endParaRPr lang="en-US" b="1" dirty="0"/>
          </a:p>
          <a:p>
            <a:r>
              <a:rPr lang="en-US" b="1" dirty="0"/>
              <a:t>This will give us enough time to get the answers to their questions and post any additional notifications in time for the firms to adjust and submit their </a:t>
            </a:r>
            <a:r>
              <a:rPr lang="en-US" b="1" dirty="0" err="1"/>
              <a:t>SOQ’s</a:t>
            </a:r>
            <a:r>
              <a:rPr lang="en-US" b="1" dirty="0"/>
              <a:t>.</a:t>
            </a:r>
          </a:p>
          <a:p>
            <a:r>
              <a:rPr lang="en-US" b="1" dirty="0"/>
              <a:t>All questions are to be directed to me after today's meeting.</a:t>
            </a:r>
          </a:p>
          <a:p>
            <a:endParaRPr lang="en-US" b="1" dirty="0"/>
          </a:p>
          <a:p>
            <a:r>
              <a:rPr lang="en-US" b="1" dirty="0"/>
              <a:t>I want to thank everyone for attending, next we’ll be going over the RFx system, if you’re registered and familiar you are free to leave.</a:t>
            </a:r>
            <a:endParaRPr lang="en-US" dirty="0"/>
          </a:p>
        </p:txBody>
      </p:sp>
      <p:sp>
        <p:nvSpPr>
          <p:cNvPr id="4" name="Slide Number Placeholder 3"/>
          <p:cNvSpPr>
            <a:spLocks noGrp="1"/>
          </p:cNvSpPr>
          <p:nvPr>
            <p:ph type="sldNum" sz="quarter" idx="10"/>
          </p:nvPr>
        </p:nvSpPr>
        <p:spPr/>
        <p:txBody>
          <a:bodyPr/>
          <a:lstStyle/>
          <a:p>
            <a:fld id="{C8DC57A8-AE18-4654-B6AF-04B3577165BE}" type="slidenum">
              <a:rPr lang="en-US" smtClean="0"/>
              <a:t>19</a:t>
            </a:fld>
            <a:endParaRPr lang="en-US" dirty="0"/>
          </a:p>
        </p:txBody>
      </p:sp>
    </p:spTree>
    <p:extLst>
      <p:ext uri="{BB962C8B-B14F-4D97-AF65-F5344CB8AC3E}">
        <p14:creationId xmlns:p14="http://schemas.microsoft.com/office/powerpoint/2010/main" val="4045139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t>
            </a:r>
            <a:r>
              <a:rPr lang="en-US" b="1" dirty="0"/>
              <a:t>PM contact information isn’t listed because this is the only opportunity to ask the PM’s any questions directly. This is why we hold these meetings, to give submitting firms a chance to speak with the PM’s prior to submittal.</a:t>
            </a:r>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a:t>
            </a:fld>
            <a:endParaRPr lang="en-US" dirty="0"/>
          </a:p>
        </p:txBody>
      </p:sp>
    </p:spTree>
    <p:extLst>
      <p:ext uri="{BB962C8B-B14F-4D97-AF65-F5344CB8AC3E}">
        <p14:creationId xmlns:p14="http://schemas.microsoft.com/office/powerpoint/2010/main" val="3189391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set of slides are just a brief overview of the </a:t>
            </a:r>
            <a:r>
              <a:rPr lang="en-US" b="1" dirty="0" err="1"/>
              <a:t>ProcurePHX</a:t>
            </a:r>
            <a:r>
              <a:rPr lang="en-US" b="1" dirty="0"/>
              <a:t> System. Also included is a detailed step by step guide on how to log in.</a:t>
            </a:r>
          </a:p>
        </p:txBody>
      </p:sp>
      <p:sp>
        <p:nvSpPr>
          <p:cNvPr id="4" name="Slide Number Placeholder 3"/>
          <p:cNvSpPr>
            <a:spLocks noGrp="1"/>
          </p:cNvSpPr>
          <p:nvPr>
            <p:ph type="sldNum" sz="quarter" idx="5"/>
          </p:nvPr>
        </p:nvSpPr>
        <p:spPr/>
        <p:txBody>
          <a:bodyPr/>
          <a:lstStyle/>
          <a:p>
            <a:fld id="{A802B656-D898-4057-BC0F-4E6AF4DC535F}" type="slidenum">
              <a:rPr lang="en-US" smtClean="0"/>
              <a:t>20</a:t>
            </a:fld>
            <a:endParaRPr lang="en-US" dirty="0"/>
          </a:p>
        </p:txBody>
      </p:sp>
    </p:spTree>
    <p:extLst>
      <p:ext uri="{BB962C8B-B14F-4D97-AF65-F5344CB8AC3E}">
        <p14:creationId xmlns:p14="http://schemas.microsoft.com/office/powerpoint/2010/main" val="348592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2B656-D898-4057-BC0F-4E6AF4DC535F}" type="slidenum">
              <a:rPr lang="en-US" smtClean="0"/>
              <a:t>21</a:t>
            </a:fld>
            <a:endParaRPr lang="en-US" dirty="0"/>
          </a:p>
        </p:txBody>
      </p:sp>
    </p:spTree>
    <p:extLst>
      <p:ext uri="{BB962C8B-B14F-4D97-AF65-F5344CB8AC3E}">
        <p14:creationId xmlns:p14="http://schemas.microsoft.com/office/powerpoint/2010/main" val="222345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a:t>
            </a:r>
            <a:r>
              <a:rPr lang="en-US" b="1" dirty="0"/>
              <a:t>It’s very important you make sure that you’re reviewing under the correct RFx Number.</a:t>
            </a:r>
          </a:p>
        </p:txBody>
      </p:sp>
      <p:sp>
        <p:nvSpPr>
          <p:cNvPr id="4" name="Slide Number Placeholder 3"/>
          <p:cNvSpPr>
            <a:spLocks noGrp="1"/>
          </p:cNvSpPr>
          <p:nvPr>
            <p:ph type="sldNum" sz="quarter" idx="10"/>
          </p:nvPr>
        </p:nvSpPr>
        <p:spPr/>
        <p:txBody>
          <a:bodyPr/>
          <a:lstStyle/>
          <a:p>
            <a:fld id="{A802B656-D898-4057-BC0F-4E6AF4DC535F}" type="slidenum">
              <a:rPr lang="en-US" smtClean="0"/>
              <a:t>22</a:t>
            </a:fld>
            <a:endParaRPr lang="en-US" dirty="0"/>
          </a:p>
        </p:txBody>
      </p:sp>
    </p:spTree>
    <p:extLst>
      <p:ext uri="{BB962C8B-B14F-4D97-AF65-F5344CB8AC3E}">
        <p14:creationId xmlns:p14="http://schemas.microsoft.com/office/powerpoint/2010/main" val="3894149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23</a:t>
            </a:fld>
            <a:endParaRPr lang="en-US" dirty="0"/>
          </a:p>
        </p:txBody>
      </p:sp>
    </p:spTree>
    <p:extLst>
      <p:ext uri="{BB962C8B-B14F-4D97-AF65-F5344CB8AC3E}">
        <p14:creationId xmlns:p14="http://schemas.microsoft.com/office/powerpoint/2010/main" val="8275810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 can review these slides at your leisure.</a:t>
            </a:r>
          </a:p>
        </p:txBody>
      </p:sp>
      <p:sp>
        <p:nvSpPr>
          <p:cNvPr id="4" name="Slide Number Placeholder 3"/>
          <p:cNvSpPr>
            <a:spLocks noGrp="1"/>
          </p:cNvSpPr>
          <p:nvPr>
            <p:ph type="sldNum" sz="quarter" idx="10"/>
          </p:nvPr>
        </p:nvSpPr>
        <p:spPr/>
        <p:txBody>
          <a:bodyPr/>
          <a:lstStyle/>
          <a:p>
            <a:fld id="{A802B656-D898-4057-BC0F-4E6AF4DC535F}" type="slidenum">
              <a:rPr lang="en-US" smtClean="0"/>
              <a:t>24</a:t>
            </a:fld>
            <a:endParaRPr lang="en-US" dirty="0"/>
          </a:p>
        </p:txBody>
      </p:sp>
    </p:spTree>
    <p:extLst>
      <p:ext uri="{BB962C8B-B14F-4D97-AF65-F5344CB8AC3E}">
        <p14:creationId xmlns:p14="http://schemas.microsoft.com/office/powerpoint/2010/main" val="4027589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25</a:t>
            </a:fld>
            <a:endParaRPr lang="en-US" dirty="0"/>
          </a:p>
        </p:txBody>
      </p:sp>
    </p:spTree>
    <p:extLst>
      <p:ext uri="{BB962C8B-B14F-4D97-AF65-F5344CB8AC3E}">
        <p14:creationId xmlns:p14="http://schemas.microsoft.com/office/powerpoint/2010/main" val="998455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02B656-D898-4057-BC0F-4E6AF4DC535F}" type="slidenum">
              <a:rPr lang="en-US" smtClean="0"/>
              <a:t>26</a:t>
            </a:fld>
            <a:endParaRPr lang="en-US" dirty="0"/>
          </a:p>
        </p:txBody>
      </p:sp>
    </p:spTree>
    <p:extLst>
      <p:ext uri="{BB962C8B-B14F-4D97-AF65-F5344CB8AC3E}">
        <p14:creationId xmlns:p14="http://schemas.microsoft.com/office/powerpoint/2010/main" val="769440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5389A6-2FA1-4B36-801E-82C197878AF6}" type="slidenum">
              <a:rPr lang="en-US" smtClean="0"/>
              <a:t>27</a:t>
            </a:fld>
            <a:endParaRPr lang="en-US" dirty="0"/>
          </a:p>
        </p:txBody>
      </p:sp>
    </p:spTree>
    <p:extLst>
      <p:ext uri="{BB962C8B-B14F-4D97-AF65-F5344CB8AC3E}">
        <p14:creationId xmlns:p14="http://schemas.microsoft.com/office/powerpoint/2010/main" val="429370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dirty="0"/>
              <a:t>At anytime you can ask questions </a:t>
            </a:r>
          </a:p>
          <a:p>
            <a:pPr marL="171450" indent="-171450">
              <a:buFont typeface="Arial" panose="020B0604020202020204" pitchFamily="34" charset="0"/>
              <a:buChar char="•"/>
            </a:pPr>
            <a:r>
              <a:rPr lang="en-US" sz="1200" b="1" dirty="0"/>
              <a:t>After each presenter you will have the opportunity to ask questions</a:t>
            </a:r>
          </a:p>
        </p:txBody>
      </p:sp>
      <p:sp>
        <p:nvSpPr>
          <p:cNvPr id="4" name="Slide Number Placeholder 3"/>
          <p:cNvSpPr>
            <a:spLocks noGrp="1"/>
          </p:cNvSpPr>
          <p:nvPr>
            <p:ph type="sldNum" sz="quarter" idx="10"/>
          </p:nvPr>
        </p:nvSpPr>
        <p:spPr/>
        <p:txBody>
          <a:bodyPr/>
          <a:lstStyle/>
          <a:p>
            <a:fld id="{A802B656-D898-4057-BC0F-4E6AF4DC535F}" type="slidenum">
              <a:rPr lang="en-US" smtClean="0"/>
              <a:t>3</a:t>
            </a:fld>
            <a:endParaRPr lang="en-US" dirty="0"/>
          </a:p>
        </p:txBody>
      </p:sp>
    </p:spTree>
    <p:extLst>
      <p:ext uri="{BB962C8B-B14F-4D97-AF65-F5344CB8AC3E}">
        <p14:creationId xmlns:p14="http://schemas.microsoft.com/office/powerpoint/2010/main" val="559701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Advise: I will post the attendance sheet and presentation to the webpage; </a:t>
            </a:r>
            <a:r>
              <a:rPr lang="en-US" b="1" dirty="0"/>
              <a:t>you can also email all the questions you’ve asked today in detail and we will compile all the questions with detailed answers for everyone </a:t>
            </a:r>
            <a:r>
              <a:rPr lang="en-US" b="1" dirty="0">
                <a:highlight>
                  <a:srgbClr val="FFFF00"/>
                </a:highlight>
              </a:rPr>
              <a:t>AND POST A NOTIFICATION IF NEEDED.</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A802B656-D898-4057-BC0F-4E6AF4DC535F}" type="slidenum">
              <a:rPr lang="en-US" smtClean="0"/>
              <a:t>4</a:t>
            </a:fld>
            <a:endParaRPr lang="en-US" dirty="0"/>
          </a:p>
        </p:txBody>
      </p:sp>
    </p:spTree>
    <p:extLst>
      <p:ext uri="{BB962C8B-B14F-4D97-AF65-F5344CB8AC3E}">
        <p14:creationId xmlns:p14="http://schemas.microsoft.com/office/powerpoint/2010/main" val="836721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your only chance to speak directly with city staff to have any questions answered.</a:t>
            </a:r>
          </a:p>
          <a:p>
            <a:r>
              <a:rPr lang="en-US" b="1" i="1" dirty="0"/>
              <a:t>Pass off to PM</a:t>
            </a:r>
          </a:p>
        </p:txBody>
      </p:sp>
      <p:sp>
        <p:nvSpPr>
          <p:cNvPr id="4" name="Slide Number Placeholder 3"/>
          <p:cNvSpPr>
            <a:spLocks noGrp="1"/>
          </p:cNvSpPr>
          <p:nvPr>
            <p:ph type="sldNum" sz="quarter" idx="5"/>
          </p:nvPr>
        </p:nvSpPr>
        <p:spPr/>
        <p:txBody>
          <a:bodyPr/>
          <a:lstStyle/>
          <a:p>
            <a:fld id="{A802B656-D898-4057-BC0F-4E6AF4DC535F}" type="slidenum">
              <a:rPr lang="en-US" smtClean="0"/>
              <a:t>5</a:t>
            </a:fld>
            <a:endParaRPr lang="en-US" dirty="0"/>
          </a:p>
        </p:txBody>
      </p:sp>
    </p:spTree>
    <p:extLst>
      <p:ext uri="{BB962C8B-B14F-4D97-AF65-F5344CB8AC3E}">
        <p14:creationId xmlns:p14="http://schemas.microsoft.com/office/powerpoint/2010/main" val="4012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TO PRESENT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806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TO PRESENT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36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TO PRESENT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483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 TO PRESENT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02B656-D898-4057-BC0F-4E6AF4DC53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822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8/2/2024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64988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0641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254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8/2/2024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8868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8/2/2024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974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79246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878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09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8/2/2024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094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233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8/2/2024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605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21390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595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3001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65038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29296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053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8/2/2024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2849590"/>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icpedia.org/highway-signs/q/questions.html"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www.phoenix.gov/streets/procurement-opportunitie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hyperlink" Target="https://solicitations.phoenix.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phoenix.gov/finance/vendorsreg" TargetMode="External"/><Relationship Id="rId7"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eprocurement.phoenix.gov/irj/portal" TargetMode="Externa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mailto:anna.york@phoenix.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oleObject" Target="../embeddings/oleObject1.bin"/><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hyperlink" Target="https://byod4learning.wordpress.co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eprocurement.phoenix.gov/irj/porta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hyperlink" Target="https://solicitations.phoenix.gov/"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D63C5B-142C-451C-B7FB-526CADC15B0E}"/>
              </a:ext>
            </a:extLst>
          </p:cNvPr>
          <p:cNvSpPr>
            <a:spLocks noGrp="1"/>
          </p:cNvSpPr>
          <p:nvPr>
            <p:ph idx="1"/>
          </p:nvPr>
        </p:nvSpPr>
        <p:spPr>
          <a:xfrm>
            <a:off x="237067" y="423333"/>
            <a:ext cx="11351706" cy="6434667"/>
          </a:xfrm>
          <a:noFill/>
        </p:spPr>
        <p:txBody>
          <a:bodyPr>
            <a:normAutofit fontScale="55000" lnSpcReduction="20000"/>
          </a:bodyPr>
          <a:lstStyle/>
          <a:p>
            <a:pPr marL="0" indent="0" algn="ctr">
              <a:lnSpc>
                <a:spcPct val="100000"/>
              </a:lnSpc>
              <a:spcBef>
                <a:spcPts val="0"/>
              </a:spcBef>
              <a:buNone/>
            </a:pPr>
            <a:endParaRPr lang="en-US" sz="3600" b="1"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CITY OF PHOENIX</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STREET TRANSPORTATION </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DEPARTMENT</a:t>
            </a: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PRE-SUBMITTAL MEETING</a:t>
            </a:r>
          </a:p>
          <a:p>
            <a:pPr marL="0" indent="0" algn="ctr">
              <a:lnSpc>
                <a:spcPct val="100000"/>
              </a:lnSpc>
              <a:spcBef>
                <a:spcPts val="0"/>
              </a:spcBef>
              <a:buNone/>
            </a:pPr>
            <a:endParaRPr lang="en-US" sz="4600" b="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SOILS AND MATERIALS TESTING </a:t>
            </a:r>
          </a:p>
          <a:p>
            <a:pPr marL="0" indent="0" algn="ctr">
              <a:lnSpc>
                <a:spcPct val="100000"/>
              </a:lnSpc>
              <a:spcBef>
                <a:spcPts val="0"/>
              </a:spcBef>
              <a:buNone/>
            </a:pPr>
            <a:r>
              <a:rPr lang="en-US" sz="4600" b="1" dirty="0">
                <a:latin typeface="Arial" panose="020B0604020202020204" pitchFamily="34" charset="0"/>
                <a:cs typeface="Arial" panose="020B0604020202020204" pitchFamily="34" charset="0"/>
              </a:rPr>
              <a:t>ON-CALL SERVICES</a:t>
            </a:r>
          </a:p>
          <a:p>
            <a:pPr marL="0" indent="0" algn="ctr">
              <a:lnSpc>
                <a:spcPct val="120000"/>
              </a:lnSpc>
              <a:spcBef>
                <a:spcPts val="0"/>
              </a:spcBef>
              <a:buNone/>
            </a:pPr>
            <a:r>
              <a:rPr lang="en-US" sz="3200" b="1" dirty="0">
                <a:latin typeface="Arial" panose="020B0604020202020204" pitchFamily="34" charset="0"/>
                <a:cs typeface="Arial" panose="020B0604020202020204" pitchFamily="34" charset="0"/>
              </a:rPr>
              <a:t>PROCUREPHX PRODUCT CATEGORY CODES:</a:t>
            </a:r>
          </a:p>
          <a:p>
            <a:pPr marL="0" indent="0" algn="ctr">
              <a:lnSpc>
                <a:spcPct val="120000"/>
              </a:lnSpc>
              <a:spcBef>
                <a:spcPts val="0"/>
              </a:spcBef>
              <a:buNone/>
            </a:pPr>
            <a:r>
              <a:rPr lang="en-US" sz="3200" b="1" dirty="0">
                <a:latin typeface="Arial" panose="020B0604020202020204" pitchFamily="34" charset="0"/>
                <a:cs typeface="Arial" panose="020B0604020202020204" pitchFamily="34" charset="0"/>
              </a:rPr>
              <a:t>925000000, 92600000 &amp; 962580000</a:t>
            </a:r>
          </a:p>
          <a:p>
            <a:pPr marL="0" indent="0" algn="ctr">
              <a:lnSpc>
                <a:spcPct val="120000"/>
              </a:lnSpc>
              <a:spcBef>
                <a:spcPts val="0"/>
              </a:spcBef>
              <a:buNone/>
            </a:pPr>
            <a:r>
              <a:rPr lang="en-US" sz="3200" b="1" dirty="0">
                <a:latin typeface="Arial" panose="020B0604020202020204" pitchFamily="34" charset="0"/>
                <a:cs typeface="Arial" panose="020B0604020202020204" pitchFamily="34" charset="0"/>
              </a:rPr>
              <a:t>RFx Number: 6000001642 (1639)</a:t>
            </a:r>
          </a:p>
          <a:p>
            <a:pPr marL="0" indent="0" algn="ctr">
              <a:lnSpc>
                <a:spcPct val="120000"/>
              </a:lnSpc>
              <a:buNone/>
            </a:pPr>
            <a:endParaRPr lang="en-US" sz="3200" b="1" dirty="0">
              <a:latin typeface="Arial" panose="020B0604020202020204" pitchFamily="34" charset="0"/>
              <a:cs typeface="Arial" panose="020B0604020202020204" pitchFamily="34" charset="0"/>
            </a:endParaRPr>
          </a:p>
          <a:p>
            <a:pPr marL="0" indent="0" algn="ctr">
              <a:lnSpc>
                <a:spcPct val="120000"/>
              </a:lnSpc>
              <a:buNone/>
            </a:pPr>
            <a:r>
              <a:rPr lang="en-US" sz="3200" b="1" dirty="0">
                <a:latin typeface="Arial" panose="020B0604020202020204" pitchFamily="34" charset="0"/>
                <a:cs typeface="Arial" panose="020B0604020202020204" pitchFamily="34" charset="0"/>
              </a:rPr>
              <a:t>August 2, 2024</a:t>
            </a:r>
          </a:p>
          <a:p>
            <a:pPr marL="0" indent="0" algn="ctr">
              <a:lnSpc>
                <a:spcPct val="120000"/>
              </a:lnSpc>
              <a:buNone/>
            </a:pPr>
            <a:r>
              <a:rPr lang="en-US" sz="3200" b="1" cap="none" dirty="0">
                <a:latin typeface="Arial" panose="020B0604020202020204" pitchFamily="34" charset="0"/>
                <a:cs typeface="Arial" panose="020B0604020202020204" pitchFamily="34" charset="0"/>
              </a:rPr>
              <a:t>Design and Construction Management Division Buildin</a:t>
            </a:r>
            <a:r>
              <a:rPr lang="en-US" sz="3200" b="1" dirty="0">
                <a:latin typeface="Arial" panose="020B0604020202020204" pitchFamily="34" charset="0"/>
                <a:cs typeface="Arial" panose="020B0604020202020204" pitchFamily="34" charset="0"/>
              </a:rPr>
              <a:t>g</a:t>
            </a:r>
            <a:r>
              <a:rPr lang="en-US" sz="3200" b="1" cap="none" dirty="0">
                <a:latin typeface="Arial" panose="020B0604020202020204" pitchFamily="34" charset="0"/>
                <a:cs typeface="Arial" panose="020B0604020202020204" pitchFamily="34" charset="0"/>
              </a:rPr>
              <a:t> </a:t>
            </a:r>
          </a:p>
          <a:p>
            <a:pPr marL="0" indent="0" algn="ctr">
              <a:lnSpc>
                <a:spcPct val="120000"/>
              </a:lnSpc>
              <a:buNone/>
            </a:pPr>
            <a:r>
              <a:rPr lang="en-US" sz="3200" b="1" cap="none" dirty="0">
                <a:latin typeface="Arial" panose="020B0604020202020204" pitchFamily="34" charset="0"/>
                <a:cs typeface="Arial" panose="020B0604020202020204" pitchFamily="34" charset="0"/>
              </a:rPr>
              <a:t>1045 E. Madison </a:t>
            </a:r>
            <a:r>
              <a:rPr lang="en-US" sz="3200" b="1" dirty="0">
                <a:latin typeface="Arial" panose="020B0604020202020204" pitchFamily="34" charset="0"/>
                <a:cs typeface="Arial" panose="020B0604020202020204" pitchFamily="34" charset="0"/>
              </a:rPr>
              <a:t>Street</a:t>
            </a:r>
            <a:r>
              <a:rPr lang="en-US" sz="3200" b="1" cap="none" dirty="0">
                <a:latin typeface="Arial" panose="020B0604020202020204" pitchFamily="34" charset="0"/>
                <a:cs typeface="Arial" panose="020B0604020202020204" pitchFamily="34" charset="0"/>
              </a:rPr>
              <a:t>, Phoenix AZ 85003</a:t>
            </a:r>
            <a:br>
              <a:rPr lang="en-US" sz="3200" b="1" cap="none"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a:p>
            <a:pPr marL="0" indent="0" algn="ctr">
              <a:lnSpc>
                <a:spcPct val="100000"/>
              </a:lnSpc>
              <a:spcBef>
                <a:spcPts val="0"/>
              </a:spcBef>
              <a:buNone/>
            </a:pPr>
            <a:endParaRPr lang="en-US" dirty="0">
              <a:solidFill>
                <a:schemeClr val="bg1"/>
              </a:solidFill>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01B7240-8672-11FC-5F73-679E1036387C}"/>
              </a:ext>
            </a:extLst>
          </p:cNvPr>
          <p:cNvGraphicFramePr>
            <a:graphicFrameLocks noChangeAspect="1"/>
          </p:cNvGraphicFramePr>
          <p:nvPr>
            <p:extLst>
              <p:ext uri="{D42A27DB-BD31-4B8C-83A1-F6EECF244321}">
                <p14:modId xmlns:p14="http://schemas.microsoft.com/office/powerpoint/2010/main" val="782798328"/>
              </p:ext>
            </p:extLst>
          </p:nvPr>
        </p:nvGraphicFramePr>
        <p:xfrm>
          <a:off x="11351706" y="6057462"/>
          <a:ext cx="840294" cy="800538"/>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1706" y="6057462"/>
                        <a:ext cx="840294" cy="800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07293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BD011DC-BB42-41C2-89AE-3FF0A1EFC8F7}"/>
              </a:ext>
            </a:extLst>
          </p:cNvPr>
          <p:cNvGraphicFramePr>
            <a:graphicFrameLocks noChangeAspect="1"/>
          </p:cNvGraphicFramePr>
          <p:nvPr>
            <p:extLst>
              <p:ext uri="{D42A27DB-BD31-4B8C-83A1-F6EECF244321}">
                <p14:modId xmlns:p14="http://schemas.microsoft.com/office/powerpoint/2010/main" val="3913895914"/>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3" name="Object 2">
                        <a:extLst>
                          <a:ext uri="{FF2B5EF4-FFF2-40B4-BE49-F238E27FC236}">
                            <a16:creationId xmlns:a16="http://schemas.microsoft.com/office/drawing/2014/main" id="{3BD011DC-BB42-41C2-89AE-3FF0A1EFC8F7}"/>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a:extLst>
              <a:ext uri="{FF2B5EF4-FFF2-40B4-BE49-F238E27FC236}">
                <a16:creationId xmlns:a16="http://schemas.microsoft.com/office/drawing/2014/main" id="{0BD09A9A-2F70-C01C-C4EB-D9F88C9386E8}"/>
              </a:ext>
            </a:extLst>
          </p:cNvPr>
          <p:cNvSpPr txBox="1"/>
          <p:nvPr/>
        </p:nvSpPr>
        <p:spPr>
          <a:xfrm>
            <a:off x="6978639" y="154242"/>
            <a:ext cx="3963775" cy="707886"/>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a:t>
            </a:r>
          </a:p>
        </p:txBody>
      </p:sp>
      <p:pic>
        <p:nvPicPr>
          <p:cNvPr id="4" name="Picture 3" descr="A picture containing text, sky, outdoor, sign&#10;&#10;Description automatically generated">
            <a:extLst>
              <a:ext uri="{FF2B5EF4-FFF2-40B4-BE49-F238E27FC236}">
                <a16:creationId xmlns:a16="http://schemas.microsoft.com/office/drawing/2014/main" id="{4F3377B0-E888-ACC6-F040-1767C65F2D3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445880" y="1755933"/>
            <a:ext cx="6961166" cy="4634977"/>
          </a:xfrm>
          <a:prstGeom prst="rect">
            <a:avLst/>
          </a:prstGeom>
        </p:spPr>
      </p:pic>
    </p:spTree>
    <p:extLst>
      <p:ext uri="{BB962C8B-B14F-4D97-AF65-F5344CB8AC3E}">
        <p14:creationId xmlns:p14="http://schemas.microsoft.com/office/powerpoint/2010/main" val="2517861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066-CE1C-4310-BB00-26D85DDA566E}"/>
              </a:ext>
            </a:extLst>
          </p:cNvPr>
          <p:cNvSpPr>
            <a:spLocks noGrp="1"/>
          </p:cNvSpPr>
          <p:nvPr>
            <p:ph type="title"/>
          </p:nvPr>
        </p:nvSpPr>
        <p:spPr>
          <a:xfrm>
            <a:off x="4692476" y="184920"/>
            <a:ext cx="7499524" cy="1002341"/>
          </a:xfrm>
        </p:spPr>
        <p:txBody>
          <a:bodyPr>
            <a:normAutofit/>
          </a:bodyPr>
          <a:lstStyle/>
          <a:p>
            <a:pPr algn="l"/>
            <a:r>
              <a:rPr lang="en-US" b="1" i="1" dirty="0">
                <a:latin typeface="Arial" panose="020B0604020202020204" pitchFamily="34" charset="0"/>
                <a:cs typeface="Arial" panose="020B0604020202020204" pitchFamily="34" charset="0"/>
              </a:rPr>
              <a:t>Soq evaluation criteria</a:t>
            </a:r>
          </a:p>
        </p:txBody>
      </p:sp>
      <p:sp>
        <p:nvSpPr>
          <p:cNvPr id="3" name="Content Placeholder 2">
            <a:extLst>
              <a:ext uri="{FF2B5EF4-FFF2-40B4-BE49-F238E27FC236}">
                <a16:creationId xmlns:a16="http://schemas.microsoft.com/office/drawing/2014/main" id="{265F56F0-6C53-4415-945A-4FD7B67F8878}"/>
              </a:ext>
            </a:extLst>
          </p:cNvPr>
          <p:cNvSpPr>
            <a:spLocks noGrp="1"/>
          </p:cNvSpPr>
          <p:nvPr>
            <p:ph idx="1"/>
          </p:nvPr>
        </p:nvSpPr>
        <p:spPr>
          <a:xfrm>
            <a:off x="1117320" y="1719897"/>
            <a:ext cx="10234386" cy="4962599"/>
          </a:xfrm>
        </p:spPr>
        <p:txBody>
          <a:bodyPr>
            <a:normAutofit fontScale="40000" lnSpcReduction="20000"/>
          </a:bodyPr>
          <a:lstStyle/>
          <a:p>
            <a:pPr marL="0" indent="0">
              <a:buNone/>
            </a:pPr>
            <a:endParaRPr lang="en-US" sz="2800" dirty="0">
              <a:latin typeface="Arial" panose="020B0604020202020204" pitchFamily="34" charset="0"/>
              <a:cs typeface="Arial" panose="020B0604020202020204" pitchFamily="34" charset="0"/>
              <a:sym typeface="Wingdings" panose="05000000000000000000" pitchFamily="2" charset="2"/>
            </a:endParaRPr>
          </a:p>
          <a:p>
            <a:pPr marL="514350" indent="-514350">
              <a:spcAft>
                <a:spcPts val="1200"/>
              </a:spcAft>
              <a:buAutoNum type="alphaUcPeriod"/>
            </a:pPr>
            <a:r>
              <a:rPr lang="en-US" sz="8000" dirty="0">
                <a:latin typeface="Arial" panose="020B0604020202020204" pitchFamily="34" charset="0"/>
                <a:cs typeface="Arial" panose="020B0604020202020204" pitchFamily="34" charset="0"/>
                <a:sym typeface="Wingdings" panose="05000000000000000000" pitchFamily="2" charset="2"/>
              </a:rPr>
              <a:t>Experience of the Prime Firm </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300 pts max</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514350" indent="-514350">
              <a:spcAft>
                <a:spcPts val="1200"/>
              </a:spcAft>
              <a:buAutoNum type="alphaUcPeriod"/>
            </a:pPr>
            <a:r>
              <a:rPr lang="en-US" sz="8000" dirty="0">
                <a:latin typeface="Arial" panose="020B0604020202020204" pitchFamily="34" charset="0"/>
                <a:cs typeface="Arial" panose="020B0604020202020204" pitchFamily="34" charset="0"/>
                <a:sym typeface="Wingdings" panose="05000000000000000000" pitchFamily="2" charset="2"/>
              </a:rPr>
              <a:t>Experience of Key Personnel </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(2</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00 pts max</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514350" indent="-514350">
              <a:spcAft>
                <a:spcPts val="1200"/>
              </a:spcAft>
              <a:buAutoNum type="alphaUcPeriod"/>
            </a:pPr>
            <a:r>
              <a:rPr lang="en-US" sz="8000" dirty="0">
                <a:latin typeface="Arial" panose="020B0604020202020204" pitchFamily="34" charset="0"/>
                <a:cs typeface="Arial" panose="020B0604020202020204" pitchFamily="34" charset="0"/>
                <a:sym typeface="Wingdings" panose="05000000000000000000" pitchFamily="2" charset="2"/>
              </a:rPr>
              <a:t>Laboratory and Testing Capabilities </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(100 pts max)</a:t>
            </a:r>
          </a:p>
          <a:p>
            <a:pPr marL="509588" indent="-509588">
              <a:spcAft>
                <a:spcPts val="1200"/>
              </a:spcAft>
              <a:buNone/>
            </a:pPr>
            <a:r>
              <a:rPr lang="en-US" sz="8000" dirty="0">
                <a:latin typeface="Arial" panose="020B0604020202020204" pitchFamily="34" charset="0"/>
                <a:cs typeface="Arial" panose="020B0604020202020204" pitchFamily="34" charset="0"/>
                <a:sym typeface="Wingdings" panose="05000000000000000000" pitchFamily="2" charset="2"/>
              </a:rPr>
              <a:t>D. Project Understanding and Approach </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350 pts max</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509588" indent="-509588">
              <a:buNone/>
            </a:pPr>
            <a:r>
              <a:rPr lang="en-US" sz="8000" dirty="0">
                <a:latin typeface="Arial" panose="020B0604020202020204" pitchFamily="34" charset="0"/>
                <a:cs typeface="Arial" panose="020B0604020202020204" pitchFamily="34" charset="0"/>
                <a:sym typeface="Wingdings" panose="05000000000000000000" pitchFamily="2" charset="2"/>
              </a:rPr>
              <a:t>E. Staffing Information for Key Personnel </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r>
              <a:rPr lang="en-US" sz="8000" i="1" dirty="0">
                <a:solidFill>
                  <a:srgbClr val="0000FF"/>
                </a:solidFill>
                <a:latin typeface="Arial" panose="020B0604020202020204" pitchFamily="34" charset="0"/>
                <a:cs typeface="Arial" panose="020B0604020202020204" pitchFamily="34" charset="0"/>
                <a:sym typeface="Wingdings" panose="05000000000000000000" pitchFamily="2" charset="2"/>
              </a:rPr>
              <a:t>50 pts max</a:t>
            </a:r>
            <a:r>
              <a:rPr lang="en-US" sz="8000" dirty="0">
                <a:solidFill>
                  <a:srgbClr val="0000FF"/>
                </a:solidFill>
                <a:latin typeface="Arial" panose="020B0604020202020204" pitchFamily="34" charset="0"/>
                <a:cs typeface="Arial" panose="020B0604020202020204" pitchFamily="34" charset="0"/>
                <a:sym typeface="Wingdings" panose="05000000000000000000" pitchFamily="2" charset="2"/>
              </a:rPr>
              <a:t>)</a:t>
            </a:r>
          </a:p>
          <a:p>
            <a:pPr marL="0" indent="0">
              <a:buNone/>
            </a:pPr>
            <a:endParaRPr lang="en-US" sz="10400"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lgn="ctr">
              <a:buNone/>
            </a:pPr>
            <a:r>
              <a:rPr lang="en-US" sz="7400" dirty="0">
                <a:solidFill>
                  <a:srgbClr val="0000FF"/>
                </a:solidFill>
                <a:latin typeface="Arial" panose="020B0604020202020204" pitchFamily="34" charset="0"/>
                <a:cs typeface="Arial" panose="020B0604020202020204" pitchFamily="34" charset="0"/>
                <a:sym typeface="Wingdings" panose="05000000000000000000" pitchFamily="2" charset="2"/>
              </a:rPr>
              <a:t>*Provide responses in the order listed in the RFQ</a:t>
            </a:r>
          </a:p>
          <a:p>
            <a:pPr marL="0" indent="0" algn="ctr">
              <a:buNone/>
            </a:pPr>
            <a:r>
              <a:rPr lang="en-US" sz="7400" dirty="0">
                <a:solidFill>
                  <a:srgbClr val="0000FF"/>
                </a:solidFill>
                <a:latin typeface="Arial" panose="020B0604020202020204" pitchFamily="34" charset="0"/>
                <a:cs typeface="Arial" panose="020B0604020202020204" pitchFamily="34" charset="0"/>
                <a:sym typeface="Wingdings" panose="05000000000000000000" pitchFamily="2" charset="2"/>
              </a:rPr>
              <a:t>*Be complete, be concise*</a:t>
            </a:r>
          </a:p>
        </p:txBody>
      </p:sp>
      <p:graphicFrame>
        <p:nvGraphicFramePr>
          <p:cNvPr id="4" name="Object 3">
            <a:extLst>
              <a:ext uri="{FF2B5EF4-FFF2-40B4-BE49-F238E27FC236}">
                <a16:creationId xmlns:a16="http://schemas.microsoft.com/office/drawing/2014/main" id="{552B9C3E-4CFE-89F0-6FD4-8FCA516F1888}"/>
              </a:ext>
            </a:extLst>
          </p:cNvPr>
          <p:cNvGraphicFramePr>
            <a:graphicFrameLocks noChangeAspect="1"/>
          </p:cNvGraphicFramePr>
          <p:nvPr>
            <p:extLst>
              <p:ext uri="{D42A27DB-BD31-4B8C-83A1-F6EECF244321}">
                <p14:modId xmlns:p14="http://schemas.microsoft.com/office/powerpoint/2010/main" val="2872020112"/>
              </p:ext>
            </p:extLst>
          </p:nvPr>
        </p:nvGraphicFramePr>
        <p:xfrm>
          <a:off x="11351706" y="6057462"/>
          <a:ext cx="840294" cy="800538"/>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1706" y="6057462"/>
                        <a:ext cx="840294" cy="800538"/>
                      </a:xfrm>
                      <a:prstGeom prst="rect">
                        <a:avLst/>
                      </a:prstGeom>
                      <a:noFill/>
                      <a:ln>
                        <a:noFill/>
                      </a:ln>
                    </p:spPr>
                  </p:pic>
                </p:oleObj>
              </mc:Fallback>
            </mc:AlternateContent>
          </a:graphicData>
        </a:graphic>
      </p:graphicFrame>
      <p:sp>
        <p:nvSpPr>
          <p:cNvPr id="5" name="TextBox 4">
            <a:extLst>
              <a:ext uri="{FF2B5EF4-FFF2-40B4-BE49-F238E27FC236}">
                <a16:creationId xmlns:a16="http://schemas.microsoft.com/office/drawing/2014/main" id="{910142A0-B450-6E5E-1F10-A7996018C7AE}"/>
              </a:ext>
            </a:extLst>
          </p:cNvPr>
          <p:cNvSpPr txBox="1"/>
          <p:nvPr/>
        </p:nvSpPr>
        <p:spPr>
          <a:xfrm>
            <a:off x="4826429" y="1187261"/>
            <a:ext cx="6472719"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Maximum Number of Points is 1000</a:t>
            </a:r>
          </a:p>
        </p:txBody>
      </p:sp>
    </p:spTree>
    <p:extLst>
      <p:ext uri="{BB962C8B-B14F-4D97-AF65-F5344CB8AC3E}">
        <p14:creationId xmlns:p14="http://schemas.microsoft.com/office/powerpoint/2010/main" val="402543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616293" y="90907"/>
            <a:ext cx="3415612" cy="994240"/>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a:normAutofit fontScale="90000"/>
          </a:bodyPr>
          <a:lstStyle/>
          <a:p>
            <a:pPr algn="ctr">
              <a:spcAft>
                <a:spcPts val="600"/>
              </a:spcAft>
            </a:pPr>
            <a:r>
              <a:rPr lang="en-US" altLang="en-US" b="1" i="1" dirty="0">
                <a:latin typeface="Calibri" panose="020F0502020204030204" pitchFamily="34" charset="0"/>
                <a:cs typeface="Calibri" panose="020F0502020204030204" pitchFamily="34" charset="0"/>
              </a:rPr>
              <a:t>SUBMITTAL REQUIREMENTS</a:t>
            </a:r>
            <a:endParaRPr lang="en-US" b="1" i="1" dirty="0">
              <a:latin typeface="Calibri" panose="020F0502020204030204" pitchFamily="34" charset="0"/>
              <a:cs typeface="Calibri" panose="020F0502020204030204" pitchFamily="34" charset="0"/>
            </a:endParaRPr>
          </a:p>
        </p:txBody>
      </p:sp>
      <p:sp>
        <p:nvSpPr>
          <p:cNvPr id="6" name="Hexagon 5">
            <a:extLst>
              <a:ext uri="{FF2B5EF4-FFF2-40B4-BE49-F238E27FC236}">
                <a16:creationId xmlns:a16="http://schemas.microsoft.com/office/drawing/2014/main" id="{171B91FC-9020-473C-878C-26C5B19E80B1}"/>
              </a:ext>
            </a:extLst>
          </p:cNvPr>
          <p:cNvSpPr/>
          <p:nvPr/>
        </p:nvSpPr>
        <p:spPr>
          <a:xfrm>
            <a:off x="0" y="1276351"/>
            <a:ext cx="4648198" cy="2835994"/>
          </a:xfrm>
          <a:prstGeom prst="hexagon">
            <a:avLst/>
          </a:prstGeom>
          <a:solidFill>
            <a:schemeClr val="accent2">
              <a:lumMod val="40000"/>
              <a:lumOff val="60000"/>
            </a:schemeClr>
          </a:solidFill>
          <a:ln w="25400" cap="rnd" cmpd="sng" algn="ctr">
            <a:noFill/>
            <a:prstDash val="solid"/>
          </a:ln>
          <a:effectLst/>
        </p:spPr>
        <p:txBody>
          <a:bodyPr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b="1" i="0" u="sng" strike="noStrike" kern="0" cap="none" spc="0" normalizeH="0" baseline="0" noProof="0" dirty="0">
                <a:ln>
                  <a:noFill/>
                </a:ln>
                <a:solidFill>
                  <a:prstClr val="black"/>
                </a:solidFill>
                <a:effectLst/>
                <a:uLnTx/>
                <a:uFillTx/>
                <a:ea typeface="+mn-ea"/>
                <a:cs typeface="+mn-cs"/>
              </a:rPr>
              <a:t>MAXIMUM</a:t>
            </a:r>
            <a:r>
              <a:rPr kumimoji="0" lang="en-US" altLang="en-US" b="0" i="0" u="sng" strike="noStrike" kern="0" cap="none" spc="0" normalizeH="0" baseline="0" noProof="0" dirty="0">
                <a:ln>
                  <a:noFill/>
                </a:ln>
                <a:solidFill>
                  <a:prstClr val="black"/>
                </a:solidFill>
                <a:effectLst/>
                <a:uLnTx/>
                <a:uFillTx/>
                <a:ea typeface="+mn-ea"/>
                <a:cs typeface="+mn-cs"/>
              </a:rPr>
              <a:t> pages permitted is</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en-US" b="1" u="sng" kern="0" dirty="0">
                <a:solidFill>
                  <a:prstClr val="black"/>
                </a:solidFill>
              </a:rPr>
              <a:t>12</a:t>
            </a:r>
            <a:r>
              <a:rPr kumimoji="0" lang="en-US" altLang="en-US" b="1" i="0" u="sng" strike="noStrike" kern="0" cap="none" spc="0" normalizeH="0" baseline="0" noProof="0" dirty="0">
                <a:ln>
                  <a:noFill/>
                </a:ln>
                <a:solidFill>
                  <a:prstClr val="black"/>
                </a:solidFill>
                <a:effectLst/>
                <a:uLnTx/>
                <a:uFillTx/>
                <a:ea typeface="+mn-ea"/>
                <a:cs typeface="+mn-cs"/>
              </a:rPr>
              <a:t> pages</a:t>
            </a:r>
            <a:r>
              <a:rPr kumimoji="0" lang="en-US" altLang="en-US" b="0" i="0" u="none" strike="noStrike" kern="0" cap="none" spc="0" normalizeH="0" baseline="0" noProof="0" dirty="0">
                <a:ln>
                  <a:noFill/>
                </a:ln>
                <a:solidFill>
                  <a:prstClr val="black"/>
                </a:solidFill>
                <a:effectLst/>
                <a:uLnTx/>
                <a:uFillTx/>
                <a:ea typeface="+mn-ea"/>
                <a:cs typeface="+mn-cs"/>
              </a:rPr>
              <a:t>:</a:t>
            </a:r>
            <a:endParaRPr kumimoji="0" lang="en-US" altLang="en-US" b="1" i="0" u="none" strike="noStrike" kern="0" cap="none" spc="0" normalizeH="0" baseline="0" noProof="0" dirty="0">
              <a:ln>
                <a:noFill/>
              </a:ln>
              <a:solidFill>
                <a:prstClr val="black"/>
              </a:solidFill>
              <a:effectLst/>
              <a:uLnTx/>
              <a:uFillTx/>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The following will </a:t>
            </a:r>
            <a:r>
              <a:rPr kumimoji="0" lang="en-US" altLang="en-US" b="0" i="0" u="sng" strike="noStrike" kern="0" cap="none" spc="0" normalizeH="0" baseline="0" noProof="0" dirty="0">
                <a:ln>
                  <a:noFill/>
                </a:ln>
                <a:solidFill>
                  <a:prstClr val="black"/>
                </a:solidFill>
                <a:effectLst/>
                <a:uLnTx/>
                <a:uFillTx/>
                <a:ea typeface="+mn-ea"/>
                <a:cs typeface="Arial" panose="020B0604020202020204" pitchFamily="34" charset="0"/>
              </a:rPr>
              <a:t>NOT</a:t>
            </a: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 be counted in the max page count:</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Front and back covers</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Information Sheet</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rPr>
              <a:t>Table of Contents</a:t>
            </a:r>
          </a:p>
          <a:p>
            <a:pPr marL="0" marR="0" lvl="2" indent="0" algn="ctr"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kern="0" dirty="0">
                <a:solidFill>
                  <a:prstClr val="black"/>
                </a:solidFill>
                <a:cs typeface="Arial" panose="020B0604020202020204" pitchFamily="34" charset="0"/>
              </a:rPr>
              <a:t>Copies of Accreditations </a:t>
            </a:r>
            <a:endParaRPr kumimoji="0" lang="en-US" altLang="en-US" b="0" i="0" u="none" strike="noStrike" kern="0" cap="none" spc="0" normalizeH="0" baseline="0" noProof="0" dirty="0">
              <a:ln>
                <a:noFill/>
              </a:ln>
              <a:solidFill>
                <a:prstClr val="black"/>
              </a:solidFill>
              <a:effectLst/>
              <a:uLnTx/>
              <a:uFillTx/>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C135C929-40C2-47DC-B47B-DA6A3394EEDD}"/>
              </a:ext>
            </a:extLst>
          </p:cNvPr>
          <p:cNvSpPr txBox="1">
            <a:spLocks/>
          </p:cNvSpPr>
          <p:nvPr/>
        </p:nvSpPr>
        <p:spPr>
          <a:xfrm>
            <a:off x="135641" y="4285129"/>
            <a:ext cx="4376916" cy="2481963"/>
          </a:xfrm>
          <a:prstGeom prst="rect">
            <a:avLst/>
          </a:prstGeom>
          <a:solidFill>
            <a:schemeClr val="accent6">
              <a:lumMod val="40000"/>
              <a:lumOff val="60000"/>
            </a:schemeClr>
          </a:solidFill>
          <a:ln w="25400" cap="rnd" cmpd="sng" algn="ctr">
            <a:noFill/>
            <a:prstDash val="solid"/>
          </a:ln>
          <a:effectLst/>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6FEBA0"/>
              </a:buClr>
              <a:buSzPct val="100000"/>
              <a:buFont typeface="Tw Cen MT" panose="020B0602020104020603" pitchFamily="34" charset="0"/>
              <a:buNone/>
              <a:tabLst/>
              <a:defRPr/>
            </a:pPr>
            <a:endParaRPr kumimoji="0" lang="en-US" altLang="en-US" sz="2200" b="1" i="0" u="sng" strike="noStrike" kern="0" cap="none" spc="0" normalizeH="0" baseline="0" noProof="0" dirty="0">
              <a:ln>
                <a:noFill/>
              </a:ln>
              <a:solidFill>
                <a:prstClr val="black"/>
              </a:solidFill>
              <a:effectLst/>
              <a:uLnTx/>
              <a:uFillTx/>
              <a:latin typeface="Century Gothic" panose="020B0502020202020204"/>
              <a:ea typeface="+mn-ea"/>
              <a:cs typeface="+mn-cs"/>
            </a:endParaRPr>
          </a:p>
          <a:p>
            <a:pPr marL="0" marR="0" lvl="0" indent="0" algn="ctr" defTabSz="914400" rtl="0" eaLnBrk="1" fontAlgn="auto" latinLnBrk="0" hangingPunct="1">
              <a:lnSpc>
                <a:spcPct val="90000"/>
              </a:lnSpc>
              <a:spcBef>
                <a:spcPts val="0"/>
              </a:spcBef>
              <a:spcAft>
                <a:spcPts val="200"/>
              </a:spcAft>
              <a:buClr>
                <a:srgbClr val="6FEBA0"/>
              </a:buClr>
              <a:buSzPct val="100000"/>
              <a:buFont typeface="Tw Cen MT" panose="020B0602020104020603" pitchFamily="34" charset="0"/>
              <a:buNone/>
              <a:tabLst/>
              <a:defRPr/>
            </a:pPr>
            <a:r>
              <a:rPr kumimoji="0" lang="en-US" altLang="en-US" sz="2200" b="1" i="0" u="sng" strike="noStrike" kern="0" cap="none" spc="0" normalizeH="0" baseline="0" noProof="0" dirty="0">
                <a:ln>
                  <a:noFill/>
                </a:ln>
                <a:solidFill>
                  <a:prstClr val="black"/>
                </a:solidFill>
                <a:effectLst/>
                <a:uLnTx/>
                <a:uFillTx/>
                <a:latin typeface="Century Gothic" panose="020B0502020202020204"/>
                <a:ea typeface="+mn-ea"/>
                <a:cs typeface="+mn-cs"/>
              </a:rPr>
              <a:t>Grounds for disqualification:</a:t>
            </a:r>
            <a:endParaRPr kumimoji="0" lang="en-US" altLang="en-US" sz="2200" b="1" i="0" u="none" strike="noStrike" kern="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a:p>
            <a:pPr marL="265176" marR="0" lvl="1" indent="-137160" defTabSz="914400" rtl="0" eaLnBrk="1" fontAlgn="auto" latinLnBrk="0" hangingPunct="1">
              <a:lnSpc>
                <a:spcPct val="90000"/>
              </a:lnSpc>
              <a:spcBef>
                <a:spcPts val="200"/>
              </a:spcBef>
              <a:spcAft>
                <a:spcPts val="600"/>
              </a:spcAft>
              <a:buClr>
                <a:srgbClr val="0000FF"/>
              </a:buClr>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Failure to submit </a:t>
            </a:r>
            <a:r>
              <a:rPr lang="en-US" altLang="en-US" sz="2200" dirty="0">
                <a:solidFill>
                  <a:prstClr val="black"/>
                </a:solidFill>
                <a:cs typeface="Arial" panose="020B0604020202020204" pitchFamily="34" charset="0"/>
              </a:rPr>
              <a:t>via </a:t>
            </a:r>
            <a:r>
              <a:rPr lang="en-US" altLang="en-US" sz="2200" b="1" u="sng" dirty="0">
                <a:solidFill>
                  <a:prstClr val="black"/>
                </a:solidFill>
                <a:cs typeface="Arial" panose="020B0604020202020204" pitchFamily="34" charset="0"/>
              </a:rPr>
              <a:t>EMAIL</a:t>
            </a: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 to the assigned Contracts Specialist by the due date and time</a:t>
            </a:r>
          </a:p>
          <a:p>
            <a:pPr marL="265176" marR="0" lvl="1" indent="-137160" defTabSz="914400" rtl="0" eaLnBrk="1" fontAlgn="auto" latinLnBrk="0" hangingPunct="1">
              <a:lnSpc>
                <a:spcPct val="90000"/>
              </a:lnSpc>
              <a:spcBef>
                <a:spcPts val="200"/>
              </a:spcBef>
              <a:spcAft>
                <a:spcPts val="1200"/>
              </a:spcAft>
              <a:buClr>
                <a:srgbClr val="0000FF"/>
              </a:buClr>
              <a:buSzTx/>
              <a:buFont typeface="Arial" panose="020B0604020202020204" pitchFamily="34" charset="0"/>
              <a:buChar char="•"/>
              <a:tabLst/>
              <a:defRPr/>
            </a:pPr>
            <a:r>
              <a:rPr kumimoji="0" lang="en-US" altLang="en-US" sz="2200" b="0" i="0" u="none" strike="noStrike" kern="1200" cap="none" spc="0" normalizeH="0" baseline="0" noProof="0" dirty="0">
                <a:ln>
                  <a:noFill/>
                </a:ln>
                <a:solidFill>
                  <a:prstClr val="black"/>
                </a:solidFill>
                <a:effectLst/>
                <a:uLnTx/>
                <a:uFillTx/>
                <a:ea typeface="+mn-ea"/>
                <a:cs typeface="Arial" panose="020B0604020202020204" pitchFamily="34" charset="0"/>
              </a:rPr>
              <a:t>Violating “Contact with City Employees” policy</a:t>
            </a:r>
          </a:p>
        </p:txBody>
      </p:sp>
      <p:graphicFrame>
        <p:nvGraphicFramePr>
          <p:cNvPr id="9" name="Content Placeholder 2">
            <a:extLst>
              <a:ext uri="{FF2B5EF4-FFF2-40B4-BE49-F238E27FC236}">
                <a16:creationId xmlns:a16="http://schemas.microsoft.com/office/drawing/2014/main" id="{7D95D4D2-8C47-4999-A97A-85B9707D9B4D}"/>
              </a:ext>
            </a:extLst>
          </p:cNvPr>
          <p:cNvGraphicFramePr>
            <a:graphicFrameLocks/>
          </p:cNvGraphicFramePr>
          <p:nvPr>
            <p:extLst>
              <p:ext uri="{D42A27DB-BD31-4B8C-83A1-F6EECF244321}">
                <p14:modId xmlns:p14="http://schemas.microsoft.com/office/powerpoint/2010/main" val="2183674005"/>
              </p:ext>
            </p:extLst>
          </p:nvPr>
        </p:nvGraphicFramePr>
        <p:xfrm>
          <a:off x="4992624" y="90907"/>
          <a:ext cx="6839711" cy="6700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95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8746C5-0419-2CE1-EEE7-FB37869D3B59}"/>
              </a:ext>
            </a:extLst>
          </p:cNvPr>
          <p:cNvSpPr txBox="1"/>
          <p:nvPr/>
        </p:nvSpPr>
        <p:spPr>
          <a:xfrm>
            <a:off x="6096000" y="248043"/>
            <a:ext cx="6093822" cy="707886"/>
          </a:xfrm>
          <a:prstGeom prst="rect">
            <a:avLst/>
          </a:prstGeom>
          <a:noFill/>
        </p:spPr>
        <p:txBody>
          <a:bodyPr wrap="square">
            <a:spAutoFit/>
          </a:bodyPr>
          <a:lstStyle/>
          <a:p>
            <a:pPr>
              <a:spcAft>
                <a:spcPts val="600"/>
              </a:spcAft>
            </a:pPr>
            <a:r>
              <a:rPr lang="en-US" sz="4000" b="1" i="1" spc="200" dirty="0">
                <a:latin typeface="Arial" panose="020B0604020202020204" pitchFamily="34" charset="0"/>
                <a:cs typeface="Arial" panose="020B0604020202020204" pitchFamily="34" charset="0"/>
              </a:rPr>
              <a:t>Selection Process</a:t>
            </a:r>
            <a:endParaRPr lang="en-US" sz="4000" b="1" i="1" dirty="0">
              <a:latin typeface="Arial" panose="020B0604020202020204" pitchFamily="34" charset="0"/>
              <a:cs typeface="Arial" panose="020B0604020202020204" pitchFamily="34" charset="0"/>
            </a:endParaRPr>
          </a:p>
        </p:txBody>
      </p:sp>
      <p:graphicFrame>
        <p:nvGraphicFramePr>
          <p:cNvPr id="3" name="Content Placeholder 2">
            <a:extLst>
              <a:ext uri="{FF2B5EF4-FFF2-40B4-BE49-F238E27FC236}">
                <a16:creationId xmlns:a16="http://schemas.microsoft.com/office/drawing/2014/main" id="{7B21E76C-BEB8-2BD3-D822-75180F4A3C5E}"/>
              </a:ext>
            </a:extLst>
          </p:cNvPr>
          <p:cNvGraphicFramePr>
            <a:graphicFrameLocks/>
          </p:cNvGraphicFramePr>
          <p:nvPr>
            <p:extLst>
              <p:ext uri="{D42A27DB-BD31-4B8C-83A1-F6EECF244321}">
                <p14:modId xmlns:p14="http://schemas.microsoft.com/office/powerpoint/2010/main" val="2523848416"/>
              </p:ext>
            </p:extLst>
          </p:nvPr>
        </p:nvGraphicFramePr>
        <p:xfrm>
          <a:off x="385010" y="2028241"/>
          <a:ext cx="9404350" cy="4046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22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00959-5429-A835-0B5F-F63EAEA7E1F0}"/>
              </a:ext>
            </a:extLst>
          </p:cNvPr>
          <p:cNvSpPr>
            <a:spLocks noGrp="1"/>
          </p:cNvSpPr>
          <p:nvPr>
            <p:ph type="title"/>
          </p:nvPr>
        </p:nvSpPr>
        <p:spPr>
          <a:xfrm>
            <a:off x="5532048" y="177837"/>
            <a:ext cx="6034001" cy="1293028"/>
          </a:xfrm>
        </p:spPr>
        <p:txBody>
          <a:bodyPr>
            <a:normAutofit/>
          </a:bodyPr>
          <a:lstStyle/>
          <a:p>
            <a:pPr algn="ctr"/>
            <a:r>
              <a:rPr lang="en-US" sz="3600" b="1" i="1" u="sng" dirty="0">
                <a:latin typeface="Arial" panose="020B0604020202020204" pitchFamily="34" charset="0"/>
                <a:cs typeface="Arial" panose="020B0604020202020204" pitchFamily="34" charset="0"/>
              </a:rPr>
              <a:t>IMPORTANT DATES</a:t>
            </a:r>
            <a:br>
              <a:rPr lang="en-US" sz="3600" b="1" i="1" u="sng" dirty="0">
                <a:latin typeface="Arial" panose="020B0604020202020204" pitchFamily="34" charset="0"/>
                <a:cs typeface="Arial" panose="020B0604020202020204" pitchFamily="34" charset="0"/>
              </a:rPr>
            </a:br>
            <a:r>
              <a:rPr lang="en-US" sz="3600" b="1" i="1" u="sng" dirty="0">
                <a:latin typeface="Arial" panose="020B0604020202020204" pitchFamily="34" charset="0"/>
                <a:cs typeface="Arial" panose="020B0604020202020204" pitchFamily="34" charset="0"/>
              </a:rPr>
              <a:t>Selection Schedule</a:t>
            </a:r>
          </a:p>
        </p:txBody>
      </p:sp>
      <p:sp>
        <p:nvSpPr>
          <p:cNvPr id="3" name="Content Placeholder 2">
            <a:extLst>
              <a:ext uri="{FF2B5EF4-FFF2-40B4-BE49-F238E27FC236}">
                <a16:creationId xmlns:a16="http://schemas.microsoft.com/office/drawing/2014/main" id="{7310AA81-8230-CD87-6A6A-364F40FD2A7E}"/>
              </a:ext>
            </a:extLst>
          </p:cNvPr>
          <p:cNvSpPr>
            <a:spLocks noGrp="1"/>
          </p:cNvSpPr>
          <p:nvPr>
            <p:ph idx="1"/>
          </p:nvPr>
        </p:nvSpPr>
        <p:spPr>
          <a:xfrm>
            <a:off x="574199" y="2256753"/>
            <a:ext cx="10991850" cy="2524797"/>
          </a:xfrm>
        </p:spPr>
        <p:txBody>
          <a:bodyPr/>
          <a:lstStyle/>
          <a:p>
            <a:pPr marL="0" indent="0">
              <a:buNone/>
            </a:pPr>
            <a:r>
              <a:rPr lang="en-US" sz="3200" dirty="0">
                <a:latin typeface="Arial" panose="020B0604020202020204" pitchFamily="34" charset="0"/>
                <a:cs typeface="Arial" panose="020B0604020202020204" pitchFamily="34" charset="0"/>
                <a:sym typeface="Wingdings 2" panose="05020102010507070707" pitchFamily="18" charset="2"/>
              </a:rPr>
              <a:t></a:t>
            </a:r>
            <a:r>
              <a:rPr lang="en-US" sz="3200" dirty="0" err="1">
                <a:latin typeface="Arial" panose="020B0604020202020204" pitchFamily="34" charset="0"/>
                <a:cs typeface="Arial" panose="020B0604020202020204" pitchFamily="34" charset="0"/>
              </a:rPr>
              <a:t>SOQs</a:t>
            </a:r>
            <a:r>
              <a:rPr lang="en-US" sz="3200" dirty="0">
                <a:latin typeface="Arial" panose="020B0604020202020204" pitchFamily="34" charset="0"/>
                <a:cs typeface="Arial" panose="020B0604020202020204" pitchFamily="34" charset="0"/>
              </a:rPr>
              <a:t> Due						  August 16, 2024</a:t>
            </a:r>
          </a:p>
          <a:p>
            <a:pPr>
              <a:buFont typeface="Wingdings 2" panose="05020102010507070707" pitchFamily="18" charset="2"/>
              <a:buChar char=""/>
            </a:pPr>
            <a:r>
              <a:rPr lang="en-US" sz="3200" dirty="0">
                <a:latin typeface="Arial" panose="020B0604020202020204" pitchFamily="34" charset="0"/>
                <a:cs typeface="Arial" panose="020B0604020202020204" pitchFamily="34" charset="0"/>
              </a:rPr>
              <a:t>Selection Notification			     End of August 2024</a:t>
            </a:r>
          </a:p>
          <a:p>
            <a:pPr>
              <a:buFont typeface="Wingdings 2" panose="05020102010507070707" pitchFamily="18" charset="2"/>
              <a:buChar char=""/>
            </a:pPr>
            <a:r>
              <a:rPr lang="en-US" sz="3200" dirty="0">
                <a:latin typeface="Arial" panose="020B0604020202020204" pitchFamily="34" charset="0"/>
                <a:cs typeface="Arial" panose="020B0604020202020204" pitchFamily="34" charset="0"/>
              </a:rPr>
              <a:t>Contracts Effective 				  January 1, 2025</a:t>
            </a:r>
          </a:p>
          <a:p>
            <a:pPr>
              <a:buFont typeface="Wingdings 2" panose="05020102010507070707" pitchFamily="18" charset="2"/>
              <a:buChar char=""/>
            </a:pPr>
            <a:r>
              <a:rPr lang="en-US" sz="3200" dirty="0">
                <a:latin typeface="Arial" panose="020B0604020202020204" pitchFamily="34" charset="0"/>
                <a:cs typeface="Arial" panose="020B0604020202020204" pitchFamily="34" charset="0"/>
              </a:rPr>
              <a:t>On-Call Kick-off Workshop Meeting    Early January 2025</a:t>
            </a:r>
            <a:endParaRPr lang="en-US" dirty="0"/>
          </a:p>
        </p:txBody>
      </p:sp>
      <p:graphicFrame>
        <p:nvGraphicFramePr>
          <p:cNvPr id="4" name="Object 3">
            <a:extLst>
              <a:ext uri="{FF2B5EF4-FFF2-40B4-BE49-F238E27FC236}">
                <a16:creationId xmlns:a16="http://schemas.microsoft.com/office/drawing/2014/main" id="{5F035D48-7ABE-58DE-FFBD-E9A708BC9FE3}"/>
              </a:ext>
            </a:extLst>
          </p:cNvPr>
          <p:cNvGraphicFramePr>
            <a:graphicFrameLocks noChangeAspect="1"/>
          </p:cNvGraphicFramePr>
          <p:nvPr>
            <p:extLst>
              <p:ext uri="{D42A27DB-BD31-4B8C-83A1-F6EECF244321}">
                <p14:modId xmlns:p14="http://schemas.microsoft.com/office/powerpoint/2010/main" val="1369105899"/>
              </p:ext>
            </p:extLst>
          </p:nvPr>
        </p:nvGraphicFramePr>
        <p:xfrm>
          <a:off x="11359198" y="6064599"/>
          <a:ext cx="832802" cy="793401"/>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8" name="Object 7">
                        <a:extLst>
                          <a:ext uri="{FF2B5EF4-FFF2-40B4-BE49-F238E27FC236}">
                            <a16:creationId xmlns:a16="http://schemas.microsoft.com/office/drawing/2014/main" id="{BE2C85DC-DCA1-46EA-8EA1-42E81BFB5F89}"/>
                          </a:ext>
                        </a:extLst>
                      </p:cNvPr>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359198" y="6064599"/>
                        <a:ext cx="832802" cy="7934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7868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6096000" y="424015"/>
            <a:ext cx="5039309" cy="795362"/>
          </a:xfrm>
        </p:spPr>
        <p:txBody>
          <a:bodyPr>
            <a:noAutofit/>
          </a:bodyPr>
          <a:lstStyle/>
          <a:p>
            <a:pPr algn="ctr">
              <a:spcBef>
                <a:spcPts val="1200"/>
              </a:spcBef>
              <a:spcAft>
                <a:spcPts val="1200"/>
              </a:spcAft>
            </a:pPr>
            <a:r>
              <a:rPr lang="en-US" altLang="en-US" sz="3600" b="1" i="1" dirty="0">
                <a:latin typeface="Arial" panose="020B0604020202020204" pitchFamily="34" charset="0"/>
                <a:cs typeface="Arial" panose="020B0604020202020204" pitchFamily="34" charset="0"/>
              </a:rPr>
              <a:t>DCP Procurement WEBPAGES</a:t>
            </a:r>
            <a:endParaRPr lang="en-US" sz="3600" b="1" u="sng" dirty="0">
              <a:latin typeface="Arial" panose="020B0604020202020204" pitchFamily="34" charset="0"/>
              <a:cs typeface="Arial" panose="020B0604020202020204" pitchFamily="34" charset="0"/>
            </a:endParaRPr>
          </a:p>
        </p:txBody>
      </p:sp>
      <p:sp>
        <p:nvSpPr>
          <p:cNvPr id="19" name="Content Placeholder 2"/>
          <p:cNvSpPr>
            <a:spLocks noGrp="1"/>
          </p:cNvSpPr>
          <p:nvPr>
            <p:ph idx="1"/>
          </p:nvPr>
        </p:nvSpPr>
        <p:spPr>
          <a:xfrm>
            <a:off x="1230567" y="2345574"/>
            <a:ext cx="10063075" cy="3973716"/>
          </a:xfrm>
        </p:spPr>
        <p:txBody>
          <a:bodyPr>
            <a:normAutofit/>
          </a:bodyPr>
          <a:lstStyle/>
          <a:p>
            <a:pPr>
              <a:defRPr/>
            </a:pPr>
            <a:r>
              <a:rPr lang="en-US" altLang="en-US" sz="2400" b="1" dirty="0">
                <a:latin typeface="Arial" panose="020B0604020202020204" pitchFamily="34" charset="0"/>
                <a:cs typeface="Arial" panose="020B0604020202020204" pitchFamily="34" charset="0"/>
              </a:rPr>
              <a:t>Current Opportunities:</a:t>
            </a:r>
          </a:p>
          <a:p>
            <a:pPr lvl="1" algn="ctr">
              <a:defRPr/>
            </a:pPr>
            <a:r>
              <a:rPr lang="en-US" altLang="en-US" sz="2400" i="1" dirty="0">
                <a:latin typeface="Arial" panose="020B0604020202020204" pitchFamily="34" charset="0"/>
                <a:cs typeface="Arial" panose="020B0604020202020204" pitchFamily="34" charset="0"/>
              </a:rPr>
              <a:t>Project-specific RFQs, Notifications, Sign-in Sheets, Presentations</a:t>
            </a:r>
          </a:p>
          <a:p>
            <a:pPr marL="457200" lvl="1" indent="0" algn="ctr">
              <a:buNone/>
              <a:defRPr/>
            </a:pPr>
            <a:r>
              <a:rPr lang="en-US" sz="2400" u="sng" dirty="0">
                <a:solidFill>
                  <a:srgbClr val="0070C0"/>
                </a:solidFill>
                <a:latin typeface="Arial" panose="020B0604020202020204" pitchFamily="34" charset="0"/>
                <a:cs typeface="Arial" panose="020B0604020202020204" pitchFamily="34" charset="0"/>
              </a:rPr>
              <a:t>https://solicitations.phoenix.gov</a:t>
            </a:r>
          </a:p>
          <a:p>
            <a:pPr marL="128016" lvl="1" indent="0" algn="ctr">
              <a:buNone/>
              <a:defRPr/>
            </a:pPr>
            <a:endParaRPr lang="en-US" sz="2400" b="1" i="1" u="sng" dirty="0">
              <a:solidFill>
                <a:srgbClr val="FFFF00"/>
              </a:solidFill>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Project Interviews, Bid Results, and Project Selections:</a:t>
            </a:r>
          </a:p>
          <a:p>
            <a:pPr marL="457200" lvl="1" indent="0" algn="ctr">
              <a:buNone/>
              <a:defRPr/>
            </a:pPr>
            <a:r>
              <a:rPr lang="en-US" sz="2400" u="sng" dirty="0">
                <a:solidFill>
                  <a:srgbClr val="0070C0"/>
                </a:solidFill>
                <a:latin typeface="Arial" panose="020B0604020202020204" pitchFamily="34" charset="0"/>
                <a:cs typeface="Arial" panose="020B0604020202020204" pitchFamily="34" charset="0"/>
              </a:rPr>
              <a:t>https://solicitations.phoenix.gov/awards</a:t>
            </a:r>
          </a:p>
          <a:p>
            <a:pPr>
              <a:defRPr/>
            </a:pPr>
            <a:endParaRPr lang="en-US" altLang="en-US" sz="2400" b="1" dirty="0">
              <a:solidFill>
                <a:srgbClr val="FFFF00"/>
              </a:solidFill>
              <a:latin typeface="Arial" panose="020B0604020202020204" pitchFamily="34" charset="0"/>
              <a:cs typeface="Arial" panose="020B0604020202020204" pitchFamily="34" charset="0"/>
            </a:endParaRPr>
          </a:p>
          <a:p>
            <a:pPr>
              <a:defRPr/>
            </a:pPr>
            <a:r>
              <a:rPr lang="en-US" altLang="en-US" sz="2400" b="1" dirty="0">
                <a:latin typeface="Arial" panose="020B0604020202020204" pitchFamily="34" charset="0"/>
                <a:cs typeface="Arial" panose="020B0604020202020204" pitchFamily="34" charset="0"/>
              </a:rPr>
              <a:t>The ProcurePHX online portal will be used for </a:t>
            </a:r>
            <a:r>
              <a:rPr lang="en-US" altLang="en-US" sz="2400" b="1" u="sng" dirty="0">
                <a:latin typeface="Arial" panose="020B0604020202020204" pitchFamily="34" charset="0"/>
                <a:cs typeface="Arial" panose="020B0604020202020204" pitchFamily="34" charset="0"/>
              </a:rPr>
              <a:t>Solicitations</a:t>
            </a:r>
            <a:r>
              <a:rPr lang="en-US" altLang="en-US" sz="2400" b="1" dirty="0">
                <a:latin typeface="Arial" panose="020B0604020202020204" pitchFamily="34" charset="0"/>
                <a:cs typeface="Arial" panose="020B0604020202020204" pitchFamily="34" charset="0"/>
              </a:rPr>
              <a:t> only </a:t>
            </a:r>
          </a:p>
          <a:p>
            <a:pPr marL="0" indent="0" algn="ctr">
              <a:buNone/>
              <a:defRPr/>
            </a:pPr>
            <a:r>
              <a:rPr lang="en-US" altLang="en-US" sz="2400" u="sng" dirty="0">
                <a:solidFill>
                  <a:srgbClr val="0070C0"/>
                </a:solidFill>
                <a:latin typeface="Arial" panose="020B0604020202020204" pitchFamily="34" charset="0"/>
                <a:cs typeface="Arial" panose="020B0604020202020204" pitchFamily="34" charset="0"/>
              </a:rPr>
              <a:t>https://eprocurement.phoenix.gov/irj/portal </a:t>
            </a:r>
          </a:p>
          <a:p>
            <a:pPr marL="0" indent="0">
              <a:spcBef>
                <a:spcPts val="1200"/>
              </a:spcBef>
              <a:buClr>
                <a:srgbClr val="9CBEBD"/>
              </a:buClr>
              <a:buSzPct val="100000"/>
              <a:buNone/>
              <a:defRPr/>
            </a:pPr>
            <a:endParaRPr lang="en-US" sz="1500" dirty="0">
              <a:solidFill>
                <a:srgbClr val="FFFFFF"/>
              </a:solidFill>
              <a:latin typeface="Book Antiqua" panose="02040602050305030304" pitchFamily="18" charset="0"/>
            </a:endParaRPr>
          </a:p>
        </p:txBody>
      </p:sp>
      <p:sp>
        <p:nvSpPr>
          <p:cNvPr id="9" name="Title 1">
            <a:extLst>
              <a:ext uri="{FF2B5EF4-FFF2-40B4-BE49-F238E27FC236}">
                <a16:creationId xmlns:a16="http://schemas.microsoft.com/office/drawing/2014/main" id="{F6795987-3344-4894-8503-40502B0B1864}"/>
              </a:ext>
            </a:extLst>
          </p:cNvPr>
          <p:cNvSpPr txBox="1">
            <a:spLocks/>
          </p:cNvSpPr>
          <p:nvPr/>
        </p:nvSpPr>
        <p:spPr>
          <a:xfrm>
            <a:off x="1026696" y="1334072"/>
            <a:ext cx="10266946" cy="1011501"/>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spcBef>
                <a:spcPts val="1200"/>
              </a:spcBef>
              <a:spcAft>
                <a:spcPts val="1200"/>
              </a:spcAft>
            </a:pPr>
            <a:r>
              <a:rPr lang="en-US" altLang="en-US" sz="2200" b="1" u="sng" dirty="0">
                <a:solidFill>
                  <a:srgbClr val="0070C0"/>
                </a:solidFill>
                <a:latin typeface="Arial" panose="020B0604020202020204" pitchFamily="34" charset="0"/>
                <a:cs typeface="Arial" panose="020B0604020202020204" pitchFamily="34" charset="0"/>
              </a:rPr>
              <a:t>https://www.phoenix.gov/streets/procurement-opportunities</a:t>
            </a:r>
            <a:endParaRPr lang="en-US" sz="2200" b="1" u="sng" dirty="0">
              <a:solidFill>
                <a:srgbClr val="0070C0"/>
              </a:solidFill>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7178BFBC-2B18-41B7-A8FB-CC0E89025D4F}"/>
              </a:ext>
            </a:extLst>
          </p:cNvPr>
          <p:cNvGraphicFramePr>
            <a:graphicFrameLocks noChangeAspect="1"/>
          </p:cNvGraphicFramePr>
          <p:nvPr>
            <p:extLst>
              <p:ext uri="{D42A27DB-BD31-4B8C-83A1-F6EECF244321}">
                <p14:modId xmlns:p14="http://schemas.microsoft.com/office/powerpoint/2010/main" val="1507145403"/>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5348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208565" y="1560731"/>
            <a:ext cx="4885949" cy="1028082"/>
          </a:xfrm>
        </p:spPr>
        <p:txBody>
          <a:bodyPr vert="horz" lIns="91440" tIns="45720" rIns="91440" bIns="45720" rtlCol="0" anchor="t">
            <a:normAutofit fontScale="90000"/>
          </a:bodyPr>
          <a:lstStyle/>
          <a:p>
            <a:pPr algn="ctr">
              <a:lnSpc>
                <a:spcPct val="90000"/>
              </a:lnSpc>
            </a:pPr>
            <a:r>
              <a:rPr lang="en-US" altLang="en-US" sz="4000" b="1" i="1" kern="1200" dirty="0">
                <a:latin typeface="Arial" panose="020B0604020202020204" pitchFamily="34" charset="0"/>
                <a:cs typeface="Arial" panose="020B0604020202020204" pitchFamily="34" charset="0"/>
              </a:rPr>
              <a:t>DCP Procurement Webpages</a:t>
            </a:r>
            <a:endParaRPr lang="en-US" sz="4000" b="1" i="1" kern="12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A0949AD-08F1-455F-8685-E35227886012}"/>
              </a:ext>
            </a:extLst>
          </p:cNvPr>
          <p:cNvSpPr>
            <a:spLocks noGrp="1"/>
          </p:cNvSpPr>
          <p:nvPr>
            <p:ph type="body" sz="half" idx="2"/>
          </p:nvPr>
        </p:nvSpPr>
        <p:spPr>
          <a:xfrm>
            <a:off x="273163" y="3077310"/>
            <a:ext cx="4560095" cy="816669"/>
          </a:xfrm>
        </p:spPr>
        <p:txBody>
          <a:bodyPr vert="horz" lIns="91440" tIns="45720" rIns="91440" bIns="45720" rtlCol="0">
            <a:normAutofit/>
          </a:bodyPr>
          <a:lstStyle/>
          <a:p>
            <a:pPr>
              <a:buFont typeface="Wingdings 3" charset="2"/>
              <a:buChar char=""/>
            </a:pPr>
            <a:r>
              <a:rPr lang="en-US" altLang="en-US"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https://www.phoenix.gov/streets/procurement-opportunities/</a:t>
            </a:r>
            <a:endParaRPr lang="en-US" sz="1800" dirty="0">
              <a:latin typeface="Arial" panose="020B0604020202020204" pitchFamily="34" charset="0"/>
              <a:cs typeface="Arial" panose="020B0604020202020204" pitchFamily="34" charset="0"/>
            </a:endParaRPr>
          </a:p>
          <a:p>
            <a:pPr>
              <a:buFont typeface="Wingdings 3" charset="2"/>
              <a:buChar char=""/>
            </a:pPr>
            <a:endParaRPr lang="en-US" dirty="0"/>
          </a:p>
        </p:txBody>
      </p:sp>
      <p:pic>
        <p:nvPicPr>
          <p:cNvPr id="3" name="Picture 2" descr="A screenshot of a cell phone&#10;&#10;Description generated with very high confidence">
            <a:extLst>
              <a:ext uri="{FF2B5EF4-FFF2-40B4-BE49-F238E27FC236}">
                <a16:creationId xmlns:a16="http://schemas.microsoft.com/office/drawing/2014/main" id="{2DAA160D-0C18-42D3-8325-48BBE2745108}"/>
              </a:ext>
            </a:extLst>
          </p:cNvPr>
          <p:cNvPicPr>
            <a:picLocks noChangeAspect="1"/>
          </p:cNvPicPr>
          <p:nvPr/>
        </p:nvPicPr>
        <p:blipFill rotWithShape="1">
          <a:blip r:embed="rId4"/>
          <a:srcRect r="3715" b="-2"/>
          <a:stretch/>
        </p:blipFill>
        <p:spPr>
          <a:xfrm>
            <a:off x="5304218" y="988351"/>
            <a:ext cx="6631191" cy="5440875"/>
          </a:xfrm>
          <a:prstGeom prst="rect">
            <a:avLst/>
          </a:prstGeom>
          <a:effectLst>
            <a:outerShdw blurRad="50800" dist="38100" dir="5400000" algn="t" rotWithShape="0">
              <a:prstClr val="black">
                <a:alpha val="43000"/>
              </a:prstClr>
            </a:outerShdw>
          </a:effectLst>
        </p:spPr>
      </p:pic>
      <p:sp>
        <p:nvSpPr>
          <p:cNvPr id="15" name="Arrow: Right 14">
            <a:extLst>
              <a:ext uri="{FF2B5EF4-FFF2-40B4-BE49-F238E27FC236}">
                <a16:creationId xmlns:a16="http://schemas.microsoft.com/office/drawing/2014/main" id="{05169FB6-A1D3-40AE-98B6-CD7499A78B1C}"/>
              </a:ext>
            </a:extLst>
          </p:cNvPr>
          <p:cNvSpPr/>
          <p:nvPr/>
        </p:nvSpPr>
        <p:spPr>
          <a:xfrm rot="20389112">
            <a:off x="3343380" y="4658272"/>
            <a:ext cx="2030131" cy="875098"/>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spcAft>
                <a:spcPts val="600"/>
              </a:spcAft>
            </a:pPr>
            <a:r>
              <a:rPr lang="en-US" sz="1300" b="1" dirty="0">
                <a:solidFill>
                  <a:schemeClr val="bg1"/>
                </a:solidFill>
              </a:rPr>
              <a:t>Procurement Newsletter</a:t>
            </a:r>
          </a:p>
        </p:txBody>
      </p:sp>
      <p:sp>
        <p:nvSpPr>
          <p:cNvPr id="16" name="Arrow: Right 15">
            <a:extLst>
              <a:ext uri="{FF2B5EF4-FFF2-40B4-BE49-F238E27FC236}">
                <a16:creationId xmlns:a16="http://schemas.microsoft.com/office/drawing/2014/main" id="{4E041DDC-2B07-47B3-AC15-FB3EF3136039}"/>
              </a:ext>
            </a:extLst>
          </p:cNvPr>
          <p:cNvSpPr/>
          <p:nvPr/>
        </p:nvSpPr>
        <p:spPr>
          <a:xfrm rot="20388017">
            <a:off x="3626359" y="5855705"/>
            <a:ext cx="1763546" cy="73254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spcAft>
                <a:spcPts val="600"/>
              </a:spcAft>
            </a:pPr>
            <a:r>
              <a:rPr lang="en-US" sz="1300" b="1" dirty="0">
                <a:solidFill>
                  <a:schemeClr val="bg1"/>
                </a:solidFill>
              </a:rPr>
              <a:t>Submitter’s Handbook</a:t>
            </a:r>
          </a:p>
        </p:txBody>
      </p:sp>
      <p:sp>
        <p:nvSpPr>
          <p:cNvPr id="18" name="Arrow: Right 17">
            <a:extLst>
              <a:ext uri="{FF2B5EF4-FFF2-40B4-BE49-F238E27FC236}">
                <a16:creationId xmlns:a16="http://schemas.microsoft.com/office/drawing/2014/main" id="{1F447BF0-9043-4C67-A27B-021D38ACDCE7}"/>
              </a:ext>
            </a:extLst>
          </p:cNvPr>
          <p:cNvSpPr/>
          <p:nvPr/>
        </p:nvSpPr>
        <p:spPr>
          <a:xfrm rot="20354397">
            <a:off x="3321176" y="3693766"/>
            <a:ext cx="2074541" cy="75480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spcAft>
                <a:spcPts val="600"/>
              </a:spcAft>
            </a:pPr>
            <a:r>
              <a:rPr lang="en-US" sz="1400" b="1" dirty="0">
                <a:solidFill>
                  <a:schemeClr val="bg1"/>
                </a:solidFill>
              </a:rPr>
              <a:t>Solicitations Website</a:t>
            </a:r>
          </a:p>
        </p:txBody>
      </p:sp>
      <p:graphicFrame>
        <p:nvGraphicFramePr>
          <p:cNvPr id="8" name="Object 7">
            <a:extLst>
              <a:ext uri="{FF2B5EF4-FFF2-40B4-BE49-F238E27FC236}">
                <a16:creationId xmlns:a16="http://schemas.microsoft.com/office/drawing/2014/main" id="{C2A5D983-09EF-406F-81DA-304FBABA7117}"/>
              </a:ext>
            </a:extLst>
          </p:cNvPr>
          <p:cNvGraphicFramePr>
            <a:graphicFrameLocks noChangeAspect="1"/>
          </p:cNvGraphicFramePr>
          <p:nvPr>
            <p:extLst>
              <p:ext uri="{D42A27DB-BD31-4B8C-83A1-F6EECF244321}">
                <p14:modId xmlns:p14="http://schemas.microsoft.com/office/powerpoint/2010/main" val="1843669771"/>
              </p:ext>
            </p:extLst>
          </p:nvPr>
        </p:nvGraphicFramePr>
        <p:xfrm>
          <a:off x="126162" y="95678"/>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5" name="Object 4"/>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26162" y="9567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C6D2A42A-ACB5-411B-A67D-DDE0E56BB093}"/>
              </a:ext>
            </a:extLst>
          </p:cNvPr>
          <p:cNvSpPr txBox="1"/>
          <p:nvPr/>
        </p:nvSpPr>
        <p:spPr>
          <a:xfrm>
            <a:off x="255909" y="3708789"/>
            <a:ext cx="3203029" cy="1754326"/>
          </a:xfrm>
          <a:prstGeom prst="rect">
            <a:avLst/>
          </a:prstGeom>
          <a:noFill/>
        </p:spPr>
        <p:txBody>
          <a:bodyPr wrap="square" rtlCol="0">
            <a:spAutoFit/>
          </a:bodyPr>
          <a:lstStyle/>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RFQ</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Pre-Submittal Power Point Presentation &amp; Sign-In Sheet</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Preliminary Results</a:t>
            </a:r>
          </a:p>
          <a:p>
            <a:pPr marL="285750" indent="-285750">
              <a:buFont typeface="Wingdings" panose="05000000000000000000" pitchFamily="2" charset="2"/>
              <a:buChar char="v"/>
            </a:pPr>
            <a:r>
              <a:rPr lang="en-US" b="1" dirty="0">
                <a:solidFill>
                  <a:srgbClr val="7030A0"/>
                </a:solidFill>
                <a:latin typeface="Arial" panose="020B0604020202020204" pitchFamily="34" charset="0"/>
                <a:cs typeface="Arial" panose="020B0604020202020204" pitchFamily="34" charset="0"/>
              </a:rPr>
              <a:t>Final Results</a:t>
            </a:r>
          </a:p>
        </p:txBody>
      </p:sp>
    </p:spTree>
    <p:extLst>
      <p:ext uri="{BB962C8B-B14F-4D97-AF65-F5344CB8AC3E}">
        <p14:creationId xmlns:p14="http://schemas.microsoft.com/office/powerpoint/2010/main" val="2455523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Title 1"/>
          <p:cNvSpPr>
            <a:spLocks noGrp="1"/>
          </p:cNvSpPr>
          <p:nvPr>
            <p:ph type="title"/>
          </p:nvPr>
        </p:nvSpPr>
        <p:spPr>
          <a:xfrm>
            <a:off x="5894982" y="223928"/>
            <a:ext cx="5952750" cy="1293028"/>
          </a:xfrm>
        </p:spPr>
        <p:txBody>
          <a:bodyPr>
            <a:normAutofit/>
          </a:bodyPr>
          <a:lstStyle/>
          <a:p>
            <a:pPr algn="ctr"/>
            <a:r>
              <a:rPr lang="en-US" sz="3600" b="1" i="1" dirty="0">
                <a:latin typeface="Arial" panose="020B0604020202020204" pitchFamily="34" charset="0"/>
                <a:cs typeface="Arial" panose="020B0604020202020204" pitchFamily="34" charset="0"/>
              </a:rPr>
              <a:t>City of Phoenix Solicitations Website</a:t>
            </a:r>
          </a:p>
        </p:txBody>
      </p:sp>
      <p:sp>
        <p:nvSpPr>
          <p:cNvPr id="19" name="Content Placeholder 2"/>
          <p:cNvSpPr>
            <a:spLocks noGrp="1"/>
          </p:cNvSpPr>
          <p:nvPr>
            <p:ph idx="4294967295"/>
          </p:nvPr>
        </p:nvSpPr>
        <p:spPr>
          <a:xfrm>
            <a:off x="0" y="2178050"/>
            <a:ext cx="3849688" cy="3998913"/>
          </a:xfrm>
        </p:spPr>
        <p:txBody>
          <a:bodyPr anchor="ctr">
            <a:normAutofit/>
          </a:bodyPr>
          <a:lstStyle/>
          <a:p>
            <a:pPr marL="457200" indent="-457200">
              <a:buFont typeface="+mj-lt"/>
              <a:buAutoNum type="arabicPeriod"/>
              <a:defRPr/>
            </a:pPr>
            <a:r>
              <a:rPr lang="en-US" altLang="en-US" sz="2400" b="1" i="1" dirty="0">
                <a:latin typeface="Arial" panose="020B0604020202020204" pitchFamily="34" charset="0"/>
                <a:cs typeface="Arial" panose="020B0604020202020204" pitchFamily="34" charset="0"/>
              </a:rPr>
              <a:t>Project-specific RFQs, Notifications, Sign-in Sheets, PowerPoint Presentations</a:t>
            </a:r>
          </a:p>
          <a:p>
            <a:pPr marL="457200" indent="-457200">
              <a:buFont typeface="+mj-lt"/>
              <a:buAutoNum type="arabicPeriod"/>
              <a:defRPr/>
            </a:pPr>
            <a:r>
              <a:rPr lang="en-US" altLang="en-US" sz="2400" b="1" i="1" dirty="0">
                <a:latin typeface="Arial" panose="020B0604020202020204" pitchFamily="34" charset="0"/>
                <a:cs typeface="Arial" panose="020B0604020202020204" pitchFamily="34" charset="0"/>
              </a:rPr>
              <a:t>Link to “Tabulations, Awards and Recommendations” web page</a:t>
            </a:r>
          </a:p>
          <a:p>
            <a:pPr marL="0" indent="0">
              <a:buNone/>
              <a:defRPr/>
            </a:pPr>
            <a:r>
              <a:rPr lang="en-US" altLang="en-US" sz="1800" b="1" dirty="0">
                <a:solidFill>
                  <a:srgbClr val="C00000"/>
                </a:solidFill>
                <a:cs typeface="Arial" panose="020B0604020202020204" pitchFamily="34" charset="0"/>
                <a:hlinkClick r:id="rId3"/>
              </a:rPr>
              <a:t>https://solicitations.phoenix.gov</a:t>
            </a:r>
            <a:endParaRPr lang="en-US" altLang="en-US" sz="1800" dirty="0">
              <a:solidFill>
                <a:srgbClr val="C00000"/>
              </a:solidFill>
              <a:cs typeface="Arial" panose="020B0604020202020204" pitchFamily="34" charset="0"/>
            </a:endParaRPr>
          </a:p>
        </p:txBody>
      </p:sp>
      <p:pic>
        <p:nvPicPr>
          <p:cNvPr id="2" name="Picture 1">
            <a:extLst>
              <a:ext uri="{FF2B5EF4-FFF2-40B4-BE49-F238E27FC236}">
                <a16:creationId xmlns:a16="http://schemas.microsoft.com/office/drawing/2014/main" id="{65BB680C-967F-468D-8E4F-5A62B3049D65}"/>
              </a:ext>
            </a:extLst>
          </p:cNvPr>
          <p:cNvPicPr>
            <a:picLocks noChangeAspect="1"/>
          </p:cNvPicPr>
          <p:nvPr/>
        </p:nvPicPr>
        <p:blipFill>
          <a:blip r:embed="rId4"/>
          <a:stretch>
            <a:fillRect/>
          </a:stretch>
        </p:blipFill>
        <p:spPr>
          <a:xfrm>
            <a:off x="4082407" y="2178050"/>
            <a:ext cx="7902282" cy="4117090"/>
          </a:xfrm>
          <a:prstGeom prst="rect">
            <a:avLst/>
          </a:prstGeom>
        </p:spPr>
      </p:pic>
      <p:sp>
        <p:nvSpPr>
          <p:cNvPr id="3" name="Arrow: Down 2">
            <a:extLst>
              <a:ext uri="{FF2B5EF4-FFF2-40B4-BE49-F238E27FC236}">
                <a16:creationId xmlns:a16="http://schemas.microsoft.com/office/drawing/2014/main" id="{ED236298-3C74-4211-8078-D2916F21553A}"/>
              </a:ext>
            </a:extLst>
          </p:cNvPr>
          <p:cNvSpPr/>
          <p:nvPr/>
        </p:nvSpPr>
        <p:spPr>
          <a:xfrm rot="20695235">
            <a:off x="5652407" y="1728811"/>
            <a:ext cx="457200" cy="564842"/>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a:solidFill>
                  <a:schemeClr val="bg1"/>
                </a:solidFill>
              </a:rPr>
              <a:t>1</a:t>
            </a:r>
          </a:p>
        </p:txBody>
      </p:sp>
      <p:sp>
        <p:nvSpPr>
          <p:cNvPr id="23" name="Arrow: Down 22">
            <a:extLst>
              <a:ext uri="{FF2B5EF4-FFF2-40B4-BE49-F238E27FC236}">
                <a16:creationId xmlns:a16="http://schemas.microsoft.com/office/drawing/2014/main" id="{C792E1EA-60E3-406C-B0BB-399B0CF48631}"/>
              </a:ext>
            </a:extLst>
          </p:cNvPr>
          <p:cNvSpPr/>
          <p:nvPr/>
        </p:nvSpPr>
        <p:spPr>
          <a:xfrm rot="955225">
            <a:off x="7153706" y="1770751"/>
            <a:ext cx="457200" cy="564842"/>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2</a:t>
            </a:r>
          </a:p>
        </p:txBody>
      </p:sp>
      <p:graphicFrame>
        <p:nvGraphicFramePr>
          <p:cNvPr id="7" name="Object 6">
            <a:extLst>
              <a:ext uri="{FF2B5EF4-FFF2-40B4-BE49-F238E27FC236}">
                <a16:creationId xmlns:a16="http://schemas.microsoft.com/office/drawing/2014/main" id="{2E23199F-E2EB-4B74-B779-CB66BA7BBD1C}"/>
              </a:ext>
            </a:extLst>
          </p:cNvPr>
          <p:cNvGraphicFramePr>
            <a:graphicFrameLocks noChangeAspect="1"/>
          </p:cNvGraphicFramePr>
          <p:nvPr>
            <p:extLst>
              <p:ext uri="{D42A27DB-BD31-4B8C-83A1-F6EECF244321}">
                <p14:modId xmlns:p14="http://schemas.microsoft.com/office/powerpoint/2010/main" val="4233996675"/>
              </p:ext>
            </p:extLst>
          </p:nvPr>
        </p:nvGraphicFramePr>
        <p:xfrm>
          <a:off x="126162" y="111919"/>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5" name="Object 4"/>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26162" y="111919"/>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0336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A93C1-73D9-4EF2-8A3E-7CDB8278C850}"/>
              </a:ext>
            </a:extLst>
          </p:cNvPr>
          <p:cNvSpPr>
            <a:spLocks noGrp="1"/>
          </p:cNvSpPr>
          <p:nvPr>
            <p:ph type="title"/>
          </p:nvPr>
        </p:nvSpPr>
        <p:spPr>
          <a:xfrm>
            <a:off x="4780546" y="337845"/>
            <a:ext cx="6601452" cy="970450"/>
          </a:xfrm>
        </p:spPr>
        <p:txBody>
          <a:bodyPr>
            <a:normAutofit/>
          </a:bodyPr>
          <a:lstStyle/>
          <a:p>
            <a:r>
              <a:rPr lang="en-US" sz="3600" b="1" i="1" dirty="0">
                <a:latin typeface="Arial" panose="020B0604020202020204" pitchFamily="34" charset="0"/>
                <a:cs typeface="Arial" panose="020B0604020202020204" pitchFamily="34" charset="0"/>
              </a:rPr>
              <a:t>Vendor Registration</a:t>
            </a:r>
          </a:p>
        </p:txBody>
      </p:sp>
      <p:sp>
        <p:nvSpPr>
          <p:cNvPr id="3" name="Content Placeholder 2">
            <a:extLst>
              <a:ext uri="{FF2B5EF4-FFF2-40B4-BE49-F238E27FC236}">
                <a16:creationId xmlns:a16="http://schemas.microsoft.com/office/drawing/2014/main" id="{C6493197-B7A8-4516-AEB0-D0D6AEF59DB5}"/>
              </a:ext>
            </a:extLst>
          </p:cNvPr>
          <p:cNvSpPr>
            <a:spLocks noGrp="1"/>
          </p:cNvSpPr>
          <p:nvPr>
            <p:ph idx="1"/>
          </p:nvPr>
        </p:nvSpPr>
        <p:spPr>
          <a:xfrm>
            <a:off x="4780546" y="1308295"/>
            <a:ext cx="7189070" cy="5434320"/>
          </a:xfrm>
        </p:spPr>
        <p:txBody>
          <a:bodyPr>
            <a:noAutofit/>
          </a:bodyPr>
          <a:lstStyle/>
          <a:p>
            <a:pPr>
              <a:spcAft>
                <a:spcPts val="1200"/>
              </a:spcAft>
            </a:pPr>
            <a:r>
              <a:rPr lang="en-US" sz="1800" b="1" dirty="0">
                <a:latin typeface="Arial" panose="020B0604020202020204" pitchFamily="34" charset="0"/>
                <a:cs typeface="Arial" panose="020B0604020202020204" pitchFamily="34" charset="0"/>
              </a:rPr>
              <a:t>All Firms MUST </a:t>
            </a:r>
            <a:r>
              <a:rPr lang="en-US" sz="1800" dirty="0">
                <a:latin typeface="Arial" panose="020B0604020202020204" pitchFamily="34" charset="0"/>
                <a:cs typeface="Arial" panose="020B0604020202020204" pitchFamily="34" charset="0"/>
              </a:rPr>
              <a:t>be registered in the Vendor Management System PRIOR TO SUBMITTING A SOQ</a:t>
            </a:r>
          </a:p>
          <a:p>
            <a:r>
              <a:rPr lang="en-US" sz="1800" dirty="0">
                <a:latin typeface="Arial" panose="020B0604020202020204" pitchFamily="34" charset="0"/>
                <a:cs typeface="Arial" panose="020B0604020202020204" pitchFamily="34" charset="0"/>
              </a:rPr>
              <a:t>Information on how to register with the City is available at:</a:t>
            </a:r>
          </a:p>
          <a:p>
            <a:pPr marL="0" indent="0" algn="ctr">
              <a:spcAft>
                <a:spcPts val="1200"/>
              </a:spcAft>
              <a:buNone/>
            </a:pPr>
            <a:r>
              <a:rPr lang="en-US" sz="18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https://www.phoenix.gov/finance/vendorsreg</a:t>
            </a:r>
            <a:endParaRPr lang="en-US" sz="1800" dirty="0">
              <a:solidFill>
                <a:srgbClr val="0000FF"/>
              </a:solidFill>
              <a:latin typeface="Arial" panose="020B0604020202020204" pitchFamily="34" charset="0"/>
              <a:cs typeface="Arial" panose="020B0604020202020204" pitchFamily="34" charset="0"/>
            </a:endParaRPr>
          </a:p>
          <a:p>
            <a:pPr>
              <a:spcAft>
                <a:spcPts val="1200"/>
              </a:spcAft>
            </a:pPr>
            <a:r>
              <a:rPr lang="en-US" sz="1800" b="1" dirty="0">
                <a:latin typeface="Arial" panose="020B0604020202020204" pitchFamily="34" charset="0"/>
                <a:cs typeface="Arial" panose="020B0604020202020204" pitchFamily="34" charset="0"/>
              </a:rPr>
              <a:t>New Firms</a:t>
            </a:r>
            <a:r>
              <a:rPr lang="en-US" sz="1800" dirty="0">
                <a:latin typeface="Arial" panose="020B0604020202020204" pitchFamily="34" charset="0"/>
                <a:cs typeface="Arial" panose="020B0604020202020204" pitchFamily="34" charset="0"/>
              </a:rPr>
              <a:t> – After Registering, the City will send an e-mail with a vendor number in approximately two days</a:t>
            </a:r>
          </a:p>
          <a:p>
            <a:r>
              <a:rPr lang="en-US" sz="1800" dirty="0">
                <a:latin typeface="Arial" panose="020B0604020202020204" pitchFamily="34" charset="0"/>
                <a:cs typeface="Arial" panose="020B0604020202020204" pitchFamily="34" charset="0"/>
              </a:rPr>
              <a:t>If your firm is already registered with the City of Phoenix’s ProcurePHX system, login and access the electronic solicitation at:</a:t>
            </a:r>
          </a:p>
          <a:p>
            <a:pPr marL="0" indent="0" algn="ctr">
              <a:spcAft>
                <a:spcPts val="1200"/>
              </a:spcAft>
              <a:buNone/>
            </a:pPr>
            <a:r>
              <a:rPr lang="en-US" sz="18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https://eprocurement.phoenix.gov/irj/portal</a:t>
            </a:r>
            <a:endParaRPr lang="en-US" sz="1800" dirty="0">
              <a:solidFill>
                <a:srgbClr val="0000FF"/>
              </a:solidFill>
              <a:latin typeface="Arial" panose="020B0604020202020204" pitchFamily="34" charset="0"/>
              <a:cs typeface="Arial" panose="020B0604020202020204" pitchFamily="34" charset="0"/>
            </a:endParaRPr>
          </a:p>
          <a:p>
            <a:pPr>
              <a:spcAft>
                <a:spcPts val="1200"/>
              </a:spcAft>
            </a:pPr>
            <a:r>
              <a:rPr lang="en-US" sz="1800" dirty="0">
                <a:latin typeface="Arial" panose="020B0604020202020204" pitchFamily="34" charset="0"/>
                <a:cs typeface="Arial" panose="020B0604020202020204" pitchFamily="34" charset="0"/>
              </a:rPr>
              <a:t>Product Category Codes are: 925000000, 926000000, &amp; 962580000</a:t>
            </a:r>
          </a:p>
          <a:p>
            <a:pPr>
              <a:spcAft>
                <a:spcPts val="1200"/>
              </a:spcAft>
            </a:pPr>
            <a:r>
              <a:rPr lang="en-US" sz="1800" dirty="0">
                <a:latin typeface="Arial" panose="020B0604020202020204" pitchFamily="34" charset="0"/>
                <a:cs typeface="Arial" panose="020B0604020202020204" pitchFamily="34" charset="0"/>
              </a:rPr>
              <a:t>RFx Number is: 6000001642</a:t>
            </a:r>
          </a:p>
          <a:p>
            <a:pPr algn="just"/>
            <a:r>
              <a:rPr lang="en-US" sz="1800" dirty="0">
                <a:latin typeface="Arial" panose="020B0604020202020204" pitchFamily="34" charset="0"/>
                <a:cs typeface="Arial" panose="020B0604020202020204" pitchFamily="34" charset="0"/>
              </a:rPr>
              <a:t>The VENDOR NUMBER is to be included on the cover of the Statement Of Qualifications</a:t>
            </a:r>
          </a:p>
        </p:txBody>
      </p:sp>
      <p:pic>
        <p:nvPicPr>
          <p:cNvPr id="4" name="Picture 3">
            <a:extLst>
              <a:ext uri="{FF2B5EF4-FFF2-40B4-BE49-F238E27FC236}">
                <a16:creationId xmlns:a16="http://schemas.microsoft.com/office/drawing/2014/main" id="{E9EDC0FB-EF4F-4FA4-A556-23477E7A61CC}"/>
              </a:ext>
            </a:extLst>
          </p:cNvPr>
          <p:cNvPicPr>
            <a:picLocks noChangeAspect="1"/>
          </p:cNvPicPr>
          <p:nvPr/>
        </p:nvPicPr>
        <p:blipFill>
          <a:blip r:embed="rId5"/>
          <a:stretch>
            <a:fillRect/>
          </a:stretch>
        </p:blipFill>
        <p:spPr>
          <a:xfrm>
            <a:off x="222384" y="761992"/>
            <a:ext cx="4095616" cy="1634056"/>
          </a:xfrm>
          <a:prstGeom prst="rect">
            <a:avLst/>
          </a:prstGeom>
        </p:spPr>
      </p:pic>
      <p:pic>
        <p:nvPicPr>
          <p:cNvPr id="5" name="Picture 4">
            <a:extLst>
              <a:ext uri="{FF2B5EF4-FFF2-40B4-BE49-F238E27FC236}">
                <a16:creationId xmlns:a16="http://schemas.microsoft.com/office/drawing/2014/main" id="{D2BF5C9B-36B6-46F7-8EEC-1D223BE8BCC7}"/>
              </a:ext>
            </a:extLst>
          </p:cNvPr>
          <p:cNvPicPr>
            <a:picLocks noChangeAspect="1"/>
          </p:cNvPicPr>
          <p:nvPr/>
        </p:nvPicPr>
        <p:blipFill>
          <a:blip r:embed="rId6"/>
          <a:stretch>
            <a:fillRect/>
          </a:stretch>
        </p:blipFill>
        <p:spPr>
          <a:xfrm>
            <a:off x="222384" y="2546437"/>
            <a:ext cx="4095616" cy="4196178"/>
          </a:xfrm>
          <a:prstGeom prst="rect">
            <a:avLst/>
          </a:prstGeom>
        </p:spPr>
      </p:pic>
      <p:graphicFrame>
        <p:nvGraphicFramePr>
          <p:cNvPr id="6" name="Object 5">
            <a:extLst>
              <a:ext uri="{FF2B5EF4-FFF2-40B4-BE49-F238E27FC236}">
                <a16:creationId xmlns:a16="http://schemas.microsoft.com/office/drawing/2014/main" id="{7F0684BB-EC7A-443D-8B8F-49FA1A56ACEB}"/>
              </a:ext>
            </a:extLst>
          </p:cNvPr>
          <p:cNvGraphicFramePr>
            <a:graphicFrameLocks noChangeAspect="1"/>
          </p:cNvGraphicFramePr>
          <p:nvPr>
            <p:extLst>
              <p:ext uri="{D42A27DB-BD31-4B8C-83A1-F6EECF244321}">
                <p14:modId xmlns:p14="http://schemas.microsoft.com/office/powerpoint/2010/main" val="624561519"/>
              </p:ext>
            </p:extLst>
          </p:nvPr>
        </p:nvGraphicFramePr>
        <p:xfrm>
          <a:off x="146711" y="58730"/>
          <a:ext cx="663291" cy="631909"/>
        </p:xfrm>
        <a:graphic>
          <a:graphicData uri="http://schemas.openxmlformats.org/presentationml/2006/ole">
            <mc:AlternateContent xmlns:mc="http://schemas.openxmlformats.org/markup-compatibility/2006">
              <mc:Choice xmlns:v="urn:schemas-microsoft-com:vml" Requires="v">
                <p:oleObj name="Bitmap Image" r:id="rId7" imgW="5180952" imgH="3533333" progId="Paint.Picture">
                  <p:embed/>
                </p:oleObj>
              </mc:Choice>
              <mc:Fallback>
                <p:oleObj name="Bitmap Image" r:id="rId7" imgW="5180952" imgH="3533333" progId="Paint.Picture">
                  <p:embed/>
                  <p:pic>
                    <p:nvPicPr>
                      <p:cNvPr id="5" name="Object 4"/>
                      <p:cNvPicPr>
                        <a:picLocks noChangeAspect="1" noChangeArrowheads="1"/>
                      </p:cNvPicPr>
                      <p:nvPr/>
                    </p:nvPicPr>
                    <p:blipFill>
                      <a:blip r:embed="rId8">
                        <a:lum contrast="80000"/>
                        <a:grayscl/>
                        <a:extLst>
                          <a:ext uri="{28A0092B-C50C-407E-A947-70E740481C1C}">
                            <a14:useLocalDpi xmlns:a14="http://schemas.microsoft.com/office/drawing/2010/main" val="0"/>
                          </a:ext>
                        </a:extLst>
                      </a:blip>
                      <a:srcRect l="31946" t="7246" r="29651" b="33385"/>
                      <a:stretch>
                        <a:fillRect/>
                      </a:stretch>
                    </p:blipFill>
                    <p:spPr bwMode="auto">
                      <a:xfrm>
                        <a:off x="146711" y="58730"/>
                        <a:ext cx="663291" cy="631909"/>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76189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36" name="Content Placeholder 2">
            <a:extLst>
              <a:ext uri="{FF2B5EF4-FFF2-40B4-BE49-F238E27FC236}">
                <a16:creationId xmlns:a16="http://schemas.microsoft.com/office/drawing/2014/main" id="{52434170-DEDC-48BD-91D1-522F251B2F48}"/>
              </a:ext>
            </a:extLst>
          </p:cNvPr>
          <p:cNvGraphicFramePr>
            <a:graphicFrameLocks noGrp="1"/>
          </p:cNvGraphicFramePr>
          <p:nvPr>
            <p:ph idx="1"/>
            <p:extLst>
              <p:ext uri="{D42A27DB-BD31-4B8C-83A1-F6EECF244321}">
                <p14:modId xmlns:p14="http://schemas.microsoft.com/office/powerpoint/2010/main" val="2132841269"/>
              </p:ext>
            </p:extLst>
          </p:nvPr>
        </p:nvGraphicFramePr>
        <p:xfrm>
          <a:off x="4779818" y="487300"/>
          <a:ext cx="7173620" cy="6051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88892C24-3BA7-4A4B-8E45-8457313AA49E}"/>
              </a:ext>
            </a:extLst>
          </p:cNvPr>
          <p:cNvSpPr txBox="1">
            <a:spLocks/>
          </p:cNvSpPr>
          <p:nvPr/>
        </p:nvSpPr>
        <p:spPr>
          <a:xfrm>
            <a:off x="407409" y="1753994"/>
            <a:ext cx="4122549" cy="478514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b="1" i="1" dirty="0">
                <a:latin typeface="Arial" panose="020B0604020202020204" pitchFamily="34" charset="0"/>
                <a:cs typeface="Arial" panose="020B0604020202020204" pitchFamily="34" charset="0"/>
              </a:rPr>
              <a:t>Questions AFTER TODAY?</a:t>
            </a:r>
          </a:p>
          <a:p>
            <a:pPr algn="ctr"/>
            <a:endParaRPr lang="en-US" sz="3600" b="1" i="1" dirty="0">
              <a:solidFill>
                <a:schemeClr val="bg1"/>
              </a:solidFill>
              <a:latin typeface="Arial" panose="020B0604020202020204" pitchFamily="34" charset="0"/>
              <a:cs typeface="Arial" panose="020B0604020202020204" pitchFamily="34" charset="0"/>
            </a:endParaRPr>
          </a:p>
          <a:p>
            <a:pPr algn="ctr"/>
            <a: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Stay for ProcurePHX Overview</a:t>
            </a:r>
            <a:br>
              <a:rPr kumimoji="0" lang="en-US" altLang="en-US" sz="3600" b="1" i="1" u="none" strike="noStrike" kern="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br>
            <a:br>
              <a:rPr kumimoji="0" lang="en-US" altLang="en-US" sz="3600" b="1" i="1"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lang="en-US" altLang="en-US" sz="3600" b="1" i="1" kern="0" dirty="0">
                <a:latin typeface="Arial" panose="020B0604020202020204" pitchFamily="34" charset="0"/>
                <a:cs typeface="Arial" panose="020B0604020202020204" pitchFamily="34" charset="0"/>
              </a:rPr>
              <a:t>Thank You for Attending!!!</a:t>
            </a:r>
            <a:br>
              <a:rPr kumimoji="0" 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br>
            <a:endParaRPr lang="en-US" sz="3600" b="1" i="1" dirty="0">
              <a:latin typeface="Arial" panose="020B0604020202020204" pitchFamily="34" charset="0"/>
              <a:cs typeface="Arial" panose="020B0604020202020204" pitchFamily="34" charset="0"/>
            </a:endParaRPr>
          </a:p>
        </p:txBody>
      </p:sp>
      <p:graphicFrame>
        <p:nvGraphicFramePr>
          <p:cNvPr id="7" name="Object 6">
            <a:extLst>
              <a:ext uri="{FF2B5EF4-FFF2-40B4-BE49-F238E27FC236}">
                <a16:creationId xmlns:a16="http://schemas.microsoft.com/office/drawing/2014/main" id="{E5A69415-063C-4FD1-97FE-BAE027A40195}"/>
              </a:ext>
            </a:extLst>
          </p:cNvPr>
          <p:cNvGraphicFramePr>
            <a:graphicFrameLocks noChangeAspect="1"/>
          </p:cNvGraphicFramePr>
          <p:nvPr>
            <p:extLst>
              <p:ext uri="{D42A27DB-BD31-4B8C-83A1-F6EECF244321}">
                <p14:modId xmlns:p14="http://schemas.microsoft.com/office/powerpoint/2010/main" val="3372283560"/>
              </p:ext>
            </p:extLst>
          </p:nvPr>
        </p:nvGraphicFramePr>
        <p:xfrm>
          <a:off x="115888" y="161716"/>
          <a:ext cx="738187" cy="703262"/>
        </p:xfrm>
        <a:graphic>
          <a:graphicData uri="http://schemas.openxmlformats.org/presentationml/2006/ole">
            <mc:AlternateContent xmlns:mc="http://schemas.openxmlformats.org/markup-compatibility/2006">
              <mc:Choice xmlns:v="urn:schemas-microsoft-com:vml" Requires="v">
                <p:oleObj name="Bitmap Image" r:id="rId8" imgW="5180952" imgH="3533333" progId="Paint.Picture">
                  <p:embed/>
                </p:oleObj>
              </mc:Choice>
              <mc:Fallback>
                <p:oleObj name="Bitmap Image" r:id="rId8" imgW="5180952" imgH="3533333" progId="Paint.Picture">
                  <p:embed/>
                  <p:pic>
                    <p:nvPicPr>
                      <p:cNvPr id="5" name="Object 4"/>
                      <p:cNvPicPr>
                        <a:picLocks noChangeAspect="1" noChangeArrowheads="1"/>
                      </p:cNvPicPr>
                      <p:nvPr/>
                    </p:nvPicPr>
                    <p:blipFill>
                      <a:blip r:embed="rId9">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161716"/>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170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619" y="1402588"/>
            <a:ext cx="10686673" cy="5303986"/>
          </a:xfrm>
        </p:spPr>
        <p:txBody>
          <a:bodyPr>
            <a:normAutofit/>
          </a:bodyPr>
          <a:lstStyle/>
          <a:p>
            <a:pPr marL="0" indent="0">
              <a:spcBef>
                <a:spcPct val="0"/>
              </a:spcBef>
              <a:buNone/>
              <a:defRPr/>
            </a:pPr>
            <a:r>
              <a:rPr lang="en-US" sz="3200" b="1" u="sng" dirty="0">
                <a:latin typeface="Arial" panose="020B0604020202020204" pitchFamily="34" charset="0"/>
                <a:cs typeface="Arial" panose="020B0604020202020204" pitchFamily="34" charset="0"/>
              </a:rPr>
              <a:t>City of Phoenix Representatives</a:t>
            </a:r>
          </a:p>
          <a:p>
            <a:pPr marL="0" indent="0">
              <a:spcBef>
                <a:spcPct val="0"/>
              </a:spcBef>
              <a:buNone/>
              <a:defRPr/>
            </a:pPr>
            <a:endParaRPr lang="en-US" sz="2400" dirty="0">
              <a:latin typeface="Arial" panose="020B0604020202020204" pitchFamily="34" charset="0"/>
              <a:cs typeface="Arial" panose="020B0604020202020204" pitchFamily="34" charset="0"/>
            </a:endParaRPr>
          </a:p>
          <a:p>
            <a:pPr marL="0" indent="0">
              <a:spcBef>
                <a:spcPct val="0"/>
              </a:spcBef>
              <a:buNone/>
              <a:defRPr/>
            </a:pPr>
            <a:r>
              <a:rPr lang="en-US" sz="2800" b="1" dirty="0">
                <a:latin typeface="Arial" panose="020B0604020202020204" pitchFamily="34" charset="0"/>
                <a:cs typeface="Arial" panose="020B0604020202020204" pitchFamily="34" charset="0"/>
              </a:rPr>
              <a:t>Anna York</a:t>
            </a:r>
            <a:r>
              <a:rPr lang="en-US" sz="2800" dirty="0">
                <a:latin typeface="Arial" panose="020B0604020202020204" pitchFamily="34" charset="0"/>
                <a:cs typeface="Arial" panose="020B0604020202020204" pitchFamily="34" charset="0"/>
              </a:rPr>
              <a:t>, Contracts Specialist I</a:t>
            </a:r>
          </a:p>
          <a:p>
            <a:pPr marL="0" indent="0">
              <a:spcBef>
                <a:spcPct val="0"/>
              </a:spcBef>
              <a:buNone/>
              <a:defRPr/>
            </a:pPr>
            <a:r>
              <a:rPr lang="en-US" sz="2800" i="1" dirty="0">
                <a:latin typeface="Arial" panose="020B0604020202020204" pitchFamily="34" charset="0"/>
                <a:cs typeface="Arial" panose="020B0604020202020204" pitchFamily="34" charset="0"/>
              </a:rPr>
              <a:t>Point of Contact for Submittals and RFQ Questions</a:t>
            </a:r>
          </a:p>
          <a:p>
            <a:pPr marL="0" indent="0">
              <a:spcBef>
                <a:spcPct val="0"/>
              </a:spcBef>
              <a:buNone/>
              <a:defRPr/>
            </a:pPr>
            <a:r>
              <a:rPr lang="en-US" sz="2800" dirty="0">
                <a:latin typeface="Arial" panose="020B0604020202020204" pitchFamily="34" charset="0"/>
                <a:cs typeface="Arial" panose="020B0604020202020204" pitchFamily="34" charset="0"/>
              </a:rPr>
              <a:t>Office of the City Engineer, Design and Construction Procurement</a:t>
            </a:r>
          </a:p>
          <a:p>
            <a:pPr marL="0" indent="0">
              <a:spcBef>
                <a:spcPct val="0"/>
              </a:spcBef>
              <a:buNone/>
              <a:defRPr/>
            </a:pPr>
            <a:r>
              <a:rPr lang="en-US" sz="2800" b="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anna.york@phoenix.gov</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(602) 534-3691</a:t>
            </a:r>
          </a:p>
          <a:p>
            <a:pPr marL="0" indent="0">
              <a:spcBef>
                <a:spcPct val="0"/>
              </a:spcBef>
              <a:buClr>
                <a:srgbClr val="660066"/>
              </a:buClr>
              <a:buNone/>
              <a:defRPr/>
            </a:pPr>
            <a:endParaRPr lang="en-US" sz="2400" dirty="0">
              <a:latin typeface="Arial" panose="020B0604020202020204" pitchFamily="34" charset="0"/>
              <a:cs typeface="Arial" panose="020B0604020202020204" pitchFamily="34" charset="0"/>
            </a:endParaRPr>
          </a:p>
          <a:p>
            <a:pPr marL="0" indent="0">
              <a:spcBef>
                <a:spcPct val="0"/>
              </a:spcBef>
              <a:buClr>
                <a:srgbClr val="660066"/>
              </a:buClr>
              <a:buNone/>
              <a:defRPr/>
            </a:pPr>
            <a:r>
              <a:rPr lang="en-US" sz="2800" b="1" dirty="0">
                <a:latin typeface="Arial" panose="020B0604020202020204" pitchFamily="34" charset="0"/>
                <a:cs typeface="Arial" panose="020B0604020202020204" pitchFamily="34" charset="0"/>
              </a:rPr>
              <a:t>Debra Russell</a:t>
            </a:r>
            <a:r>
              <a:rPr lang="en-US" sz="2800" dirty="0">
                <a:latin typeface="Arial" panose="020B0604020202020204" pitchFamily="34" charset="0"/>
                <a:cs typeface="Arial" panose="020B0604020202020204" pitchFamily="34" charset="0"/>
              </a:rPr>
              <a:t>, Contracts Specialist – Team Lead</a:t>
            </a:r>
          </a:p>
          <a:p>
            <a:pPr marL="0" indent="0">
              <a:spcBef>
                <a:spcPct val="0"/>
              </a:spcBef>
              <a:buClr>
                <a:srgbClr val="660066"/>
              </a:buClr>
              <a:buNone/>
              <a:defRPr/>
            </a:pPr>
            <a:r>
              <a:rPr lang="en-US" sz="2800" dirty="0">
                <a:latin typeface="Arial" panose="020B0604020202020204" pitchFamily="34" charset="0"/>
                <a:cs typeface="Arial" panose="020B0604020202020204" pitchFamily="34" charset="0"/>
              </a:rPr>
              <a:t>Office of the City Engineer, Design and Construction Procurement</a:t>
            </a:r>
          </a:p>
          <a:p>
            <a:pPr marL="0" indent="0">
              <a:spcBef>
                <a:spcPct val="0"/>
              </a:spcBef>
              <a:buClr>
                <a:srgbClr val="660066"/>
              </a:buClr>
              <a:buNone/>
              <a:defRPr/>
            </a:pPr>
            <a:endParaRPr lang="en-US" sz="2800" b="1" dirty="0">
              <a:latin typeface="Arial" panose="020B0604020202020204" pitchFamily="34" charset="0"/>
              <a:cs typeface="Arial" panose="020B0604020202020204" pitchFamily="34" charset="0"/>
            </a:endParaRPr>
          </a:p>
          <a:p>
            <a:pPr marL="0" indent="0">
              <a:spcBef>
                <a:spcPct val="0"/>
              </a:spcBef>
              <a:buClr>
                <a:srgbClr val="660066"/>
              </a:buClr>
              <a:buNone/>
              <a:defRPr/>
            </a:pPr>
            <a:r>
              <a:rPr lang="en-US" sz="2800" b="1" dirty="0">
                <a:latin typeface="Arial" panose="020B0604020202020204" pitchFamily="34" charset="0"/>
                <a:cs typeface="Arial" panose="020B0604020202020204" pitchFamily="34" charset="0"/>
              </a:rPr>
              <a:t>Jose M. Rodriguez, P.E., Civil Engineer III, </a:t>
            </a:r>
            <a:r>
              <a:rPr lang="en-US" sz="2800" dirty="0">
                <a:latin typeface="Arial" panose="020B0604020202020204" pitchFamily="34" charset="0"/>
                <a:cs typeface="Arial" panose="020B0604020202020204" pitchFamily="34" charset="0"/>
              </a:rPr>
              <a:t>Engineering Manager, Design and Construction Management</a:t>
            </a:r>
          </a:p>
        </p:txBody>
      </p:sp>
      <p:grpSp>
        <p:nvGrpSpPr>
          <p:cNvPr id="6" name="Group 5" title="group of triangles"/>
          <p:cNvGrpSpPr/>
          <p:nvPr/>
        </p:nvGrpSpPr>
        <p:grpSpPr>
          <a:xfrm>
            <a:off x="10259839" y="4610412"/>
            <a:ext cx="1850209" cy="1915995"/>
            <a:chOff x="9862160" y="831132"/>
            <a:chExt cx="1850209" cy="1915995"/>
          </a:xfrm>
        </p:grpSpPr>
        <p:sp>
          <p:nvSpPr>
            <p:cNvPr id="7" name="Freeform: Shape 6" title="triangles"/>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Freeform: Shape 7" title="triangles"/>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Freeform: Shape 9" title="triangles"/>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Freeform: Shape 10" title="triangles"/>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Freeform: Shape 11" title="triangles"/>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Freeform: Shape 12" title="triangles"/>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Freeform: Shape 13" title="triangles"/>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Freeform: Shape 14" title="triangles"/>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Freeform: Shape 15" title="triangles"/>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Freeform: Shape 16" title="triangles"/>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8" name="Freeform: Shape 17" title="triangles"/>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Freeform: Shape 18" title="triangles"/>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Freeform: Shape 19" title="triangles"/>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1" name="Freeform: Shape 20" title="triangles"/>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graphicFrame>
        <p:nvGraphicFramePr>
          <p:cNvPr id="22" name="Object 21"/>
          <p:cNvGraphicFramePr>
            <a:graphicFrameLocks noChangeAspect="1"/>
          </p:cNvGraphicFramePr>
          <p:nvPr>
            <p:extLst>
              <p:ext uri="{D42A27DB-BD31-4B8C-83A1-F6EECF244321}">
                <p14:modId xmlns:p14="http://schemas.microsoft.com/office/powerpoint/2010/main" val="92559237"/>
              </p:ext>
            </p:extLst>
          </p:nvPr>
        </p:nvGraphicFramePr>
        <p:xfrm>
          <a:off x="11453813" y="6174776"/>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74776"/>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itle 1">
            <a:extLst>
              <a:ext uri="{FF2B5EF4-FFF2-40B4-BE49-F238E27FC236}">
                <a16:creationId xmlns:a16="http://schemas.microsoft.com/office/drawing/2014/main" id="{DEF9A9B1-BA57-4B83-A4F9-67D4387A6B42}"/>
              </a:ext>
            </a:extLst>
          </p:cNvPr>
          <p:cNvSpPr txBox="1">
            <a:spLocks/>
          </p:cNvSpPr>
          <p:nvPr/>
        </p:nvSpPr>
        <p:spPr>
          <a:xfrm>
            <a:off x="6096000" y="168581"/>
            <a:ext cx="5088944" cy="1234007"/>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Welcome and </a:t>
            </a:r>
          </a:p>
          <a:p>
            <a:pPr algn="ct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Introductions</a:t>
            </a:r>
            <a:endParaRPr lang="en-US" sz="40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34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A6A5-D2BE-404E-BE6A-784851B9EB0C}"/>
              </a:ext>
            </a:extLst>
          </p:cNvPr>
          <p:cNvSpPr>
            <a:spLocks noGrp="1"/>
          </p:cNvSpPr>
          <p:nvPr>
            <p:ph type="title"/>
          </p:nvPr>
        </p:nvSpPr>
        <p:spPr>
          <a:xfrm>
            <a:off x="1872456" y="1075111"/>
            <a:ext cx="8447087" cy="1097018"/>
          </a:xfrm>
        </p:spPr>
        <p:txBody>
          <a:bodyPr>
            <a:normAutofit/>
          </a:bodyPr>
          <a:lstStyle/>
          <a:p>
            <a:pPr algn="ctr"/>
            <a:r>
              <a:rPr lang="en-US" b="1" i="1" dirty="0">
                <a:latin typeface="Arial" panose="020B0604020202020204" pitchFamily="34" charset="0"/>
                <a:cs typeface="Arial" panose="020B0604020202020204" pitchFamily="34" charset="0"/>
              </a:rPr>
              <a:t>Procurephx / RFx Overview</a:t>
            </a:r>
          </a:p>
        </p:txBody>
      </p:sp>
      <p:graphicFrame>
        <p:nvGraphicFramePr>
          <p:cNvPr id="4" name="Object 3">
            <a:extLst>
              <a:ext uri="{FF2B5EF4-FFF2-40B4-BE49-F238E27FC236}">
                <a16:creationId xmlns:a16="http://schemas.microsoft.com/office/drawing/2014/main" id="{8B991C2B-B141-4A45-9A40-A86E135F9CE3}"/>
              </a:ext>
            </a:extLst>
          </p:cNvPr>
          <p:cNvGraphicFramePr>
            <a:graphicFrameLocks noChangeAspect="1"/>
          </p:cNvGraphicFramePr>
          <p:nvPr>
            <p:extLst>
              <p:ext uri="{D42A27DB-BD31-4B8C-83A1-F6EECF244321}">
                <p14:modId xmlns:p14="http://schemas.microsoft.com/office/powerpoint/2010/main" val="3838850107"/>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Content Placeholder 2">
            <a:extLst>
              <a:ext uri="{FF2B5EF4-FFF2-40B4-BE49-F238E27FC236}">
                <a16:creationId xmlns:a16="http://schemas.microsoft.com/office/drawing/2014/main" id="{4E61E369-CF24-A235-620C-77536A0822B1}"/>
              </a:ext>
            </a:extLst>
          </p:cNvPr>
          <p:cNvGraphicFramePr>
            <a:graphicFrameLocks/>
          </p:cNvGraphicFramePr>
          <p:nvPr>
            <p:extLst>
              <p:ext uri="{D42A27DB-BD31-4B8C-83A1-F6EECF244321}">
                <p14:modId xmlns:p14="http://schemas.microsoft.com/office/powerpoint/2010/main" val="2809219508"/>
              </p:ext>
            </p:extLst>
          </p:nvPr>
        </p:nvGraphicFramePr>
        <p:xfrm>
          <a:off x="1160981" y="2244297"/>
          <a:ext cx="9667982" cy="40845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9879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3C4FF-D90B-43F2-914E-E2C149FFA93A}"/>
              </a:ext>
            </a:extLst>
          </p:cNvPr>
          <p:cNvSpPr>
            <a:spLocks noGrp="1"/>
          </p:cNvSpPr>
          <p:nvPr>
            <p:ph type="title"/>
          </p:nvPr>
        </p:nvSpPr>
        <p:spPr>
          <a:xfrm>
            <a:off x="5545782" y="587616"/>
            <a:ext cx="2796112" cy="782439"/>
          </a:xfrm>
        </p:spPr>
        <p:txBody>
          <a:bodyPr vert="horz" lIns="91440" tIns="45720" rIns="91440" bIns="45720" rtlCol="0" anchor="t">
            <a:normAutofit/>
          </a:bodyPr>
          <a:lstStyle/>
          <a:p>
            <a:r>
              <a:rPr lang="en-US" sz="3600" b="1" i="1" kern="1200" dirty="0">
                <a:latin typeface="Arial" panose="020B0604020202020204" pitchFamily="34" charset="0"/>
                <a:cs typeface="Arial" panose="020B0604020202020204" pitchFamily="34" charset="0"/>
              </a:rPr>
              <a:t>RFx Tips</a:t>
            </a:r>
          </a:p>
        </p:txBody>
      </p:sp>
      <p:sp>
        <p:nvSpPr>
          <p:cNvPr id="7" name="Subtitle 6">
            <a:extLst>
              <a:ext uri="{FF2B5EF4-FFF2-40B4-BE49-F238E27FC236}">
                <a16:creationId xmlns:a16="http://schemas.microsoft.com/office/drawing/2014/main" id="{E8F815C7-A4BA-4B62-899A-C5274B101465}"/>
              </a:ext>
            </a:extLst>
          </p:cNvPr>
          <p:cNvSpPr>
            <a:spLocks noGrp="1"/>
          </p:cNvSpPr>
          <p:nvPr>
            <p:ph type="body" sz="half" idx="2"/>
          </p:nvPr>
        </p:nvSpPr>
        <p:spPr>
          <a:xfrm>
            <a:off x="2258995" y="1397488"/>
            <a:ext cx="7382963" cy="578691"/>
          </a:xfrm>
        </p:spPr>
        <p:txBody>
          <a:bodyPr vert="horz" lIns="91440" tIns="45720" rIns="91440" bIns="45720" rtlCol="0">
            <a:normAutofit/>
          </a:bodyPr>
          <a:lstStyle/>
          <a:p>
            <a:pPr>
              <a:buFont typeface="Wingdings 3" charset="2"/>
              <a:buChar char=""/>
            </a:pPr>
            <a:r>
              <a:rPr lang="en-US" sz="2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Brief overview for online submissions</a:t>
            </a:r>
          </a:p>
          <a:p>
            <a:pPr>
              <a:buFont typeface="Wingdings 3" charset="2"/>
              <a:buChar char=""/>
            </a:pPr>
            <a:endParaRPr lang="en-US" dirty="0"/>
          </a:p>
        </p:txBody>
      </p:sp>
      <p:sp>
        <p:nvSpPr>
          <p:cNvPr id="6" name="TextBox 5">
            <a:extLst>
              <a:ext uri="{FF2B5EF4-FFF2-40B4-BE49-F238E27FC236}">
                <a16:creationId xmlns:a16="http://schemas.microsoft.com/office/drawing/2014/main" id="{9B7CB2CD-9A3A-4E8F-8FD0-8EBDEB79AFE3}"/>
              </a:ext>
            </a:extLst>
          </p:cNvPr>
          <p:cNvSpPr txBox="1"/>
          <p:nvPr/>
        </p:nvSpPr>
        <p:spPr>
          <a:xfrm>
            <a:off x="523445" y="2221043"/>
            <a:ext cx="11145109" cy="4273748"/>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Click “</a:t>
            </a:r>
            <a:r>
              <a:rPr lang="en-US" sz="2600" b="1" dirty="0">
                <a:latin typeface="Arial" panose="020B0604020202020204" pitchFamily="34" charset="0"/>
                <a:cs typeface="Arial" panose="020B0604020202020204" pitchFamily="34" charset="0"/>
              </a:rPr>
              <a:t>Refresh</a:t>
            </a:r>
            <a:r>
              <a:rPr lang="en-US" sz="2600" dirty="0">
                <a:latin typeface="Arial" panose="020B0604020202020204" pitchFamily="34" charset="0"/>
                <a:cs typeface="Arial" panose="020B0604020202020204" pitchFamily="34" charset="0"/>
              </a:rPr>
              <a:t>” often</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Make sure your Pop-Up blocker is turned </a:t>
            </a:r>
            <a:r>
              <a:rPr lang="en-US" sz="2600" b="1" dirty="0">
                <a:latin typeface="Arial" panose="020B0604020202020204" pitchFamily="34" charset="0"/>
                <a:cs typeface="Arial" panose="020B0604020202020204" pitchFamily="34" charset="0"/>
              </a:rPr>
              <a:t>OFF</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Application is accessible with </a:t>
            </a:r>
            <a:r>
              <a:rPr lang="en-US" sz="2600" b="1" dirty="0">
                <a:latin typeface="Arial" panose="020B0604020202020204" pitchFamily="34" charset="0"/>
                <a:cs typeface="Arial" panose="020B0604020202020204" pitchFamily="34" charset="0"/>
              </a:rPr>
              <a:t>Google Chrome (NOT Internet Explorer)</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in the application, check for Notifications and other uploads by scrolling to the far right until you see a vertical ribbon. Then scroll down on the ribbon.</a:t>
            </a:r>
          </a:p>
          <a:p>
            <a:pPr marL="285750" indent="-285750" defTabSz="914400">
              <a:lnSpc>
                <a:spcPct val="90000"/>
              </a:lnSpc>
              <a:spcAft>
                <a:spcPts val="600"/>
              </a:spcAft>
              <a:buClr>
                <a:schemeClr val="accent2"/>
              </a:buClr>
              <a:buFont typeface="Arial" panose="020B0604020202020204" pitchFamily="34" charset="0"/>
              <a:buChar char="•"/>
            </a:pPr>
            <a:r>
              <a:rPr lang="en-US" sz="2600" dirty="0">
                <a:latin typeface="Arial" panose="020B0604020202020204" pitchFamily="34" charset="0"/>
                <a:cs typeface="Arial" panose="020B0604020202020204" pitchFamily="34" charset="0"/>
              </a:rPr>
              <a:t>When finished, always click “</a:t>
            </a:r>
            <a:r>
              <a:rPr lang="en-US" sz="2600" b="1" dirty="0">
                <a:latin typeface="Arial" panose="020B0604020202020204" pitchFamily="34" charset="0"/>
                <a:cs typeface="Arial" panose="020B0604020202020204" pitchFamily="34" charset="0"/>
              </a:rPr>
              <a:t>Close</a:t>
            </a:r>
            <a:r>
              <a:rPr lang="en-US" sz="2600" dirty="0">
                <a:latin typeface="Arial" panose="020B0604020202020204" pitchFamily="34" charset="0"/>
                <a:cs typeface="Arial" panose="020B0604020202020204" pitchFamily="34" charset="0"/>
              </a:rPr>
              <a:t>” on current screen, then click “</a:t>
            </a:r>
            <a:r>
              <a:rPr lang="en-US" sz="2600" b="1" dirty="0">
                <a:latin typeface="Arial" panose="020B0604020202020204" pitchFamily="34" charset="0"/>
                <a:cs typeface="Arial" panose="020B0604020202020204" pitchFamily="34" charset="0"/>
              </a:rPr>
              <a:t>Log Out</a:t>
            </a:r>
            <a:r>
              <a:rPr lang="en-US" sz="2600" dirty="0">
                <a:latin typeface="Arial" panose="020B0604020202020204" pitchFamily="34" charset="0"/>
                <a:cs typeface="Arial" panose="020B0604020202020204" pitchFamily="34" charset="0"/>
              </a:rPr>
              <a:t>” on upper right corner, following you can click the “</a:t>
            </a:r>
            <a:r>
              <a:rPr lang="en-US" sz="2600" b="1" dirty="0">
                <a:latin typeface="Arial" panose="020B0604020202020204" pitchFamily="34" charset="0"/>
                <a:cs typeface="Arial" panose="020B0604020202020204" pitchFamily="34" charset="0"/>
              </a:rPr>
              <a:t>X</a:t>
            </a:r>
            <a:r>
              <a:rPr lang="en-US" sz="2600" dirty="0">
                <a:latin typeface="Arial" panose="020B0604020202020204" pitchFamily="34" charset="0"/>
                <a:cs typeface="Arial" panose="020B0604020202020204" pitchFamily="34" charset="0"/>
              </a:rPr>
              <a:t>” in the upper right corner of the internet application.</a:t>
            </a:r>
          </a:p>
        </p:txBody>
      </p:sp>
      <p:graphicFrame>
        <p:nvGraphicFramePr>
          <p:cNvPr id="8" name="Object 7">
            <a:extLst>
              <a:ext uri="{FF2B5EF4-FFF2-40B4-BE49-F238E27FC236}">
                <a16:creationId xmlns:a16="http://schemas.microsoft.com/office/drawing/2014/main" id="{83C70274-7F7C-48C5-AB0E-B13F4945450D}"/>
              </a:ext>
            </a:extLst>
          </p:cNvPr>
          <p:cNvGraphicFramePr>
            <a:graphicFrameLocks noChangeAspect="1"/>
          </p:cNvGraphicFramePr>
          <p:nvPr>
            <p:extLst>
              <p:ext uri="{D42A27DB-BD31-4B8C-83A1-F6EECF244321}">
                <p14:modId xmlns:p14="http://schemas.microsoft.com/office/powerpoint/2010/main" val="3613586851"/>
              </p:ext>
            </p:extLst>
          </p:nvPr>
        </p:nvGraphicFramePr>
        <p:xfrm>
          <a:off x="154351" y="167776"/>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54351" y="167776"/>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844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695939" y="273578"/>
            <a:ext cx="6578867" cy="790802"/>
          </a:xfrm>
        </p:spPr>
        <p:txBody>
          <a:bodyPr>
            <a:normAutofit/>
          </a:bodyPr>
          <a:lstStyle/>
          <a:p>
            <a:r>
              <a:rPr lang="en-US" altLang="en-US" sz="3600" b="1" i="1" dirty="0">
                <a:latin typeface="Arial" panose="020B0604020202020204" pitchFamily="34" charset="0"/>
                <a:cs typeface="Arial" panose="020B0604020202020204" pitchFamily="34" charset="0"/>
              </a:rPr>
              <a:t>Login to ProcurePHX</a:t>
            </a:r>
            <a:endParaRPr lang="en-US" sz="3600" b="1"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981" y="1452455"/>
            <a:ext cx="10922000" cy="1344086"/>
          </a:xfrm>
        </p:spPr>
        <p:txBody>
          <a:bodyPr>
            <a:noAutofit/>
          </a:bodyPr>
          <a:lstStyle/>
          <a:p>
            <a:pPr marL="45720" indent="0">
              <a:spcBef>
                <a:spcPts val="0"/>
              </a:spcBef>
              <a:buClr>
                <a:schemeClr val="bg2">
                  <a:lumMod val="60000"/>
                  <a:lumOff val="40000"/>
                </a:schemeClr>
              </a:buClr>
              <a:buNone/>
              <a:defRPr/>
            </a:pPr>
            <a:r>
              <a:rPr lang="en-US" sz="2400" dirty="0">
                <a:latin typeface="Arial" panose="020B0604020202020204" pitchFamily="34" charset="0"/>
                <a:cs typeface="Arial" panose="020B0604020202020204" pitchFamily="34" charset="0"/>
              </a:rPr>
              <a:t>If your firm is already registered with the City of Phoenix’s ProcurePHX system, visit </a:t>
            </a:r>
            <a:r>
              <a:rPr lang="en-US" sz="2400" b="1" u="sng" dirty="0">
                <a:latin typeface="Arial" panose="020B0604020202020204" pitchFamily="34" charset="0"/>
                <a:cs typeface="Arial" panose="020B0604020202020204" pitchFamily="34" charset="0"/>
              </a:rPr>
              <a:t>https://eprocurement.phoenix.gov/irj/portal</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 login and access the electronic solicitation</a:t>
            </a: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a:p>
            <a:pPr marL="45720" indent="0">
              <a:spcBef>
                <a:spcPts val="0"/>
              </a:spcBef>
              <a:buClr>
                <a:schemeClr val="bg2">
                  <a:lumMod val="60000"/>
                  <a:lumOff val="40000"/>
                </a:schemeClr>
              </a:buClr>
              <a:buNone/>
              <a:defRPr/>
            </a:pPr>
            <a:endParaRPr lang="en-US" sz="2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A34704B-3A53-4227-B81F-B683D007E1D2}"/>
              </a:ext>
            </a:extLst>
          </p:cNvPr>
          <p:cNvPicPr>
            <a:picLocks noChangeAspect="1"/>
          </p:cNvPicPr>
          <p:nvPr/>
        </p:nvPicPr>
        <p:blipFill>
          <a:blip r:embed="rId3"/>
          <a:stretch>
            <a:fillRect/>
          </a:stretch>
        </p:blipFill>
        <p:spPr>
          <a:xfrm>
            <a:off x="4695939" y="2552701"/>
            <a:ext cx="6997327" cy="3821973"/>
          </a:xfrm>
          <a:prstGeom prst="rect">
            <a:avLst/>
          </a:prstGeom>
        </p:spPr>
      </p:pic>
      <p:sp>
        <p:nvSpPr>
          <p:cNvPr id="7" name="Content Placeholder 2"/>
          <p:cNvSpPr txBox="1">
            <a:spLocks/>
          </p:cNvSpPr>
          <p:nvPr/>
        </p:nvSpPr>
        <p:spPr>
          <a:xfrm>
            <a:off x="484981" y="2438400"/>
            <a:ext cx="4166509" cy="234950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 indent="0">
              <a:lnSpc>
                <a:spcPct val="90000"/>
              </a:lnSpc>
              <a:spcBef>
                <a:spcPts val="0"/>
              </a:spcBef>
              <a:buClr>
                <a:schemeClr val="bg2">
                  <a:lumMod val="60000"/>
                  <a:lumOff val="40000"/>
                </a:schemeClr>
              </a:buClr>
              <a:buFont typeface="Wingdings 3" charset="2"/>
              <a:buNone/>
              <a:defRPr/>
            </a:pPr>
            <a:endParaRPr lang="en-US" sz="1700" i="1" dirty="0">
              <a:solidFill>
                <a:srgbClr val="EBEBEB"/>
              </a:solidFill>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endParaRPr lang="en-US" sz="1700" i="1" dirty="0">
              <a:solidFill>
                <a:srgbClr val="EBEBEB"/>
              </a:solidFill>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Product Category Code is: </a:t>
            </a:r>
            <a:r>
              <a:rPr lang="en-US" sz="1800" b="1" i="1" dirty="0">
                <a:latin typeface="Arial" panose="020B0604020202020204" pitchFamily="34" charset="0"/>
                <a:cs typeface="Arial" panose="020B0604020202020204" pitchFamily="34" charset="0"/>
              </a:rPr>
              <a:t>925000000</a:t>
            </a:r>
          </a:p>
          <a:p>
            <a:pPr marL="45720" indent="0">
              <a:lnSpc>
                <a:spcPct val="90000"/>
              </a:lnSpc>
              <a:spcBef>
                <a:spcPts val="0"/>
              </a:spcBef>
              <a:buClr>
                <a:schemeClr val="bg2">
                  <a:lumMod val="60000"/>
                  <a:lumOff val="40000"/>
                </a:schemeClr>
              </a:buClr>
              <a:buFont typeface="Wingdings 3" charset="2"/>
              <a:buNone/>
              <a:defRPr/>
            </a:pPr>
            <a:endParaRPr lang="en-US" sz="18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RFx (Event) Number is: </a:t>
            </a:r>
            <a:r>
              <a:rPr lang="en-US" sz="1800" b="1" i="1" dirty="0">
                <a:latin typeface="Arial" panose="020B0604020202020204" pitchFamily="34" charset="0"/>
                <a:cs typeface="Arial" panose="020B0604020202020204" pitchFamily="34" charset="0"/>
              </a:rPr>
              <a:t>6000001642 (1639)</a:t>
            </a:r>
          </a:p>
          <a:p>
            <a:pPr marL="45720" indent="0">
              <a:lnSpc>
                <a:spcPct val="90000"/>
              </a:lnSpc>
              <a:spcBef>
                <a:spcPts val="0"/>
              </a:spcBef>
              <a:buClr>
                <a:schemeClr val="bg2">
                  <a:lumMod val="60000"/>
                  <a:lumOff val="40000"/>
                </a:schemeClr>
              </a:buClr>
              <a:buFont typeface="Wingdings 3" charset="2"/>
              <a:buNone/>
              <a:defRPr/>
            </a:pPr>
            <a:endParaRPr lang="en-US" sz="1800" i="1" dirty="0">
              <a:latin typeface="Arial" panose="020B0604020202020204" pitchFamily="34" charset="0"/>
              <a:cs typeface="Arial" panose="020B0604020202020204" pitchFamily="34" charset="0"/>
            </a:endParaRPr>
          </a:p>
          <a:p>
            <a:pPr marL="45720" indent="0">
              <a:lnSpc>
                <a:spcPct val="90000"/>
              </a:lnSpc>
              <a:spcBef>
                <a:spcPts val="0"/>
              </a:spcBef>
              <a:buClr>
                <a:schemeClr val="bg2">
                  <a:lumMod val="60000"/>
                  <a:lumOff val="40000"/>
                </a:schemeClr>
              </a:buClr>
              <a:buFont typeface="Wingdings 3" charset="2"/>
              <a:buNone/>
              <a:defRPr/>
            </a:pPr>
            <a:r>
              <a:rPr lang="en-US" sz="1800" i="1" dirty="0">
                <a:latin typeface="Arial" panose="020B0604020202020204" pitchFamily="34" charset="0"/>
                <a:cs typeface="Arial" panose="020B0604020202020204" pitchFamily="34" charset="0"/>
              </a:rPr>
              <a:t>Note: The </a:t>
            </a:r>
            <a:r>
              <a:rPr lang="en-US" sz="1800" b="1" i="1" dirty="0">
                <a:latin typeface="Arial" panose="020B0604020202020204" pitchFamily="34" charset="0"/>
                <a:cs typeface="Arial" panose="020B0604020202020204" pitchFamily="34" charset="0"/>
              </a:rPr>
              <a:t>VENDOR NUMBER </a:t>
            </a:r>
            <a:r>
              <a:rPr lang="en-US" sz="1800" i="1" dirty="0">
                <a:latin typeface="Arial" panose="020B0604020202020204" pitchFamily="34" charset="0"/>
                <a:cs typeface="Arial" panose="020B0604020202020204" pitchFamily="34" charset="0"/>
              </a:rPr>
              <a:t>is to be included on the cover of the Statement Of Qualifications</a:t>
            </a:r>
          </a:p>
          <a:p>
            <a:pPr>
              <a:lnSpc>
                <a:spcPct val="90000"/>
              </a:lnSpc>
            </a:pPr>
            <a:endParaRPr lang="en-US" sz="1700" dirty="0">
              <a:solidFill>
                <a:srgbClr val="EBEBEB"/>
              </a:solidFill>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62F81ACB-5214-4A47-99B9-CD6DD31B7CB6}"/>
              </a:ext>
            </a:extLst>
          </p:cNvPr>
          <p:cNvGraphicFramePr>
            <a:graphicFrameLocks noChangeAspect="1"/>
          </p:cNvGraphicFramePr>
          <p:nvPr>
            <p:extLst>
              <p:ext uri="{D42A27DB-BD31-4B8C-83A1-F6EECF244321}">
                <p14:modId xmlns:p14="http://schemas.microsoft.com/office/powerpoint/2010/main" val="917016158"/>
              </p:ext>
            </p:extLst>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4086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lum bright="-19000" contrast="29000"/>
          </a:blip>
          <a:srcRect l="258" t="1598" r="79396" b="60088"/>
          <a:stretch/>
        </p:blipFill>
        <p:spPr>
          <a:xfrm>
            <a:off x="4459699" y="1322070"/>
            <a:ext cx="7354237" cy="5003574"/>
          </a:xfrm>
          <a:prstGeom prst="rect">
            <a:avLst/>
          </a:prstGeom>
          <a:ln w="19050">
            <a:solidFill>
              <a:schemeClr val="accent1"/>
            </a:solidFill>
          </a:ln>
        </p:spPr>
      </p:pic>
      <p:sp>
        <p:nvSpPr>
          <p:cNvPr id="20" name="Title 1"/>
          <p:cNvSpPr>
            <a:spLocks noGrp="1"/>
          </p:cNvSpPr>
          <p:nvPr>
            <p:ph type="title"/>
          </p:nvPr>
        </p:nvSpPr>
        <p:spPr>
          <a:xfrm>
            <a:off x="3890356" y="452359"/>
            <a:ext cx="8301644" cy="839788"/>
          </a:xfrm>
        </p:spPr>
        <p:txBody>
          <a:bodyPr>
            <a:normAutofit/>
          </a:bodyPr>
          <a:lstStyle/>
          <a:p>
            <a:pPr algn="ctr"/>
            <a:r>
              <a:rPr lang="en-US" altLang="en-US" sz="3600" b="1" i="1" dirty="0">
                <a:latin typeface="Arial" panose="020B0604020202020204" pitchFamily="34" charset="0"/>
                <a:cs typeface="Arial" panose="020B0604020202020204" pitchFamily="34" charset="0"/>
              </a:rPr>
              <a:t>RFx Home screen - Login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308257" y="1597765"/>
            <a:ext cx="3925540" cy="4203700"/>
          </a:xfrm>
        </p:spPr>
        <p:txBody>
          <a:bodyPr>
            <a:normAutofit lnSpcReduction="10000"/>
          </a:bodyPr>
          <a:lstStyle/>
          <a:p>
            <a:pPr marL="0" indent="0">
              <a:buNone/>
              <a:defRPr/>
            </a:pPr>
            <a:r>
              <a:rPr lang="en-US" altLang="en-US" sz="2400" dirty="0">
                <a:latin typeface="Arial" panose="020B0604020202020204" pitchFamily="34" charset="0"/>
                <a:cs typeface="Arial" panose="020B0604020202020204" pitchFamily="34" charset="0"/>
              </a:rPr>
              <a:t>Once you are logged in to ProcurePHX portal:</a:t>
            </a:r>
          </a:p>
          <a:p>
            <a:pPr marL="0" indent="0">
              <a:buNone/>
              <a:defRPr/>
            </a:pPr>
            <a:r>
              <a:rPr lang="en-US" altLang="en-US" sz="2400" dirty="0">
                <a:latin typeface="Arial" panose="020B0604020202020204" pitchFamily="34" charset="0"/>
                <a:cs typeface="Arial" panose="020B0604020202020204" pitchFamily="34" charset="0"/>
              </a:rPr>
              <a:t> </a:t>
            </a:r>
            <a:r>
              <a:rPr lang="en-US" sz="2400" b="1" u="sng" dirty="0">
                <a:latin typeface="Arial" panose="020B0604020202020204" pitchFamily="34" charset="0"/>
                <a:cs typeface="Arial" panose="020B0604020202020204" pitchFamily="34" charset="0"/>
              </a:rPr>
              <a:t>https://eprocurement.phoenix.gov/irj/portal</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defRPr/>
            </a:pPr>
            <a:endParaRPr lang="en-US" altLang="en-US" sz="2400" dirty="0">
              <a:latin typeface="Arial" panose="020B0604020202020204" pitchFamily="34" charset="0"/>
              <a:cs typeface="Arial" panose="020B0604020202020204" pitchFamily="34" charset="0"/>
            </a:endParaRPr>
          </a:p>
          <a:p>
            <a:pPr marL="0" indent="0">
              <a:buNone/>
              <a:defRPr/>
            </a:pPr>
            <a:r>
              <a:rPr lang="en-US" altLang="en-US" sz="2400" dirty="0">
                <a:latin typeface="Arial" panose="020B0604020202020204" pitchFamily="34" charset="0"/>
                <a:cs typeface="Arial" panose="020B0604020202020204" pitchFamily="34" charset="0"/>
              </a:rPr>
              <a:t>Select RFx and Auctions tab on the Ribbon</a:t>
            </a:r>
          </a:p>
          <a:p>
            <a:pPr marL="0" indent="0">
              <a:buNone/>
              <a:defRPr/>
            </a:pPr>
            <a:endParaRPr lang="en-US" altLang="en-US" sz="2400" dirty="0">
              <a:latin typeface="Arial" panose="020B0604020202020204" pitchFamily="34" charset="0"/>
              <a:cs typeface="Arial" panose="020B0604020202020204" pitchFamily="34" charset="0"/>
            </a:endParaRPr>
          </a:p>
          <a:p>
            <a:pPr marL="0" lvl="0" indent="0">
              <a:buNone/>
              <a:defRPr/>
            </a:pPr>
            <a:r>
              <a:rPr lang="en-US" altLang="en-US" sz="2400" i="1" dirty="0">
                <a:latin typeface="Book Antiqua" panose="02040602050305030304" pitchFamily="18" charset="0"/>
                <a:cs typeface="Times New Roman" panose="02020603050405020304" pitchFamily="18" charset="0"/>
              </a:rPr>
              <a:t>You will be taken to the RFx Overview </a:t>
            </a:r>
            <a:r>
              <a:rPr lang="en-US" altLang="en-US" sz="2000" i="1" dirty="0">
                <a:latin typeface="Book Antiqua" panose="02040602050305030304" pitchFamily="18" charset="0"/>
                <a:cs typeface="Times New Roman" panose="02020603050405020304" pitchFamily="18" charset="0"/>
              </a:rPr>
              <a:t>(Event)</a:t>
            </a:r>
            <a:r>
              <a:rPr lang="en-US" altLang="en-US" sz="2400" i="1" dirty="0">
                <a:latin typeface="Book Antiqua" panose="02040602050305030304" pitchFamily="18" charset="0"/>
                <a:cs typeface="Times New Roman" panose="02020603050405020304" pitchFamily="18" charset="0"/>
              </a:rPr>
              <a:t> Page</a:t>
            </a:r>
            <a:endParaRPr lang="en-US" altLang="en-US" sz="2400" i="1" dirty="0">
              <a:latin typeface="Book Antiqua" panose="02040602050305030304" pitchFamily="18" charset="0"/>
              <a:cs typeface="Arial" panose="020B0604020202020204" pitchFamily="34" charset="0"/>
            </a:endParaRPr>
          </a:p>
          <a:p>
            <a:pPr marL="0" indent="0">
              <a:buNone/>
              <a:defRPr/>
            </a:pPr>
            <a:endParaRPr lang="en-US" altLang="en-US" sz="2400" dirty="0">
              <a:solidFill>
                <a:schemeClr val="bg1"/>
              </a:solidFill>
              <a:latin typeface="Arial" panose="020B0604020202020204" pitchFamily="34" charset="0"/>
              <a:cs typeface="Arial" panose="020B0604020202020204" pitchFamily="34" charset="0"/>
            </a:endParaRPr>
          </a:p>
        </p:txBody>
      </p:sp>
      <p:graphicFrame>
        <p:nvGraphicFramePr>
          <p:cNvPr id="14" name="Object 13"/>
          <p:cNvGraphicFramePr>
            <a:graphicFrameLocks noChangeAspect="1"/>
          </p:cNvGraphicFramePr>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14" name="Object 13"/>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2420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3973484" y="452359"/>
            <a:ext cx="8046720" cy="839788"/>
          </a:xfrm>
        </p:spPr>
        <p:txBody>
          <a:bodyPr>
            <a:normAutofit/>
          </a:bodyPr>
          <a:lstStyle/>
          <a:p>
            <a:pPr algn="ctr"/>
            <a:r>
              <a:rPr lang="en-US" altLang="en-US" sz="3600" b="1" i="1" dirty="0">
                <a:latin typeface="Arial" panose="020B0604020202020204" pitchFamily="34" charset="0"/>
                <a:cs typeface="Arial" panose="020B0604020202020204" pitchFamily="34" charset="0"/>
              </a:rPr>
              <a:t>FINDING SOLICITATIONS</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671512" y="1422399"/>
            <a:ext cx="3659187" cy="5166659"/>
          </a:xfrm>
        </p:spPr>
        <p:txBody>
          <a:bodyPr>
            <a:normAutofit lnSpcReduction="10000"/>
          </a:bodyPr>
          <a:lstStyle/>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Click </a:t>
            </a:r>
            <a:r>
              <a:rPr lang="en-US" altLang="en-US" sz="2600" b="1" dirty="0">
                <a:latin typeface="Arial" panose="020B0604020202020204" pitchFamily="34" charset="0"/>
                <a:cs typeface="Arial" panose="020B0604020202020204" pitchFamily="34" charset="0"/>
              </a:rPr>
              <a:t>Refresh</a:t>
            </a:r>
            <a:r>
              <a:rPr lang="en-US" altLang="en-US" sz="2600" dirty="0">
                <a:latin typeface="Arial" panose="020B0604020202020204" pitchFamily="34" charset="0"/>
                <a:cs typeface="Arial" panose="020B0604020202020204" pitchFamily="34" charset="0"/>
              </a:rPr>
              <a:t> Button on the RFx Overview (Event) Page to see the most current information.</a:t>
            </a:r>
          </a:p>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Find the solicitation you’d like to view from the list, by RFx (Event) Number. </a:t>
            </a:r>
          </a:p>
          <a:p>
            <a:pPr marL="0" indent="0">
              <a:spcBef>
                <a:spcPts val="1200"/>
              </a:spcBef>
              <a:spcAft>
                <a:spcPts val="1200"/>
              </a:spcAft>
              <a:buNone/>
              <a:defRPr/>
            </a:pPr>
            <a:r>
              <a:rPr lang="en-US" altLang="en-US" sz="2600" dirty="0">
                <a:latin typeface="Arial" panose="020B0604020202020204" pitchFamily="34" charset="0"/>
                <a:cs typeface="Arial" panose="020B0604020202020204" pitchFamily="34" charset="0"/>
              </a:rPr>
              <a:t>For this solicitation, your RFx (Event) Number is: </a:t>
            </a:r>
            <a:r>
              <a:rPr lang="en-US" altLang="en-US" sz="2600" b="1" dirty="0">
                <a:latin typeface="Arial" panose="020B0604020202020204" pitchFamily="34" charset="0"/>
                <a:cs typeface="Arial" panose="020B0604020202020204" pitchFamily="34" charset="0"/>
              </a:rPr>
              <a:t>6000001642(1639)</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27000" contrast="45000"/>
            <a:extLst>
              <a:ext uri="{28A0092B-C50C-407E-A947-70E740481C1C}">
                <a14:useLocalDpi xmlns:a14="http://schemas.microsoft.com/office/drawing/2010/main" val="0"/>
              </a:ext>
            </a:extLst>
          </a:blip>
          <a:srcRect l="696" t="10300" r="63356" b="36925"/>
          <a:stretch/>
        </p:blipFill>
        <p:spPr bwMode="auto">
          <a:xfrm>
            <a:off x="4443900" y="1357947"/>
            <a:ext cx="7430774" cy="4692123"/>
          </a:xfrm>
          <a:prstGeom prst="rect">
            <a:avLst/>
          </a:prstGeom>
          <a:noFill/>
          <a:ln w="19050">
            <a:solidFill>
              <a:schemeClr val="accent1"/>
            </a:solidFill>
          </a:ln>
          <a:extLst>
            <a:ext uri="{53640926-AAD7-44D8-BBD7-CCE9431645EC}">
              <a14:shadowObscured xmlns:a14="http://schemas.microsoft.com/office/drawing/2010/main"/>
            </a:ext>
          </a:extLst>
        </p:spPr>
      </p:pic>
      <p:graphicFrame>
        <p:nvGraphicFramePr>
          <p:cNvPr id="16" name="Object 15"/>
          <p:cNvGraphicFramePr>
            <a:graphicFrameLocks noChangeAspect="1"/>
          </p:cNvGraphicFramePr>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16" name="Object 15"/>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080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3839390" y="537612"/>
            <a:ext cx="8092439" cy="703262"/>
          </a:xfrm>
        </p:spPr>
        <p:txBody>
          <a:bodyPr>
            <a:noAutofit/>
          </a:bodyPr>
          <a:lstStyle/>
          <a:p>
            <a:r>
              <a:rPr lang="en-US" altLang="en-US" sz="3600" b="1" i="1" dirty="0">
                <a:latin typeface="Arial" panose="020B0604020202020204" pitchFamily="34" charset="0"/>
                <a:cs typeface="Arial" panose="020B0604020202020204" pitchFamily="34" charset="0"/>
              </a:rPr>
              <a:t>View selected solicitation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7885610" y="2418739"/>
            <a:ext cx="4226197" cy="3429209"/>
          </a:xfrm>
        </p:spPr>
        <p:txBody>
          <a:bodyPr>
            <a:normAutofit/>
          </a:bodyPr>
          <a:lstStyle/>
          <a:p>
            <a:pPr marL="514350" indent="-51435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the gray box next to the RFx (Event) Number you’d like to view. Then,</a:t>
            </a:r>
          </a:p>
          <a:p>
            <a:pPr marL="514350" indent="-51435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a:t>
            </a:r>
            <a:r>
              <a:rPr lang="en-US" altLang="en-US" sz="2000" b="1" dirty="0">
                <a:latin typeface="Arial" panose="020B0604020202020204" pitchFamily="34" charset="0"/>
                <a:cs typeface="Arial" panose="020B0604020202020204" pitchFamily="34" charset="0"/>
              </a:rPr>
              <a:t>Display Event</a:t>
            </a:r>
          </a:p>
          <a:p>
            <a:pPr marL="0" indent="0">
              <a:spcBef>
                <a:spcPts val="1200"/>
              </a:spcBef>
              <a:spcAft>
                <a:spcPts val="1200"/>
              </a:spcAft>
              <a:buNone/>
              <a:defRPr/>
            </a:pPr>
            <a:r>
              <a:rPr lang="en-US" altLang="en-US" sz="2000" dirty="0">
                <a:latin typeface="Arial" panose="020B0604020202020204" pitchFamily="34" charset="0"/>
                <a:cs typeface="Arial" panose="020B0604020202020204" pitchFamily="34" charset="0"/>
              </a:rPr>
              <a:t>This will open a new window to view the selected RFx</a:t>
            </a:r>
          </a:p>
          <a:p>
            <a:pPr marL="0" indent="0">
              <a:buNone/>
              <a:defRPr/>
            </a:pPr>
            <a:r>
              <a:rPr lang="en-US" altLang="en-US" sz="2000" i="1" dirty="0">
                <a:latin typeface="Arial" panose="020B0604020202020204" pitchFamily="34" charset="0"/>
                <a:cs typeface="Arial" panose="020B0604020202020204" pitchFamily="34" charset="0"/>
              </a:rPr>
              <a:t>If you don’t see the new window, check your </a:t>
            </a:r>
            <a:r>
              <a:rPr lang="en-US" altLang="en-US" sz="2000" b="1" i="1" dirty="0">
                <a:latin typeface="Arial" panose="020B0604020202020204" pitchFamily="34" charset="0"/>
                <a:cs typeface="Arial" panose="020B0604020202020204" pitchFamily="34" charset="0"/>
              </a:rPr>
              <a:t>POP-UP BLOCKER</a:t>
            </a:r>
            <a:r>
              <a:rPr lang="en-US" altLang="en-US" sz="2200" i="1" dirty="0">
                <a:latin typeface="Book Antiqua" panose="02040602050305030304" pitchFamily="18" charset="0"/>
                <a:cs typeface="Times New Roman" panose="02020603050405020304" pitchFamily="18" charset="0"/>
              </a:rPr>
              <a:t>.</a:t>
            </a:r>
          </a:p>
          <a:p>
            <a:pPr marL="0" indent="0">
              <a:buNone/>
              <a:defRPr/>
            </a:pPr>
            <a:endParaRPr lang="en-US" altLang="en-US" sz="2600" b="1" dirty="0">
              <a:latin typeface="Book Antiqua" panose="02040602050305030304" pitchFamily="18" charset="0"/>
              <a:cs typeface="Times New Roman" panose="02020603050405020304" pitchFamily="18" charset="0"/>
            </a:endParaRPr>
          </a:p>
        </p:txBody>
      </p:sp>
      <p:pic>
        <p:nvPicPr>
          <p:cNvPr id="16" name="Picture 15"/>
          <p:cNvPicPr/>
          <p:nvPr/>
        </p:nvPicPr>
        <p:blipFill rotWithShape="1">
          <a:blip r:embed="rId3">
            <a:lum bright="-23000" contrast="39000"/>
            <a:extLst>
              <a:ext uri="{28A0092B-C50C-407E-A947-70E740481C1C}">
                <a14:useLocalDpi xmlns:a14="http://schemas.microsoft.com/office/drawing/2010/main" val="0"/>
              </a:ext>
            </a:extLst>
          </a:blip>
          <a:srcRect l="784" t="9761" r="74304" b="34410"/>
          <a:stretch/>
        </p:blipFill>
        <p:spPr bwMode="auto">
          <a:xfrm>
            <a:off x="407409" y="1603671"/>
            <a:ext cx="7478201" cy="4716717"/>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Right 1">
            <a:extLst>
              <a:ext uri="{FF2B5EF4-FFF2-40B4-BE49-F238E27FC236}">
                <a16:creationId xmlns:a16="http://schemas.microsoft.com/office/drawing/2014/main" id="{2C792180-2A60-4706-A51F-B90E22179E13}"/>
              </a:ext>
            </a:extLst>
          </p:cNvPr>
          <p:cNvSpPr/>
          <p:nvPr/>
        </p:nvSpPr>
        <p:spPr>
          <a:xfrm>
            <a:off x="86685" y="5847948"/>
            <a:ext cx="862474" cy="497027"/>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solidFill>
                  <a:schemeClr val="bg1"/>
                </a:solidFill>
              </a:rPr>
              <a:t>1</a:t>
            </a:r>
          </a:p>
        </p:txBody>
      </p:sp>
      <p:sp>
        <p:nvSpPr>
          <p:cNvPr id="3" name="Arrow: Down 2">
            <a:extLst>
              <a:ext uri="{FF2B5EF4-FFF2-40B4-BE49-F238E27FC236}">
                <a16:creationId xmlns:a16="http://schemas.microsoft.com/office/drawing/2014/main" id="{2564E8D0-8E9A-4068-A168-2452B4BF092C}"/>
              </a:ext>
            </a:extLst>
          </p:cNvPr>
          <p:cNvSpPr/>
          <p:nvPr/>
        </p:nvSpPr>
        <p:spPr>
          <a:xfrm>
            <a:off x="5582518" y="4555082"/>
            <a:ext cx="473336" cy="699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graphicFrame>
        <p:nvGraphicFramePr>
          <p:cNvPr id="8" name="Object 7">
            <a:extLst>
              <a:ext uri="{FF2B5EF4-FFF2-40B4-BE49-F238E27FC236}">
                <a16:creationId xmlns:a16="http://schemas.microsoft.com/office/drawing/2014/main" id="{20DCC94D-B39B-43A5-9512-70ACB560B873}"/>
              </a:ext>
            </a:extLst>
          </p:cNvPr>
          <p:cNvGraphicFramePr>
            <a:graphicFrameLocks noChangeAspect="1"/>
          </p:cNvGraphicFramePr>
          <p:nvPr>
            <p:extLst>
              <p:ext uri="{D42A27DB-BD31-4B8C-83A1-F6EECF244321}">
                <p14:modId xmlns:p14="http://schemas.microsoft.com/office/powerpoint/2010/main" val="917016158"/>
              </p:ext>
            </p:extLst>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9202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 name="Title 1"/>
          <p:cNvSpPr>
            <a:spLocks noGrp="1"/>
          </p:cNvSpPr>
          <p:nvPr>
            <p:ph type="title"/>
          </p:nvPr>
        </p:nvSpPr>
        <p:spPr>
          <a:xfrm>
            <a:off x="4555335" y="657459"/>
            <a:ext cx="7354886" cy="839788"/>
          </a:xfrm>
        </p:spPr>
        <p:txBody>
          <a:bodyPr>
            <a:noAutofit/>
          </a:bodyPr>
          <a:lstStyle/>
          <a:p>
            <a:pPr algn="l"/>
            <a:r>
              <a:rPr lang="en-US" altLang="en-US" sz="3600" b="1" i="1" dirty="0">
                <a:latin typeface="Arial" panose="020B0604020202020204" pitchFamily="34" charset="0"/>
                <a:cs typeface="Arial" panose="020B0604020202020204" pitchFamily="34" charset="0"/>
              </a:rPr>
              <a:t>Would you like updates on </a:t>
            </a:r>
            <a:br>
              <a:rPr lang="en-US" altLang="en-US" sz="3600" b="1" i="1" dirty="0">
                <a:latin typeface="Arial" panose="020B0604020202020204" pitchFamily="34" charset="0"/>
                <a:cs typeface="Arial" panose="020B0604020202020204" pitchFamily="34" charset="0"/>
              </a:rPr>
            </a:br>
            <a:r>
              <a:rPr lang="en-US" altLang="en-US" sz="3600" b="1" i="1" dirty="0">
                <a:latin typeface="Arial" panose="020B0604020202020204" pitchFamily="34" charset="0"/>
                <a:cs typeface="Arial" panose="020B0604020202020204" pitchFamily="34" charset="0"/>
              </a:rPr>
              <a:t>this solicitation?</a:t>
            </a:r>
            <a:endParaRPr lang="en-US" sz="3600" b="1" i="1" dirty="0">
              <a:latin typeface="Arial" panose="020B0604020202020204" pitchFamily="34" charset="0"/>
              <a:cs typeface="Arial" panose="020B0604020202020204" pitchFamily="34" charset="0"/>
            </a:endParaRPr>
          </a:p>
        </p:txBody>
      </p:sp>
      <p:sp>
        <p:nvSpPr>
          <p:cNvPr id="22" name="Content Placeholder 2"/>
          <p:cNvSpPr>
            <a:spLocks noGrp="1"/>
          </p:cNvSpPr>
          <p:nvPr>
            <p:ph idx="1"/>
          </p:nvPr>
        </p:nvSpPr>
        <p:spPr>
          <a:xfrm>
            <a:off x="8067709" y="2761105"/>
            <a:ext cx="3842512" cy="3949700"/>
          </a:xfrm>
        </p:spPr>
        <p:txBody>
          <a:bodyPr>
            <a:noAutofit/>
          </a:bodyPr>
          <a:lstStyle/>
          <a:p>
            <a:pPr marL="0" indent="0">
              <a:spcBef>
                <a:spcPts val="1200"/>
              </a:spcBef>
              <a:spcAft>
                <a:spcPts val="1200"/>
              </a:spcAft>
              <a:buNone/>
              <a:defRPr/>
            </a:pPr>
            <a:r>
              <a:rPr lang="en-US" altLang="en-US" sz="2000" dirty="0">
                <a:latin typeface="Arial" panose="020B0604020202020204" pitchFamily="34" charset="0"/>
                <a:cs typeface="Arial" panose="020B0604020202020204" pitchFamily="34" charset="0"/>
              </a:rPr>
              <a:t>Update your </a:t>
            </a:r>
            <a:r>
              <a:rPr lang="en-US" altLang="en-US" sz="2000" b="1" dirty="0">
                <a:latin typeface="Arial" panose="020B0604020202020204" pitchFamily="34" charset="0"/>
                <a:cs typeface="Arial" panose="020B0604020202020204" pitchFamily="34" charset="0"/>
              </a:rPr>
              <a:t>Participation Status</a:t>
            </a:r>
            <a:r>
              <a:rPr lang="en-US" altLang="en-US" sz="2000" dirty="0">
                <a:latin typeface="Arial" panose="020B0604020202020204" pitchFamily="34" charset="0"/>
                <a:cs typeface="Arial" panose="020B0604020202020204" pitchFamily="34" charset="0"/>
              </a:rPr>
              <a:t> accordingly</a:t>
            </a:r>
          </a:p>
          <a:p>
            <a:pPr marL="457200" indent="-457200">
              <a:spcBef>
                <a:spcPts val="1200"/>
              </a:spcBef>
              <a:spcAft>
                <a:spcPts val="1200"/>
              </a:spcAft>
              <a:buFont typeface="+mj-lt"/>
              <a:buAutoNum type="arabicPeriod"/>
              <a:defRPr/>
            </a:pPr>
            <a:r>
              <a:rPr lang="en-US" altLang="en-US" sz="2000" dirty="0">
                <a:latin typeface="Arial" panose="020B0604020202020204" pitchFamily="34" charset="0"/>
                <a:cs typeface="Arial" panose="020B0604020202020204" pitchFamily="34" charset="0"/>
              </a:rPr>
              <a:t>Click Participate. </a:t>
            </a:r>
            <a:r>
              <a:rPr lang="en-US" altLang="en-US" sz="2000" i="1" dirty="0">
                <a:latin typeface="Arial" panose="020B0604020202020204" pitchFamily="34" charset="0"/>
                <a:cs typeface="Arial" panose="020B0604020202020204" pitchFamily="34" charset="0"/>
              </a:rPr>
              <a:t>This will ensure you to get email notifications regarding your RFx Event, i.e. Notifications, New Attachments. </a:t>
            </a:r>
          </a:p>
          <a:p>
            <a:pPr marL="457200" indent="-457200">
              <a:spcBef>
                <a:spcPts val="1200"/>
              </a:spcBef>
              <a:spcAft>
                <a:spcPts val="1200"/>
              </a:spcAft>
              <a:buFont typeface="+mj-lt"/>
              <a:buAutoNum type="arabicPeriod"/>
              <a:defRPr/>
            </a:pPr>
            <a:r>
              <a:rPr lang="en-US" sz="2000" dirty="0">
                <a:latin typeface="Arial" panose="020B0604020202020204" pitchFamily="34" charset="0"/>
                <a:cs typeface="Arial" panose="020B0604020202020204" pitchFamily="34" charset="0"/>
              </a:rPr>
              <a:t>Review </a:t>
            </a:r>
            <a:r>
              <a:rPr lang="en-US" sz="2000" b="1" dirty="0">
                <a:latin typeface="Arial" panose="020B0604020202020204" pitchFamily="34" charset="0"/>
                <a:cs typeface="Arial" panose="020B0604020202020204" pitchFamily="34" charset="0"/>
              </a:rPr>
              <a:t>RFx Information </a:t>
            </a:r>
            <a:r>
              <a:rPr lang="en-US" sz="2000" dirty="0">
                <a:latin typeface="Arial" panose="020B0604020202020204" pitchFamily="34" charset="0"/>
                <a:cs typeface="Arial" panose="020B0604020202020204" pitchFamily="34" charset="0"/>
              </a:rPr>
              <a:t>Tab for Start/Due dates/ Title of Solicitation</a:t>
            </a:r>
          </a:p>
          <a:p>
            <a:pPr marL="0" indent="0">
              <a:buNone/>
              <a:defRPr/>
            </a:pPr>
            <a:endParaRPr lang="en-US" sz="2400" dirty="0">
              <a:latin typeface="Book Antiqua" panose="02040602050305030304" pitchFamily="18" charset="0"/>
            </a:endParaRPr>
          </a:p>
          <a:p>
            <a:pPr marL="0" indent="0">
              <a:buNone/>
              <a:defRPr/>
            </a:pPr>
            <a:endParaRPr lang="en-US" altLang="en-US" sz="2400" b="1" dirty="0">
              <a:latin typeface="Book Antiqua" panose="02040602050305030304" pitchFamily="18" charset="0"/>
              <a:cs typeface="Times New Roman" panose="02020603050405020304" pitchFamily="18" charset="0"/>
            </a:endParaRPr>
          </a:p>
        </p:txBody>
      </p:sp>
      <p:pic>
        <p:nvPicPr>
          <p:cNvPr id="14" name="Picture 13"/>
          <p:cNvPicPr/>
          <p:nvPr/>
        </p:nvPicPr>
        <p:blipFill rotWithShape="1">
          <a:blip r:embed="rId3">
            <a:lum bright="-9000" contrast="31000"/>
            <a:extLst>
              <a:ext uri="{28A0092B-C50C-407E-A947-70E740481C1C}">
                <a14:useLocalDpi xmlns:a14="http://schemas.microsoft.com/office/drawing/2010/main" val="0"/>
              </a:ext>
            </a:extLst>
          </a:blip>
          <a:srcRect l="174" t="6967" r="73112" b="29364"/>
          <a:stretch/>
        </p:blipFill>
        <p:spPr bwMode="auto">
          <a:xfrm>
            <a:off x="541686" y="1962429"/>
            <a:ext cx="7354886" cy="4748376"/>
          </a:xfrm>
          <a:prstGeom prst="rect">
            <a:avLst/>
          </a:prstGeom>
          <a:noFill/>
          <a:ln w="19050">
            <a:solidFill>
              <a:schemeClr val="accent1"/>
            </a:solidFill>
          </a:ln>
          <a:extLst>
            <a:ext uri="{53640926-AAD7-44D8-BBD7-CCE9431645EC}">
              <a14:shadowObscured xmlns:a14="http://schemas.microsoft.com/office/drawing/2010/main"/>
            </a:ext>
          </a:extLst>
        </p:spPr>
      </p:pic>
      <p:sp>
        <p:nvSpPr>
          <p:cNvPr id="2" name="Arrow: Down 1">
            <a:extLst>
              <a:ext uri="{FF2B5EF4-FFF2-40B4-BE49-F238E27FC236}">
                <a16:creationId xmlns:a16="http://schemas.microsoft.com/office/drawing/2014/main" id="{51595339-2BCA-4225-BB4B-406FC4CEEC17}"/>
              </a:ext>
            </a:extLst>
          </p:cNvPr>
          <p:cNvSpPr/>
          <p:nvPr/>
        </p:nvSpPr>
        <p:spPr>
          <a:xfrm>
            <a:off x="3238052" y="1645920"/>
            <a:ext cx="516367" cy="633018"/>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solidFill>
                  <a:schemeClr val="bg1"/>
                </a:solidFill>
              </a:rPr>
              <a:t>1</a:t>
            </a:r>
          </a:p>
        </p:txBody>
      </p:sp>
      <p:sp>
        <p:nvSpPr>
          <p:cNvPr id="3" name="Arrow: Right 2">
            <a:extLst>
              <a:ext uri="{FF2B5EF4-FFF2-40B4-BE49-F238E27FC236}">
                <a16:creationId xmlns:a16="http://schemas.microsoft.com/office/drawing/2014/main" id="{C9F4EFD5-DFFB-42C6-8336-01DE0F30C0DC}"/>
              </a:ext>
            </a:extLst>
          </p:cNvPr>
          <p:cNvSpPr/>
          <p:nvPr/>
        </p:nvSpPr>
        <p:spPr>
          <a:xfrm rot="2544076">
            <a:off x="384413" y="3213989"/>
            <a:ext cx="796066" cy="613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4" name="Rectangle 3">
            <a:extLst>
              <a:ext uri="{FF2B5EF4-FFF2-40B4-BE49-F238E27FC236}">
                <a16:creationId xmlns:a16="http://schemas.microsoft.com/office/drawing/2014/main" id="{828EFAA0-F86F-4C30-8FA9-FD5706D5824E}"/>
              </a:ext>
            </a:extLst>
          </p:cNvPr>
          <p:cNvSpPr/>
          <p:nvPr/>
        </p:nvSpPr>
        <p:spPr>
          <a:xfrm>
            <a:off x="669790" y="4490146"/>
            <a:ext cx="7207143" cy="2173044"/>
          </a:xfrm>
          <a:prstGeom prst="rect">
            <a:avLst/>
          </a:prstGeom>
          <a:noFill/>
          <a:ln w="57150"/>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graphicFrame>
        <p:nvGraphicFramePr>
          <p:cNvPr id="9" name="Object 8">
            <a:extLst>
              <a:ext uri="{FF2B5EF4-FFF2-40B4-BE49-F238E27FC236}">
                <a16:creationId xmlns:a16="http://schemas.microsoft.com/office/drawing/2014/main" id="{F80F02F0-67EA-4F51-B818-1B19EFB98D4C}"/>
              </a:ext>
            </a:extLst>
          </p:cNvPr>
          <p:cNvGraphicFramePr>
            <a:graphicFrameLocks noChangeAspect="1"/>
          </p:cNvGraphicFramePr>
          <p:nvPr>
            <p:extLst>
              <p:ext uri="{D42A27DB-BD31-4B8C-83A1-F6EECF244321}">
                <p14:modId xmlns:p14="http://schemas.microsoft.com/office/powerpoint/2010/main" val="2724299374"/>
              </p:ext>
            </p:extLst>
          </p:nvPr>
        </p:nvGraphicFramePr>
        <p:xfrm>
          <a:off x="172592" y="147195"/>
          <a:ext cx="738187" cy="703262"/>
        </p:xfrm>
        <a:graphic>
          <a:graphicData uri="http://schemas.openxmlformats.org/presentationml/2006/ole">
            <mc:AlternateContent xmlns:mc="http://schemas.openxmlformats.org/markup-compatibility/2006">
              <mc:Choice xmlns:v="urn:schemas-microsoft-com:vml" Requires="v">
                <p:oleObj name="Bitmap Image" r:id="rId4" imgW="5180952" imgH="3533333" progId="Paint.Picture">
                  <p:embed/>
                </p:oleObj>
              </mc:Choice>
              <mc:Fallback>
                <p:oleObj name="Bitmap Image" r:id="rId4" imgW="5180952" imgH="3533333" progId="Paint.Picture">
                  <p:embed/>
                  <p:pic>
                    <p:nvPicPr>
                      <p:cNvPr id="5" name="Object 4"/>
                      <p:cNvPicPr>
                        <a:picLocks noChangeAspect="1" noChangeArrowheads="1"/>
                      </p:cNvPicPr>
                      <p:nvPr/>
                    </p:nvPicPr>
                    <p:blipFill>
                      <a:blip r:embed="rId5">
                        <a:lum contrast="80000"/>
                        <a:grayscl/>
                        <a:extLst>
                          <a:ext uri="{28A0092B-C50C-407E-A947-70E740481C1C}">
                            <a14:useLocalDpi xmlns:a14="http://schemas.microsoft.com/office/drawing/2010/main" val="0"/>
                          </a:ext>
                        </a:extLst>
                      </a:blip>
                      <a:srcRect l="31946" t="7246" r="29651" b="33385"/>
                      <a:stretch>
                        <a:fillRect/>
                      </a:stretch>
                    </p:blipFill>
                    <p:spPr bwMode="auto">
                      <a:xfrm>
                        <a:off x="172592" y="147195"/>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82592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2C9CF-E0AF-4472-9CD3-9A3E8D4A82B2}"/>
              </a:ext>
            </a:extLst>
          </p:cNvPr>
          <p:cNvSpPr>
            <a:spLocks noGrp="1"/>
          </p:cNvSpPr>
          <p:nvPr>
            <p:ph type="title"/>
          </p:nvPr>
        </p:nvSpPr>
        <p:spPr>
          <a:xfrm>
            <a:off x="6898106" y="251025"/>
            <a:ext cx="3565358" cy="1293028"/>
          </a:xfrm>
        </p:spPr>
        <p:txBody>
          <a:bodyPr>
            <a:normAutofit/>
          </a:bodyPr>
          <a:lstStyle/>
          <a:p>
            <a:r>
              <a:rPr lang="en-US" sz="4400" b="1" i="1" dirty="0">
                <a:latin typeface="Arial" panose="020B0604020202020204" pitchFamily="34" charset="0"/>
                <a:cs typeface="Arial" panose="020B0604020202020204" pitchFamily="34" charset="0"/>
              </a:rPr>
              <a:t>Questions</a:t>
            </a:r>
          </a:p>
        </p:txBody>
      </p:sp>
      <p:pic>
        <p:nvPicPr>
          <p:cNvPr id="14" name="Picture 13" descr="A close up of a piece of paper&#10;&#10;Description generated with high confidence">
            <a:extLst>
              <a:ext uri="{FF2B5EF4-FFF2-40B4-BE49-F238E27FC236}">
                <a16:creationId xmlns:a16="http://schemas.microsoft.com/office/drawing/2014/main" id="{F7696FD3-D667-4E62-8196-66DB9B60D1A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93531" y="2084832"/>
            <a:ext cx="6404937" cy="3616327"/>
          </a:xfrm>
          <a:prstGeom prst="rect">
            <a:avLst/>
          </a:prstGeom>
        </p:spPr>
      </p:pic>
      <p:graphicFrame>
        <p:nvGraphicFramePr>
          <p:cNvPr id="3" name="Object 2">
            <a:extLst>
              <a:ext uri="{FF2B5EF4-FFF2-40B4-BE49-F238E27FC236}">
                <a16:creationId xmlns:a16="http://schemas.microsoft.com/office/drawing/2014/main" id="{97014D6D-DAD3-4F64-3C33-34A34814919B}"/>
              </a:ext>
            </a:extLst>
          </p:cNvPr>
          <p:cNvGraphicFramePr>
            <a:graphicFrameLocks noChangeAspect="1"/>
          </p:cNvGraphicFramePr>
          <p:nvPr>
            <p:extLst>
              <p:ext uri="{D42A27DB-BD31-4B8C-83A1-F6EECF244321}">
                <p14:modId xmlns:p14="http://schemas.microsoft.com/office/powerpoint/2010/main" val="4174085219"/>
              </p:ext>
            </p:extLst>
          </p:nvPr>
        </p:nvGraphicFramePr>
        <p:xfrm>
          <a:off x="179614" y="185065"/>
          <a:ext cx="840294" cy="800538"/>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4" name="Object 3">
                        <a:extLst>
                          <a:ext uri="{FF2B5EF4-FFF2-40B4-BE49-F238E27FC236}">
                            <a16:creationId xmlns:a16="http://schemas.microsoft.com/office/drawing/2014/main" id="{3D19D3DC-0899-A263-1C35-10D86918C091}"/>
                          </a:ext>
                        </a:extLst>
                      </p:cNvPr>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79614" y="185065"/>
                        <a:ext cx="840294" cy="800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5144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0" name="Subtitle 2"/>
          <p:cNvSpPr txBox="1">
            <a:spLocks/>
          </p:cNvSpPr>
          <p:nvPr/>
        </p:nvSpPr>
        <p:spPr>
          <a:xfrm>
            <a:off x="608359" y="1315462"/>
            <a:ext cx="3371441" cy="703262"/>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spcBef>
                <a:spcPct val="0"/>
              </a:spcBef>
              <a:spcAft>
                <a:spcPts val="600"/>
              </a:spcAft>
              <a:buNone/>
            </a:pPr>
            <a:r>
              <a:rPr lang="en-US" sz="4000" b="1" i="1" dirty="0">
                <a:latin typeface="Arial" panose="020B0604020202020204" pitchFamily="34" charset="0"/>
                <a:cs typeface="Arial" panose="020B0604020202020204" pitchFamily="34" charset="0"/>
              </a:rPr>
              <a:t>AGENDA</a:t>
            </a:r>
            <a:endParaRPr lang="en-US" sz="4000" u="sng" dirty="0">
              <a:latin typeface="Arial" panose="020B0604020202020204" pitchFamily="34" charset="0"/>
              <a:cs typeface="Arial" panose="020B0604020202020204" pitchFamily="34" charset="0"/>
            </a:endParaRPr>
          </a:p>
        </p:txBody>
      </p:sp>
      <p:sp>
        <p:nvSpPr>
          <p:cNvPr id="11" name="Title 1"/>
          <p:cNvSpPr txBox="1">
            <a:spLocks/>
          </p:cNvSpPr>
          <p:nvPr/>
        </p:nvSpPr>
        <p:spPr>
          <a:xfrm>
            <a:off x="4692902" y="888274"/>
            <a:ext cx="7377178" cy="517289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Meeting Overview</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Project Description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Scope of Work / Services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SOQ Evaluation Criteria / RFQ Overview</a:t>
            </a:r>
            <a:endParaRPr lang="en-US" sz="100" dirty="0">
              <a:solidFill>
                <a:schemeClr val="tx1"/>
              </a:solidFill>
              <a:latin typeface="Arial" panose="020B0604020202020204" pitchFamily="34" charset="0"/>
              <a:cs typeface="Arial" panose="020B0604020202020204" pitchFamily="34" charset="0"/>
            </a:endParaRPr>
          </a:p>
          <a:p>
            <a:pPr marL="914400" lvl="1" indent="-457200">
              <a:buClr>
                <a:schemeClr val="accent1"/>
              </a:buClr>
              <a:buSzPct val="80000"/>
              <a:buFont typeface="Wingdings" panose="05000000000000000000" pitchFamily="2" charset="2"/>
              <a:buChar char="q"/>
            </a:pPr>
            <a:endParaRPr lang="en-US" sz="100" dirty="0">
              <a:solidFill>
                <a:schemeClr val="tx1"/>
              </a:solidFill>
              <a:latin typeface="Arial" panose="020B0604020202020204" pitchFamily="34" charset="0"/>
              <a:cs typeface="Arial" panose="020B0604020202020204" pitchFamily="34" charset="0"/>
            </a:endParaRP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Submittal Requirements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Grounds for Disqualification</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Important Dates: </a:t>
            </a:r>
            <a:r>
              <a:rPr lang="en-US" sz="2400" i="1" dirty="0">
                <a:solidFill>
                  <a:schemeClr val="tx1"/>
                </a:solidFill>
                <a:latin typeface="Arial" panose="020B0604020202020204" pitchFamily="34" charset="0"/>
                <a:cs typeface="Arial" panose="020B0604020202020204" pitchFamily="34" charset="0"/>
              </a:rPr>
              <a:t>Selection Schedule</a:t>
            </a:r>
            <a:endParaRPr lang="en-US" sz="2400" dirty="0">
              <a:solidFill>
                <a:schemeClr val="tx1"/>
              </a:solidFill>
              <a:latin typeface="Arial" panose="020B0604020202020204" pitchFamily="34" charset="0"/>
              <a:cs typeface="Arial" panose="020B0604020202020204" pitchFamily="34" charset="0"/>
            </a:endParaRP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Procurement Webpages</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ProcurePHX for RFX</a:t>
            </a:r>
          </a:p>
          <a:p>
            <a:pPr marL="914400" marR="0" lvl="1" indent="-457200" algn="l" defTabSz="457200" rtl="0" eaLnBrk="1" fontAlgn="auto" latinLnBrk="0" hangingPunct="1">
              <a:buClr>
                <a:srgbClr val="DF2E28"/>
              </a:buClr>
              <a:buSzPct val="80000"/>
              <a:buFont typeface="Wingdings" panose="05000000000000000000" pitchFamily="2" charset="2"/>
              <a:buChar char="q"/>
              <a:tabLst/>
              <a:defRPr/>
            </a:pPr>
            <a:r>
              <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Vendor Registration </a:t>
            </a:r>
          </a:p>
          <a:p>
            <a:pPr marL="457200" indent="-457200">
              <a:spcBef>
                <a:spcPts val="0"/>
              </a:spcBef>
              <a:buClr>
                <a:schemeClr val="accent1"/>
              </a:buClr>
              <a:buSzPct val="80000"/>
              <a:buFont typeface="Wingdings" panose="05000000000000000000" pitchFamily="2" charset="2"/>
              <a:buChar char="q"/>
            </a:pPr>
            <a:r>
              <a:rPr lang="en-US" sz="2400" dirty="0">
                <a:solidFill>
                  <a:schemeClr val="tx1"/>
                </a:solidFill>
                <a:latin typeface="Arial" panose="020B0604020202020204" pitchFamily="34" charset="0"/>
                <a:cs typeface="Arial" panose="020B0604020202020204" pitchFamily="34" charset="0"/>
              </a:rPr>
              <a:t>Questions After Today</a:t>
            </a:r>
          </a:p>
          <a:p>
            <a:pPr marL="914400" lvl="1" indent="-457200">
              <a:buClr>
                <a:schemeClr val="accent1"/>
              </a:buClr>
              <a:buSzPct val="80000"/>
              <a:buFont typeface="Wingdings" panose="05000000000000000000" pitchFamily="2" charset="2"/>
              <a:buChar char="q"/>
            </a:pPr>
            <a:endParaRPr lang="en-US" sz="200" dirty="0">
              <a:solidFill>
                <a:schemeClr val="bg1"/>
              </a:solidFill>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321256291"/>
              </p:ext>
            </p:extLst>
          </p:nvPr>
        </p:nvGraphicFramePr>
        <p:xfrm>
          <a:off x="11453813" y="6154738"/>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12" name="Object 1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53813"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775CDA91-9922-E958-A714-A03DE0F04709}"/>
              </a:ext>
            </a:extLst>
          </p:cNvPr>
          <p:cNvSpPr txBox="1"/>
          <p:nvPr/>
        </p:nvSpPr>
        <p:spPr>
          <a:xfrm>
            <a:off x="329454" y="2536001"/>
            <a:ext cx="4006897" cy="1877437"/>
          </a:xfrm>
          <a:prstGeom prst="rect">
            <a:avLst/>
          </a:prstGeom>
          <a:solidFill>
            <a:schemeClr val="bg1">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endParaRPr lang="en-US" sz="2000" dirty="0">
              <a:solidFill>
                <a:prstClr val="black"/>
              </a:solidFill>
              <a:latin typeface="Arial" panose="020B0604020202020204" pitchFamily="34" charset="0"/>
              <a:cs typeface="Arial" panose="020B0604020202020204" pitchFamily="34" charset="0"/>
            </a:endParaRPr>
          </a:p>
          <a:p>
            <a:pPr algn="ctr"/>
            <a:r>
              <a:rPr lang="en-US" sz="2400" dirty="0">
                <a:solidFill>
                  <a:prstClr val="black"/>
                </a:solidFill>
                <a:latin typeface="Arial" panose="020B0604020202020204" pitchFamily="34" charset="0"/>
                <a:cs typeface="Arial" panose="020B0604020202020204" pitchFamily="34" charset="0"/>
              </a:rPr>
              <a:t>Questions are welcome after each presentation</a:t>
            </a:r>
          </a:p>
          <a:p>
            <a:pPr algn="ctr"/>
            <a:endParaRPr lang="en-US" sz="2000" dirty="0">
              <a:solidFill>
                <a:prstClr val="black"/>
              </a:solidFill>
              <a:latin typeface="Arial" panose="020B0604020202020204" pitchFamily="34" charset="0"/>
              <a:cs typeface="Arial" panose="020B0604020202020204" pitchFamily="34" charset="0"/>
            </a:endParaRPr>
          </a:p>
          <a:p>
            <a:pPr algn="ctr"/>
            <a:endParaRPr lang="en-US" sz="2800" dirty="0">
              <a:solidFill>
                <a:prstClr val="black"/>
              </a:solidFill>
              <a:latin typeface="Tw Cen MT" panose="020B0602020104020603"/>
            </a:endParaRPr>
          </a:p>
        </p:txBody>
      </p:sp>
    </p:spTree>
    <p:extLst>
      <p:ext uri="{BB962C8B-B14F-4D97-AF65-F5344CB8AC3E}">
        <p14:creationId xmlns:p14="http://schemas.microsoft.com/office/powerpoint/2010/main" val="202916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039" y="190382"/>
            <a:ext cx="6818923" cy="958234"/>
          </a:xfrm>
        </p:spPr>
        <p:txBody>
          <a:bodyPr>
            <a:normAutofit/>
          </a:bodyPr>
          <a:lstStyle/>
          <a:p>
            <a:pPr algn="ctr"/>
            <a:r>
              <a:rPr lang="en-US" b="1" i="1" dirty="0">
                <a:latin typeface="Arial" panose="020B0604020202020204" pitchFamily="34" charset="0"/>
                <a:cs typeface="Arial" panose="020B0604020202020204" pitchFamily="34" charset="0"/>
              </a:rPr>
              <a:t>Meeting</a:t>
            </a:r>
            <a:r>
              <a:rPr lang="en-US" b="1" i="1" dirty="0">
                <a:solidFill>
                  <a:schemeClr val="bg1"/>
                </a:solidFill>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Overview</a:t>
            </a:r>
            <a:endParaRPr lang="en-US" b="1" i="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8515" y="958235"/>
            <a:ext cx="11382447" cy="5709383"/>
          </a:xfrm>
        </p:spPr>
        <p:txBody>
          <a:bodyPr>
            <a:noAutofit/>
          </a:bodyPr>
          <a:lstStyle/>
          <a:p>
            <a:pPr marL="463550" lvl="2" indent="-463550" algn="ctr" defTabSz="912813">
              <a:lnSpc>
                <a:spcPct val="120000"/>
              </a:lnSpc>
              <a:spcBef>
                <a:spcPct val="0"/>
              </a:spcBef>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	</a:t>
            </a: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PRE-SUBMITTAL ATTENDANCE SHEET</a:t>
            </a:r>
          </a:p>
          <a:p>
            <a:pPr marL="463550" lvl="2" indent="-463550" algn="ctr" defTabSz="912813">
              <a:lnSpc>
                <a:spcPct val="120000"/>
              </a:lnSpc>
              <a:spcBef>
                <a:spcPct val="0"/>
              </a:spcBef>
              <a:buNone/>
              <a:tabLst>
                <a:tab pos="463550" algn="l"/>
              </a:tabLst>
              <a:defRPr/>
            </a:pP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IN-PERSON</a:t>
            </a:r>
            <a:r>
              <a:rPr lang="en-US" altLang="en-US" sz="2000" b="1" dirty="0">
                <a:latin typeface="Arial" panose="020B0604020202020204" pitchFamily="34" charset="0"/>
                <a:cs typeface="Arial" panose="020B0604020202020204" pitchFamily="34" charset="0"/>
                <a:sym typeface="Wingdings" panose="05000000000000000000" pitchFamily="2" charset="2"/>
              </a:rPr>
              <a:t>: PLEASE SIGN YOUR NAME, FIRM NAME, PHONE NO. AND EMAIL ADDRESS</a:t>
            </a:r>
          </a:p>
          <a:p>
            <a:pPr marL="463550" lvl="2" indent="-463550" algn="ctr" defTabSz="912813">
              <a:lnSpc>
                <a:spcPct val="120000"/>
              </a:lnSpc>
              <a:spcBef>
                <a:spcPct val="0"/>
              </a:spcBef>
              <a:buNone/>
              <a:tabLst>
                <a:tab pos="463550" algn="l"/>
              </a:tabLst>
              <a:defRPr/>
            </a:pPr>
            <a:r>
              <a:rPr lang="en-US" altLang="en-US" sz="2000" b="1" dirty="0">
                <a:solidFill>
                  <a:schemeClr val="accent4">
                    <a:lumMod val="75000"/>
                  </a:schemeClr>
                </a:solidFill>
                <a:latin typeface="Arial" panose="020B0604020202020204" pitchFamily="34" charset="0"/>
                <a:cs typeface="Arial" panose="020B0604020202020204" pitchFamily="34" charset="0"/>
                <a:sym typeface="Wingdings" panose="05000000000000000000" pitchFamily="2" charset="2"/>
              </a:rPr>
              <a:t>VIRTUAL</a:t>
            </a:r>
            <a:r>
              <a:rPr lang="en-US" altLang="en-US" sz="2000" b="1" dirty="0">
                <a:latin typeface="Arial" panose="020B0604020202020204" pitchFamily="34" charset="0"/>
                <a:cs typeface="Arial" panose="020B0604020202020204" pitchFamily="34" charset="0"/>
                <a:sym typeface="Wingdings" panose="05000000000000000000" pitchFamily="2" charset="2"/>
              </a:rPr>
              <a:t>:  </a:t>
            </a:r>
            <a:r>
              <a:rPr lang="en-US" altLang="en-US" sz="2000" b="1" cap="all" dirty="0">
                <a:latin typeface="Arial" panose="020B0604020202020204" pitchFamily="34" charset="0"/>
                <a:cs typeface="Arial" panose="020B0604020202020204" pitchFamily="34" charset="0"/>
                <a:sym typeface="Wingdings" panose="05000000000000000000" pitchFamily="2" charset="2"/>
              </a:rPr>
              <a:t>By 5:00 PM today, send an email with your name, email address, company name, and telephone number to Anna.york@Phoenix.gov</a:t>
            </a:r>
          </a:p>
          <a:p>
            <a:pPr marL="0" indent="0" algn="ctr">
              <a:lnSpc>
                <a:spcPct val="100000"/>
              </a:lnSpc>
              <a:spcBef>
                <a:spcPts val="0"/>
              </a:spcBef>
              <a:buSzPct val="100000"/>
              <a:buNone/>
              <a:tabLst>
                <a:tab pos="463550" algn="l"/>
              </a:tabLst>
              <a:defRPr/>
            </a:pPr>
            <a:endParaRPr lang="en-US" altLang="en-US" sz="2000" b="1" dirty="0">
              <a:latin typeface="Arial" panose="020B0604020202020204" pitchFamily="34" charset="0"/>
              <a:cs typeface="Arial" panose="020B0604020202020204" pitchFamily="34" charset="0"/>
              <a:sym typeface="Wingdings" panose="05000000000000000000" pitchFamily="2" charset="2"/>
            </a:endParaRP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The Attendance Sheet, PowerPoint and Notification(s) will be posted on </a:t>
            </a: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City of Phoenix’s ProcurePHX system at:  </a:t>
            </a:r>
          </a:p>
          <a:p>
            <a:pPr marL="0" indent="0" algn="ctr">
              <a:lnSpc>
                <a:spcPct val="100000"/>
              </a:lnSpc>
              <a:spcBef>
                <a:spcPts val="0"/>
              </a:spcBef>
              <a:buSzPct val="100000"/>
              <a:buNone/>
              <a:tabLst>
                <a:tab pos="463550" algn="l"/>
              </a:tabLst>
              <a:defRPr/>
            </a:pPr>
            <a:r>
              <a:rPr lang="en-US" altLang="en-US" sz="2000" b="1" u="sng" dirty="0">
                <a:solidFill>
                  <a:srgbClr val="0000FF"/>
                </a:solidFill>
                <a:latin typeface="Arial" panose="020B0604020202020204" pitchFamily="34" charset="0"/>
                <a:cs typeface="Arial" panose="020B0604020202020204" pitchFamily="34" charset="0"/>
                <a:sym typeface="Wingdings" panose="05000000000000000000" pitchFamily="2" charset="2"/>
                <a:hlinkClick r:id="rId3">
                  <a:extLst>
                    <a:ext uri="{A12FA001-AC4F-418D-AE19-62706E023703}">
                      <ahyp:hlinkClr xmlns:ahyp="http://schemas.microsoft.com/office/drawing/2018/hyperlinkcolor" val="tx"/>
                    </a:ext>
                  </a:extLst>
                </a:hlinkClick>
              </a:rPr>
              <a:t>https://eprocurement.phoenix.gov/irj/portal</a:t>
            </a:r>
            <a:endParaRPr lang="en-US" altLang="en-US" sz="2000" b="1" u="sng" dirty="0">
              <a:solidFill>
                <a:srgbClr val="0000FF"/>
              </a:solidFill>
              <a:latin typeface="Arial" panose="020B0604020202020204" pitchFamily="34" charset="0"/>
              <a:cs typeface="Arial" panose="020B0604020202020204" pitchFamily="34" charset="0"/>
              <a:sym typeface="Wingdings" panose="05000000000000000000" pitchFamily="2" charset="2"/>
            </a:endParaRPr>
          </a:p>
          <a:p>
            <a:pPr marL="0" indent="0" algn="ctr">
              <a:lnSpc>
                <a:spcPct val="100000"/>
              </a:lnSpc>
              <a:spcBef>
                <a:spcPts val="0"/>
              </a:spcBef>
              <a:buSzPct val="100000"/>
              <a:buNone/>
              <a:tabLst>
                <a:tab pos="463550" algn="l"/>
              </a:tabLst>
              <a:defRPr/>
            </a:pPr>
            <a:r>
              <a:rPr lang="en-US" altLang="en-US" sz="2000" b="1" dirty="0">
                <a:latin typeface="Arial" panose="020B0604020202020204" pitchFamily="34" charset="0"/>
                <a:cs typeface="Arial" panose="020B0604020202020204" pitchFamily="34" charset="0"/>
                <a:sym typeface="Wingdings" panose="05000000000000000000" pitchFamily="2" charset="2"/>
              </a:rPr>
              <a:t>(RFX 6000001642)</a:t>
            </a:r>
          </a:p>
          <a:p>
            <a:pPr marL="463550" indent="-463550" algn="ctr">
              <a:lnSpc>
                <a:spcPct val="120000"/>
              </a:lnSpc>
              <a:spcBef>
                <a:spcPts val="0"/>
              </a:spcBef>
              <a:buClr>
                <a:srgbClr val="9CBEBD"/>
              </a:buClr>
              <a:buSzPct val="100000"/>
              <a:buNone/>
              <a:defRPr/>
            </a:pPr>
            <a:r>
              <a:rPr lang="en-US" altLang="en-US" sz="2000" b="1" dirty="0">
                <a:latin typeface="Arial" panose="020B0604020202020204" pitchFamily="34" charset="0"/>
                <a:cs typeface="Arial" panose="020B0604020202020204" pitchFamily="34" charset="0"/>
              </a:rPr>
              <a:t>AND posted on </a:t>
            </a:r>
            <a:r>
              <a:rPr lang="en-US" altLang="en-US" sz="2000" b="1" dirty="0">
                <a:latin typeface="Arial" panose="020B0604020202020204" pitchFamily="34" charset="0"/>
                <a:cs typeface="Arial" panose="020B0604020202020204" pitchFamily="34" charset="0"/>
                <a:sym typeface="Wingdings" panose="05000000000000000000" pitchFamily="2" charset="2"/>
              </a:rPr>
              <a:t>City of Phoenix’s Procurement website: </a:t>
            </a:r>
          </a:p>
          <a:p>
            <a:pPr marL="463550" indent="-463550" algn="ctr">
              <a:lnSpc>
                <a:spcPct val="120000"/>
              </a:lnSpc>
              <a:spcBef>
                <a:spcPts val="0"/>
              </a:spcBef>
              <a:buClr>
                <a:srgbClr val="9CBEBD"/>
              </a:buClr>
              <a:buSzPct val="100000"/>
              <a:buNone/>
              <a:defRPr/>
            </a:pPr>
            <a:r>
              <a:rPr lang="en-US" altLang="en-US" sz="2000" b="1" dirty="0">
                <a:solidFill>
                  <a:srgbClr val="0000FF"/>
                </a:solidFill>
                <a:latin typeface="Arial" panose="020B0604020202020204" pitchFamily="34" charset="0"/>
                <a:cs typeface="Arial" panose="020B0604020202020204" pitchFamily="34" charset="0"/>
                <a:sym typeface="Wingdings" panose="05000000000000000000" pitchFamily="2" charset="2"/>
              </a:rPr>
              <a:t> </a:t>
            </a:r>
            <a:r>
              <a:rPr lang="en-US" altLang="en-US" sz="2000" b="1"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https://solicitations.phoenix.gov</a:t>
            </a:r>
            <a:endParaRPr lang="en-US" altLang="en-US" sz="2000" b="1" dirty="0">
              <a:solidFill>
                <a:srgbClr val="0000FF"/>
              </a:solidFill>
              <a:latin typeface="Arial" panose="020B0604020202020204" pitchFamily="34" charset="0"/>
              <a:cs typeface="Arial" panose="020B0604020202020204" pitchFamily="34" charset="0"/>
            </a:endParaRPr>
          </a:p>
          <a:p>
            <a:pPr marL="463550" lvl="2" indent="-463550" algn="ctr" defTabSz="912813">
              <a:lnSpc>
                <a:spcPct val="120000"/>
              </a:lnSpc>
              <a:spcBef>
                <a:spcPct val="0"/>
              </a:spcBef>
              <a:buNone/>
              <a:tabLst>
                <a:tab pos="463550" algn="l"/>
              </a:tabLst>
              <a:defRPr/>
            </a:pPr>
            <a:endParaRPr lang="en-US" altLang="en-US" sz="1800" b="1" i="1" kern="0" dirty="0">
              <a:latin typeface="Arial" panose="020B0604020202020204" pitchFamily="34" charset="0"/>
              <a:cs typeface="Arial" panose="020B0604020202020204" pitchFamily="34" charset="0"/>
            </a:endParaRPr>
          </a:p>
          <a:p>
            <a:pPr marL="0" indent="0" algn="ctr" defTabSz="912813">
              <a:lnSpc>
                <a:spcPct val="120000"/>
              </a:lnSpc>
              <a:spcBef>
                <a:spcPct val="0"/>
              </a:spcBef>
              <a:buSzTx/>
              <a:buNone/>
              <a:tabLst>
                <a:tab pos="463550" algn="l"/>
              </a:tabLst>
              <a:defRPr/>
            </a:pPr>
            <a:r>
              <a:rPr lang="en-US" altLang="en-US" sz="2000" b="1" i="1" kern="0" dirty="0">
                <a:latin typeface="Arial" panose="020B0604020202020204" pitchFamily="34" charset="0"/>
                <a:cs typeface="Arial" panose="020B0604020202020204" pitchFamily="34" charset="0"/>
              </a:rPr>
              <a:t>It is </a:t>
            </a:r>
            <a:r>
              <a:rPr lang="en-US" altLang="en-US" sz="2000" b="1" i="1" u="sng" kern="0" dirty="0">
                <a:latin typeface="Arial" panose="020B0604020202020204" pitchFamily="34" charset="0"/>
                <a:cs typeface="Arial" panose="020B0604020202020204" pitchFamily="34" charset="0"/>
              </a:rPr>
              <a:t>your responsibility</a:t>
            </a:r>
            <a:r>
              <a:rPr lang="en-US" altLang="en-US" sz="2000" b="1" i="1" kern="0" dirty="0">
                <a:latin typeface="Arial" panose="020B0604020202020204" pitchFamily="34" charset="0"/>
                <a:cs typeface="Arial" panose="020B0604020202020204" pitchFamily="34" charset="0"/>
              </a:rPr>
              <a:t> as a RFQ holder to determine, prior to submittal, </a:t>
            </a:r>
          </a:p>
          <a:p>
            <a:pPr marL="0" indent="0" algn="ctr" defTabSz="912813">
              <a:lnSpc>
                <a:spcPct val="120000"/>
              </a:lnSpc>
              <a:spcBef>
                <a:spcPct val="0"/>
              </a:spcBef>
              <a:buSzTx/>
              <a:buNone/>
              <a:tabLst>
                <a:tab pos="463550" algn="l"/>
              </a:tabLst>
              <a:defRPr/>
            </a:pPr>
            <a:r>
              <a:rPr lang="en-US" altLang="en-US" sz="2000" b="1" i="1" kern="0" dirty="0">
                <a:latin typeface="Arial" panose="020B0604020202020204" pitchFamily="34" charset="0"/>
                <a:cs typeface="Arial" panose="020B0604020202020204" pitchFamily="34" charset="0"/>
              </a:rPr>
              <a:t>if any Notifications have been issued.</a:t>
            </a:r>
          </a:p>
          <a:p>
            <a:pPr marL="463550" indent="-463550" defTabSz="912813">
              <a:lnSpc>
                <a:spcPct val="120000"/>
              </a:lnSpc>
              <a:spcBef>
                <a:spcPct val="0"/>
              </a:spcBef>
              <a:buSzTx/>
              <a:buNone/>
              <a:defRPr/>
            </a:pPr>
            <a:endParaRPr lang="en-US" altLang="en-US" sz="2000" kern="0" dirty="0">
              <a:latin typeface="Arial" panose="020B0604020202020204" pitchFamily="34" charset="0"/>
              <a:cs typeface="Arial" panose="020B0604020202020204" pitchFamily="34" charset="0"/>
            </a:endParaRPr>
          </a:p>
          <a:p>
            <a:pPr marL="0" indent="0" algn="ctr" defTabSz="912813">
              <a:lnSpc>
                <a:spcPct val="120000"/>
              </a:lnSpc>
              <a:spcBef>
                <a:spcPct val="0"/>
              </a:spcBef>
              <a:buSzTx/>
              <a:buNone/>
              <a:defRPr/>
            </a:pPr>
            <a:r>
              <a:rPr lang="en-US" altLang="en-US" sz="2000" b="1" i="1" kern="0" dirty="0">
                <a:latin typeface="Arial" panose="020B0604020202020204" pitchFamily="34" charset="0"/>
                <a:cs typeface="Arial" panose="020B0604020202020204" pitchFamily="34" charset="0"/>
              </a:rPr>
              <a:t>This is your </a:t>
            </a:r>
            <a:r>
              <a:rPr lang="en-US" altLang="en-US" sz="2000" b="1" i="1" u="sng" kern="0" dirty="0">
                <a:latin typeface="Arial" panose="020B0604020202020204" pitchFamily="34" charset="0"/>
                <a:cs typeface="Arial" panose="020B0604020202020204" pitchFamily="34" charset="0"/>
              </a:rPr>
              <a:t>ONLY</a:t>
            </a:r>
            <a:r>
              <a:rPr lang="en-US" altLang="en-US" sz="2000" b="1" i="1" kern="0" dirty="0">
                <a:latin typeface="Arial" panose="020B0604020202020204" pitchFamily="34" charset="0"/>
                <a:cs typeface="Arial" panose="020B0604020202020204" pitchFamily="34" charset="0"/>
              </a:rPr>
              <a:t> opportunity to discuss this solicitation with City staff.</a:t>
            </a:r>
            <a:endParaRPr lang="en-US" altLang="en-US" sz="2000" kern="0" dirty="0">
              <a:latin typeface="Book Antiqua" panose="02040602050305030304" pitchFamily="18" charset="0"/>
              <a:cs typeface="Times New Roman" panose="02020603050405020304" pitchFamily="18" charset="0"/>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828795021"/>
              </p:ext>
            </p:extLst>
          </p:nvPr>
        </p:nvGraphicFramePr>
        <p:xfrm>
          <a:off x="11411868" y="6154738"/>
          <a:ext cx="738187" cy="703262"/>
        </p:xfrm>
        <a:graphic>
          <a:graphicData uri="http://schemas.openxmlformats.org/presentationml/2006/ole">
            <mc:AlternateContent xmlns:mc="http://schemas.openxmlformats.org/markup-compatibility/2006">
              <mc:Choice xmlns:v="urn:schemas-microsoft-com:vml" Requires="v">
                <p:oleObj name="Bitmap Image" r:id="rId5" imgW="5180952" imgH="3533333" progId="Paint.Picture">
                  <p:embed/>
                </p:oleObj>
              </mc:Choice>
              <mc:Fallback>
                <p:oleObj name="Bitmap Image" r:id="rId5" imgW="5180952" imgH="3533333" progId="Paint.Picture">
                  <p:embed/>
                  <p:pic>
                    <p:nvPicPr>
                      <p:cNvPr id="21" name="Object 20"/>
                      <p:cNvPicPr>
                        <a:picLocks noChangeAspect="1" noChangeArrowheads="1"/>
                      </p:cNvPicPr>
                      <p:nvPr/>
                    </p:nvPicPr>
                    <p:blipFill>
                      <a:blip r:embed="rId6">
                        <a:lum contrast="80000"/>
                        <a:grayscl/>
                        <a:extLst>
                          <a:ext uri="{28A0092B-C50C-407E-A947-70E740481C1C}">
                            <a14:useLocalDpi xmlns:a14="http://schemas.microsoft.com/office/drawing/2010/main" val="0"/>
                          </a:ext>
                        </a:extLst>
                      </a:blip>
                      <a:srcRect l="31946" t="7246" r="29651" b="33385"/>
                      <a:stretch>
                        <a:fillRect/>
                      </a:stretch>
                    </p:blipFill>
                    <p:spPr bwMode="auto">
                      <a:xfrm>
                        <a:off x="11411868" y="6154738"/>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795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5E46-21E4-412A-B2E4-58B2882D78A5}"/>
              </a:ext>
            </a:extLst>
          </p:cNvPr>
          <p:cNvSpPr>
            <a:spLocks noGrp="1"/>
          </p:cNvSpPr>
          <p:nvPr>
            <p:ph type="title"/>
          </p:nvPr>
        </p:nvSpPr>
        <p:spPr>
          <a:xfrm>
            <a:off x="2340165" y="185065"/>
            <a:ext cx="7092231" cy="897874"/>
          </a:xfrm>
        </p:spPr>
        <p:txBody>
          <a:bodyPr>
            <a:noAutofit/>
          </a:bodyPr>
          <a:lstStyle/>
          <a:p>
            <a:pPr algn="ctr"/>
            <a:r>
              <a:rPr lang="en-US" sz="4000" b="1" i="1" dirty="0">
                <a:latin typeface="Arial" panose="020B0604020202020204" pitchFamily="34" charset="0"/>
                <a:cs typeface="Arial" panose="020B0604020202020204" pitchFamily="34" charset="0"/>
              </a:rPr>
              <a:t>Project manager</a:t>
            </a:r>
          </a:p>
        </p:txBody>
      </p:sp>
      <p:sp>
        <p:nvSpPr>
          <p:cNvPr id="3" name="Text Placeholder 2">
            <a:extLst>
              <a:ext uri="{FF2B5EF4-FFF2-40B4-BE49-F238E27FC236}">
                <a16:creationId xmlns:a16="http://schemas.microsoft.com/office/drawing/2014/main" id="{9A831482-3F94-4B30-BF45-46E18110BD83}"/>
              </a:ext>
            </a:extLst>
          </p:cNvPr>
          <p:cNvSpPr>
            <a:spLocks noGrp="1"/>
          </p:cNvSpPr>
          <p:nvPr>
            <p:ph type="body" sz="half" idx="2"/>
          </p:nvPr>
        </p:nvSpPr>
        <p:spPr>
          <a:xfrm>
            <a:off x="1188072" y="1892516"/>
            <a:ext cx="9891054" cy="3179284"/>
          </a:xfrm>
        </p:spPr>
        <p:txBody>
          <a:bodyPr>
            <a:normAutofit/>
          </a:bodyPr>
          <a:lstStyle/>
          <a:p>
            <a:pPr marL="0" indent="0" algn="ctr">
              <a:spcBef>
                <a:spcPct val="0"/>
              </a:spcBef>
              <a:buClr>
                <a:srgbClr val="660066"/>
              </a:buClr>
              <a:buSzTx/>
              <a:buNone/>
              <a:defRPr/>
            </a:pPr>
            <a:endParaRPr lang="en-US" sz="4000" dirty="0">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90000"/>
              </a:lnSpc>
              <a:spcBef>
                <a:spcPct val="0"/>
              </a:spcBef>
              <a:spcAft>
                <a:spcPts val="0"/>
              </a:spcAft>
              <a:buClr>
                <a:srgbClr val="660066"/>
              </a:buClr>
              <a:buSzTx/>
              <a:buFont typeface="Arial" panose="020B0604020202020204" pitchFamily="34" charset="0"/>
              <a:buNone/>
              <a:tabLst/>
              <a:defRPr/>
            </a:pPr>
            <a:r>
              <a:rPr lang="en-US" sz="4000" dirty="0">
                <a:solidFill>
                  <a:prstClr val="black"/>
                </a:solidFill>
                <a:latin typeface="Calibri" panose="020F0502020204030204" pitchFamily="34" charset="0"/>
                <a:cs typeface="Calibri" panose="020F0502020204030204" pitchFamily="34" charset="0"/>
              </a:rPr>
              <a:t>Jose M. Rodriguez, P.E. – Engineering Manager</a:t>
            </a:r>
          </a:p>
          <a:p>
            <a:pPr marL="0" marR="0" lvl="0" indent="0" algn="ctr" defTabSz="914400" rtl="0" eaLnBrk="1" fontAlgn="auto" latinLnBrk="0" hangingPunct="1">
              <a:lnSpc>
                <a:spcPct val="90000"/>
              </a:lnSpc>
              <a:spcBef>
                <a:spcPct val="0"/>
              </a:spcBef>
              <a:spcAft>
                <a:spcPts val="0"/>
              </a:spcAft>
              <a:buClr>
                <a:srgbClr val="660066"/>
              </a:buClr>
              <a:buSzTx/>
              <a:buFont typeface="Arial" panose="020B0604020202020204" pitchFamily="34" charset="0"/>
              <a:buNone/>
              <a:tabLst/>
              <a:defRPr/>
            </a:pPr>
            <a:endParaRPr lang="en-US" sz="4000" dirty="0">
              <a:solidFill>
                <a:prstClr val="black"/>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aphicFrame>
        <p:nvGraphicFramePr>
          <p:cNvPr id="4" name="Object 3">
            <a:extLst>
              <a:ext uri="{FF2B5EF4-FFF2-40B4-BE49-F238E27FC236}">
                <a16:creationId xmlns:a16="http://schemas.microsoft.com/office/drawing/2014/main" id="{618B5823-B3B2-4E6F-BE98-1B9B63332ED4}"/>
              </a:ext>
            </a:extLst>
          </p:cNvPr>
          <p:cNvGraphicFramePr>
            <a:graphicFrameLocks noChangeAspect="1"/>
          </p:cNvGraphicFramePr>
          <p:nvPr>
            <p:extLst>
              <p:ext uri="{D42A27DB-BD31-4B8C-83A1-F6EECF244321}">
                <p14:modId xmlns:p14="http://schemas.microsoft.com/office/powerpoint/2010/main" val="2650033401"/>
              </p:ext>
            </p:extLst>
          </p:nvPr>
        </p:nvGraphicFramePr>
        <p:xfrm>
          <a:off x="179614" y="185065"/>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5" name="Object 4"/>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79614" y="185065"/>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300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nvGraphicFramePr>
        <p:xfrm>
          <a:off x="115888" y="82323"/>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5888" y="82323"/>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a:extLst>
              <a:ext uri="{FF2B5EF4-FFF2-40B4-BE49-F238E27FC236}">
                <a16:creationId xmlns:a16="http://schemas.microsoft.com/office/drawing/2014/main" id="{DBB51A57-C32D-785B-86C0-10C13C9BD6ED}"/>
              </a:ext>
            </a:extLst>
          </p:cNvPr>
          <p:cNvSpPr txBox="1">
            <a:spLocks/>
          </p:cNvSpPr>
          <p:nvPr/>
        </p:nvSpPr>
        <p:spPr>
          <a:xfrm>
            <a:off x="5119515" y="233965"/>
            <a:ext cx="6483205" cy="95874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lang="en-US" altLang="en-US" b="1" i="1" dirty="0">
                <a:solidFill>
                  <a:prstClr val="black"/>
                </a:solidFill>
                <a:latin typeface="Arial" panose="020B0604020202020204" pitchFamily="34" charset="0"/>
                <a:cs typeface="Arial" panose="020B0604020202020204" pitchFamily="34" charset="0"/>
              </a:rPr>
              <a:t>PROJECT DESCRIPTION</a:t>
            </a:r>
            <a:endParaRPr kumimoji="0" lang="en-US" b="0" i="1" u="none" strike="noStrike" kern="1200" cap="all" spc="0" normalizeH="0" baseline="0" noProof="0" dirty="0">
              <a:ln>
                <a:noFill/>
              </a:ln>
              <a:solidFill>
                <a:prstClr val="black"/>
              </a:solidFill>
              <a:effectLst/>
              <a:uLnTx/>
              <a:uFillTx/>
              <a:latin typeface="Century Gothic" panose="020B0502020202020204"/>
              <a:ea typeface="+mj-ea"/>
              <a:cs typeface="+mj-cs"/>
            </a:endParaRPr>
          </a:p>
        </p:txBody>
      </p:sp>
      <p:sp>
        <p:nvSpPr>
          <p:cNvPr id="3" name="Text Placeholder 5">
            <a:extLst>
              <a:ext uri="{FF2B5EF4-FFF2-40B4-BE49-F238E27FC236}">
                <a16:creationId xmlns:a16="http://schemas.microsoft.com/office/drawing/2014/main" id="{A57F13B9-E407-2229-B09B-3B1BF91E33A4}"/>
              </a:ext>
            </a:extLst>
          </p:cNvPr>
          <p:cNvSpPr txBox="1">
            <a:spLocks/>
          </p:cNvSpPr>
          <p:nvPr/>
        </p:nvSpPr>
        <p:spPr>
          <a:xfrm>
            <a:off x="691213" y="1490166"/>
            <a:ext cx="10809573" cy="4430319"/>
          </a:xfrm>
          <a:prstGeom prst="rect">
            <a:avLst/>
          </a:prstGeom>
        </p:spPr>
        <p:txBody>
          <a:bodyPr vert="horz" lIns="91440" tIns="45720" rIns="91440" bIns="45720" rtlCol="0" anchor="ct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400" b="0" i="0" kern="1200">
                <a:solidFill>
                  <a:schemeClr val="tx1"/>
                </a:solidFill>
                <a:latin typeface="+mj-lt"/>
                <a:ea typeface="+mj-ea"/>
                <a:cs typeface="+mj-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b="0" i="0" kern="1200">
                <a:solidFill>
                  <a:schemeClr val="tx1"/>
                </a:solidFill>
                <a:latin typeface="+mj-lt"/>
                <a:ea typeface="+mj-ea"/>
                <a:cs typeface="+mj-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b="0" i="0" kern="1200">
                <a:solidFill>
                  <a:schemeClr val="tx1"/>
                </a:solidFill>
                <a:latin typeface="+mj-lt"/>
                <a:ea typeface="+mj-ea"/>
                <a:cs typeface="+mj-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b="0" i="0" kern="1200">
                <a:solidFill>
                  <a:schemeClr val="tx1"/>
                </a:solidFill>
                <a:latin typeface="+mj-lt"/>
                <a:ea typeface="+mj-ea"/>
                <a:cs typeface="+mj-cs"/>
              </a:defRPr>
            </a:lvl9pPr>
          </a:lstStyle>
          <a:p>
            <a:pPr marL="342900" indent="-342900" algn="just">
              <a:buFont typeface="Wingdings 3" panose="05040102010807070707" pitchFamily="18" charset="2"/>
              <a:buChar char=""/>
            </a:pPr>
            <a:r>
              <a:rPr lang="en-US" sz="2400" dirty="0">
                <a:latin typeface="Arial" panose="020B0604020202020204" pitchFamily="34" charset="0"/>
                <a:cs typeface="Arial" panose="020B0604020202020204" pitchFamily="34" charset="0"/>
              </a:rPr>
              <a:t>The City of Phoenix is seeking qualified consultants to provide soils and materials testing on-call services on an as-needed basis for two years, with an option to extend for additional year. </a:t>
            </a:r>
          </a:p>
          <a:p>
            <a:pPr marL="342900" indent="-342900" algn="just">
              <a:buFont typeface="Wingdings 3" panose="05040102010807070707" pitchFamily="18" charset="2"/>
              <a:buChar char=""/>
            </a:pPr>
            <a:r>
              <a:rPr lang="en-US" sz="2400" dirty="0">
                <a:latin typeface="Arial" panose="020B0604020202020204" pitchFamily="34" charset="0"/>
                <a:cs typeface="Arial" panose="020B0604020202020204" pitchFamily="34" charset="0"/>
              </a:rPr>
              <a:t>Up to EIGHTEEN firms will be selected. </a:t>
            </a:r>
          </a:p>
          <a:p>
            <a:pPr marL="342900" indent="-342900" algn="just">
              <a:buFont typeface="Wingdings 3" panose="05040102010807070707" pitchFamily="18" charset="2"/>
              <a:buChar char=""/>
            </a:pPr>
            <a:r>
              <a:rPr lang="en-US" sz="2400" dirty="0">
                <a:latin typeface="Arial" panose="020B0604020202020204" pitchFamily="34" charset="0"/>
                <a:cs typeface="Arial" panose="020B0604020202020204" pitchFamily="34" charset="0"/>
              </a:rPr>
              <a:t>Contracts will be administered by the Street Transportation Department.</a:t>
            </a:r>
          </a:p>
          <a:p>
            <a:pPr marL="342900" indent="-342900" algn="just">
              <a:buFont typeface="Wingdings 3" panose="05040102010807070707" pitchFamily="18" charset="2"/>
              <a:buChar char=""/>
            </a:pPr>
            <a:r>
              <a:rPr lang="en-US" sz="2400" dirty="0">
                <a:latin typeface="Arial" panose="020B0604020202020204" pitchFamily="34" charset="0"/>
                <a:cs typeface="Arial" panose="020B0604020202020204" pitchFamily="34" charset="0"/>
              </a:rPr>
              <a:t>Firms must be able to respond promptly to the City’s request for services, often with one to three working days. </a:t>
            </a:r>
          </a:p>
        </p:txBody>
      </p:sp>
      <p:sp>
        <p:nvSpPr>
          <p:cNvPr id="26" name="TextBox 25">
            <a:extLst>
              <a:ext uri="{FF2B5EF4-FFF2-40B4-BE49-F238E27FC236}">
                <a16:creationId xmlns:a16="http://schemas.microsoft.com/office/drawing/2014/main" id="{6FCD4F18-52E2-5BD8-D4A1-E104FF410283}"/>
              </a:ext>
            </a:extLst>
          </p:cNvPr>
          <p:cNvSpPr txBox="1"/>
          <p:nvPr/>
        </p:nvSpPr>
        <p:spPr>
          <a:xfrm>
            <a:off x="3167351" y="5913318"/>
            <a:ext cx="5857297" cy="830997"/>
          </a:xfrm>
          <a:prstGeom prst="rect">
            <a:avLst/>
          </a:prstGeom>
          <a:noFill/>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RFQ for details</a:t>
            </a:r>
          </a:p>
          <a:p>
            <a:pPr marR="0" lvl="0" algn="l" defTabSz="457200" rtl="0" eaLnBrk="1" fontAlgn="auto" latinLnBrk="0" hangingPunct="1">
              <a:lnSpc>
                <a:spcPct val="100000"/>
              </a:lnSpc>
              <a:spcBef>
                <a:spcPts val="0"/>
              </a:spcBef>
              <a:spcAft>
                <a:spcPts val="0"/>
              </a:spcAft>
              <a:buClrTx/>
              <a:buSzTx/>
              <a:tabLst/>
              <a:defRPr/>
            </a:pPr>
            <a:endParaRPr lang="en-US" sz="24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1293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2969351789"/>
              </p:ext>
            </p:extLst>
          </p:nvPr>
        </p:nvGraphicFramePr>
        <p:xfrm>
          <a:off x="11432372" y="6131492"/>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32372" y="6131492"/>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Content Placeholder 6"/>
          <p:cNvSpPr txBox="1">
            <a:spLocks/>
          </p:cNvSpPr>
          <p:nvPr/>
        </p:nvSpPr>
        <p:spPr>
          <a:xfrm>
            <a:off x="498104" y="1332854"/>
            <a:ext cx="11195792" cy="557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0E7531B-8892-4918-A352-77DFE586CE05}"/>
              </a:ext>
            </a:extLst>
          </p:cNvPr>
          <p:cNvSpPr/>
          <p:nvPr/>
        </p:nvSpPr>
        <p:spPr>
          <a:xfrm>
            <a:off x="6366933" y="176786"/>
            <a:ext cx="4688351"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Scope of work</a:t>
            </a:r>
            <a:endParaRPr kumimoji="0" lang="en-US" sz="40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angle 854">
            <a:extLst>
              <a:ext uri="{FF2B5EF4-FFF2-40B4-BE49-F238E27FC236}">
                <a16:creationId xmlns:a16="http://schemas.microsoft.com/office/drawing/2014/main" id="{82EC7F91-9ED7-404E-B4CF-EA79856F948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44E8DD40-68BF-AAAF-417A-6ABA729EE78A}"/>
              </a:ext>
            </a:extLst>
          </p:cNvPr>
          <p:cNvSpPr txBox="1"/>
          <p:nvPr/>
        </p:nvSpPr>
        <p:spPr>
          <a:xfrm>
            <a:off x="4239075" y="6219221"/>
            <a:ext cx="3452327" cy="461665"/>
          </a:xfrm>
          <a:prstGeom prst="rect">
            <a:avLst/>
          </a:prstGeom>
          <a:noFill/>
        </p:spPr>
        <p:txBody>
          <a:bodyPr wrap="square">
            <a:spAutoFit/>
          </a:bodyPr>
          <a:lstStyle/>
          <a:p>
            <a:pPr>
              <a:defRPr/>
            </a:pP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RFQ for details</a:t>
            </a:r>
          </a:p>
        </p:txBody>
      </p:sp>
      <p:sp>
        <p:nvSpPr>
          <p:cNvPr id="3" name="Text Placeholder 5">
            <a:extLst>
              <a:ext uri="{FF2B5EF4-FFF2-40B4-BE49-F238E27FC236}">
                <a16:creationId xmlns:a16="http://schemas.microsoft.com/office/drawing/2014/main" id="{5A6B63AF-A78B-ADDC-E8AA-4E9AF5C258CE}"/>
              </a:ext>
            </a:extLst>
          </p:cNvPr>
          <p:cNvSpPr txBox="1">
            <a:spLocks/>
          </p:cNvSpPr>
          <p:nvPr/>
        </p:nvSpPr>
        <p:spPr>
          <a:xfrm>
            <a:off x="720593" y="1398742"/>
            <a:ext cx="10750814" cy="45046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May include miscellaneous geotechnical, materials testing and laboratory services</a:t>
            </a:r>
          </a:p>
          <a:p>
            <a:pPr marL="342900" indent="-342900" algn="just">
              <a:spcBef>
                <a:spcPts val="600"/>
              </a:spcBef>
              <a:buClr>
                <a:schemeClr val="accent4">
                  <a:lumMod val="75000"/>
                </a:schemeClr>
              </a:buClr>
              <a:buFont typeface="Century Gothic" panose="020B0502020202020204" pitchFamily="34" charset="0"/>
              <a:buChar char="►"/>
            </a:pPr>
            <a:endParaRPr lang="en-US" altLang="en-US" sz="24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Laboratory services including but not limited to sampling; laboratory and field testing of soil, concrete and asphalt; asphalt, concrete and aggregate plant inspections </a:t>
            </a:r>
          </a:p>
          <a:p>
            <a:pPr marL="0" indent="0" algn="just">
              <a:spcBef>
                <a:spcPts val="600"/>
              </a:spcBef>
              <a:buClr>
                <a:schemeClr val="accent4">
                  <a:lumMod val="75000"/>
                </a:schemeClr>
              </a:buClr>
              <a:buNone/>
            </a:pPr>
            <a:endParaRPr lang="en-US" altLang="en-US" sz="24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Each firm must show proof of their own appropriate certifications: </a:t>
            </a:r>
            <a:r>
              <a:rPr lang="en-US" altLang="en-US" sz="2400" dirty="0" err="1">
                <a:latin typeface="Arial" panose="020B0604020202020204" pitchFamily="34" charset="0"/>
                <a:cs typeface="Arial" panose="020B0604020202020204" pitchFamily="34" charset="0"/>
              </a:rPr>
              <a:t>ACI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ATTI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CCRL</a:t>
            </a:r>
            <a:r>
              <a:rPr lang="en-US" altLang="en-US" sz="2400" dirty="0">
                <a:latin typeface="Arial" panose="020B0604020202020204" pitchFamily="34" charset="0"/>
                <a:cs typeface="Arial" panose="020B0604020202020204" pitchFamily="34" charset="0"/>
              </a:rPr>
              <a:t>, AASHTO, ADOT. OSHA and MSHA where applicable. </a:t>
            </a:r>
          </a:p>
          <a:p>
            <a:pPr marL="342900" indent="-342900" algn="just">
              <a:spcBef>
                <a:spcPts val="600"/>
              </a:spcBef>
              <a:buClr>
                <a:schemeClr val="accent4">
                  <a:lumMod val="75000"/>
                </a:schemeClr>
              </a:buClr>
              <a:buFont typeface="Century Gothic" panose="020B0502020202020204" pitchFamily="34" charset="0"/>
              <a:buChar char="►"/>
            </a:pPr>
            <a:endParaRPr lang="en-US" altLang="en-US" sz="24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Each firm must provide their own technicians and laboratory facilities with the required certifications and accreditations</a:t>
            </a:r>
            <a:endParaRPr lang="en-US" sz="2400" dirty="0">
              <a:latin typeface="Book Antiqua" panose="02040602050305030304" pitchFamily="18" charset="0"/>
            </a:endParaRPr>
          </a:p>
        </p:txBody>
      </p:sp>
      <p:sp>
        <p:nvSpPr>
          <p:cNvPr id="4" name="TextBox 3">
            <a:extLst>
              <a:ext uri="{FF2B5EF4-FFF2-40B4-BE49-F238E27FC236}">
                <a16:creationId xmlns:a16="http://schemas.microsoft.com/office/drawing/2014/main" id="{3FC3750C-2454-A0D9-B111-6C21B1F9A4EE}"/>
              </a:ext>
            </a:extLst>
          </p:cNvPr>
          <p:cNvSpPr txBox="1"/>
          <p:nvPr/>
        </p:nvSpPr>
        <p:spPr>
          <a:xfrm>
            <a:off x="6096000" y="914728"/>
            <a:ext cx="4688351" cy="461665"/>
          </a:xfrm>
          <a:prstGeom prst="rect">
            <a:avLst/>
          </a:prstGeom>
          <a:noFill/>
        </p:spPr>
        <p:txBody>
          <a:bodyPr wrap="square">
            <a:spAutoFit/>
          </a:bodyPr>
          <a:lstStyle/>
          <a:p>
            <a:pPr>
              <a:defRPr/>
            </a:pPr>
            <a:r>
              <a:rPr lang="en-US" sz="2400" b="1" i="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Includes, but is not limited to:</a:t>
            </a:r>
            <a:endParaRPr lang="en-US" sz="2400" b="1" dirty="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9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nvGraphicFramePr>
        <p:xfrm>
          <a:off x="11432372" y="6131492"/>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32372" y="6131492"/>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Content Placeholder 6"/>
          <p:cNvSpPr txBox="1">
            <a:spLocks/>
          </p:cNvSpPr>
          <p:nvPr/>
        </p:nvSpPr>
        <p:spPr>
          <a:xfrm>
            <a:off x="498104" y="1332854"/>
            <a:ext cx="11195792" cy="557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0E7531B-8892-4918-A352-77DFE586CE05}"/>
              </a:ext>
            </a:extLst>
          </p:cNvPr>
          <p:cNvSpPr/>
          <p:nvPr/>
        </p:nvSpPr>
        <p:spPr>
          <a:xfrm>
            <a:off x="5626540" y="345168"/>
            <a:ext cx="6174925"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Scope of work </a:t>
            </a:r>
            <a:r>
              <a:rPr kumimoji="0" lang="en-US" sz="24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a:t>
            </a:r>
            <a:endParaRPr kumimoji="0" lang="en-US" sz="24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angle 854">
            <a:extLst>
              <a:ext uri="{FF2B5EF4-FFF2-40B4-BE49-F238E27FC236}">
                <a16:creationId xmlns:a16="http://schemas.microsoft.com/office/drawing/2014/main" id="{82EC7F91-9ED7-404E-B4CF-EA79856F948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44E8DD40-68BF-AAAF-417A-6ABA729EE78A}"/>
              </a:ext>
            </a:extLst>
          </p:cNvPr>
          <p:cNvSpPr txBox="1"/>
          <p:nvPr/>
        </p:nvSpPr>
        <p:spPr>
          <a:xfrm>
            <a:off x="4209882" y="6180459"/>
            <a:ext cx="3452327" cy="461665"/>
          </a:xfrm>
          <a:prstGeom prst="rect">
            <a:avLst/>
          </a:prstGeom>
          <a:noFill/>
        </p:spPr>
        <p:txBody>
          <a:bodyPr wrap="square">
            <a:spAutoFit/>
          </a:bodyPr>
          <a:lstStyle/>
          <a:p>
            <a:pPr>
              <a:defRPr/>
            </a:pP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RFQ for details</a:t>
            </a:r>
          </a:p>
        </p:txBody>
      </p:sp>
      <p:sp>
        <p:nvSpPr>
          <p:cNvPr id="3" name="Text Placeholder 5">
            <a:extLst>
              <a:ext uri="{FF2B5EF4-FFF2-40B4-BE49-F238E27FC236}">
                <a16:creationId xmlns:a16="http://schemas.microsoft.com/office/drawing/2014/main" id="{5A6B63AF-A78B-ADDC-E8AA-4E9AF5C258CE}"/>
              </a:ext>
            </a:extLst>
          </p:cNvPr>
          <p:cNvSpPr txBox="1">
            <a:spLocks/>
          </p:cNvSpPr>
          <p:nvPr/>
        </p:nvSpPr>
        <p:spPr>
          <a:xfrm>
            <a:off x="681558" y="1514719"/>
            <a:ext cx="10750814" cy="46167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“Specialized” tests outside this scope may be subcontracted to another company with the permission of the City Materials Lab</a:t>
            </a:r>
          </a:p>
          <a:p>
            <a:pPr marL="342900" indent="-342900" algn="just">
              <a:spcBef>
                <a:spcPts val="600"/>
              </a:spcBef>
              <a:buClr>
                <a:schemeClr val="accent4">
                  <a:lumMod val="75000"/>
                </a:schemeClr>
              </a:buClr>
              <a:buFont typeface="Century Gothic" panose="020B0502020202020204" pitchFamily="34" charset="0"/>
              <a:buChar char="►"/>
            </a:pPr>
            <a:endParaRPr lang="en-US" altLang="en-US" sz="12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A detailed “Scope of Services” will be provided for review in the contract of selected consultants detailing the expectations of the City for services on this contract</a:t>
            </a:r>
          </a:p>
          <a:p>
            <a:pPr marL="342900" indent="-342900" algn="just">
              <a:spcBef>
                <a:spcPts val="600"/>
              </a:spcBef>
              <a:buClr>
                <a:schemeClr val="accent4">
                  <a:lumMod val="75000"/>
                </a:schemeClr>
              </a:buClr>
              <a:buFont typeface="Century Gothic" panose="020B0502020202020204" pitchFamily="34" charset="0"/>
              <a:buChar char="►"/>
            </a:pPr>
            <a:endParaRPr lang="en-US" altLang="en-US" sz="12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See Exhibit A for Acceptance Sampling/Testing Requirements </a:t>
            </a:r>
          </a:p>
          <a:p>
            <a:pPr marL="0" indent="0" algn="just">
              <a:spcBef>
                <a:spcPts val="600"/>
              </a:spcBef>
              <a:buClr>
                <a:schemeClr val="accent4">
                  <a:lumMod val="75000"/>
                </a:schemeClr>
              </a:buClr>
              <a:buNone/>
            </a:pPr>
            <a:endParaRPr lang="en-US" altLang="en-US" sz="12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See Exhibit B for Equipment, Field Testing &amp; Reporting Requirements</a:t>
            </a:r>
          </a:p>
          <a:p>
            <a:pPr marL="0" indent="0" algn="just">
              <a:spcBef>
                <a:spcPts val="600"/>
              </a:spcBef>
              <a:buClr>
                <a:schemeClr val="accent4">
                  <a:lumMod val="75000"/>
                </a:schemeClr>
              </a:buClr>
              <a:buNone/>
            </a:pPr>
            <a:endParaRPr lang="en-US" altLang="en-US"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C3750C-2454-A0D9-B111-6C21B1F9A4EE}"/>
              </a:ext>
            </a:extLst>
          </p:cNvPr>
          <p:cNvSpPr txBox="1"/>
          <p:nvPr/>
        </p:nvSpPr>
        <p:spPr>
          <a:xfrm>
            <a:off x="6136301" y="1053054"/>
            <a:ext cx="4688351" cy="461665"/>
          </a:xfrm>
          <a:prstGeom prst="rect">
            <a:avLst/>
          </a:prstGeom>
          <a:noFill/>
        </p:spPr>
        <p:txBody>
          <a:bodyPr wrap="square">
            <a:spAutoFit/>
          </a:bodyPr>
          <a:lstStyle/>
          <a:p>
            <a:pPr>
              <a:defRPr/>
            </a:pPr>
            <a:r>
              <a:rPr lang="en-US" sz="2400" b="1" i="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Includes, but is not limited to:</a:t>
            </a:r>
            <a:endParaRPr lang="en-US" sz="2400" b="1" dirty="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2299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nvGraphicFramePr>
        <p:xfrm>
          <a:off x="11432372" y="6131492"/>
          <a:ext cx="738187" cy="703262"/>
        </p:xfrm>
        <a:graphic>
          <a:graphicData uri="http://schemas.openxmlformats.org/presentationml/2006/ole">
            <mc:AlternateContent xmlns:mc="http://schemas.openxmlformats.org/markup-compatibility/2006">
              <mc:Choice xmlns:v="urn:schemas-microsoft-com:vml" Requires="v">
                <p:oleObj name="Bitmap Image" r:id="rId3" imgW="5180952" imgH="3533333" progId="Paint.Picture">
                  <p:embed/>
                </p:oleObj>
              </mc:Choice>
              <mc:Fallback>
                <p:oleObj name="Bitmap Image" r:id="rId3" imgW="5180952" imgH="3533333" progId="Paint.Picture">
                  <p:embed/>
                  <p:pic>
                    <p:nvPicPr>
                      <p:cNvPr id="22" name="Object 21"/>
                      <p:cNvPicPr>
                        <a:picLocks noChangeAspect="1" noChangeArrowheads="1"/>
                      </p:cNvPicPr>
                      <p:nvPr/>
                    </p:nvPicPr>
                    <p:blipFill>
                      <a:blip r:embed="rId4">
                        <a:lum contrast="80000"/>
                        <a:grayscl/>
                        <a:extLst>
                          <a:ext uri="{28A0092B-C50C-407E-A947-70E740481C1C}">
                            <a14:useLocalDpi xmlns:a14="http://schemas.microsoft.com/office/drawing/2010/main" val="0"/>
                          </a:ext>
                        </a:extLst>
                      </a:blip>
                      <a:srcRect l="31946" t="7246" r="29651" b="33385"/>
                      <a:stretch>
                        <a:fillRect/>
                      </a:stretch>
                    </p:blipFill>
                    <p:spPr bwMode="auto">
                      <a:xfrm>
                        <a:off x="11432372" y="6131492"/>
                        <a:ext cx="738187"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Content Placeholder 6"/>
          <p:cNvSpPr txBox="1">
            <a:spLocks/>
          </p:cNvSpPr>
          <p:nvPr/>
        </p:nvSpPr>
        <p:spPr>
          <a:xfrm>
            <a:off x="498104" y="1332854"/>
            <a:ext cx="11195792" cy="5576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A0E7531B-8892-4918-A352-77DFE586CE05}"/>
              </a:ext>
            </a:extLst>
          </p:cNvPr>
          <p:cNvSpPr/>
          <p:nvPr/>
        </p:nvSpPr>
        <p:spPr>
          <a:xfrm>
            <a:off x="5507268" y="270715"/>
            <a:ext cx="6294197"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Scope of work </a:t>
            </a:r>
            <a:r>
              <a:rPr kumimoji="0" lang="en-US" sz="2400" b="1" i="1"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a:t>
            </a:r>
            <a:endParaRPr kumimoji="0" lang="en-US" sz="4000" b="0" i="1"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5" name="Rectangle 854">
            <a:extLst>
              <a:ext uri="{FF2B5EF4-FFF2-40B4-BE49-F238E27FC236}">
                <a16:creationId xmlns:a16="http://schemas.microsoft.com/office/drawing/2014/main" id="{82EC7F91-9ED7-404E-B4CF-EA79856F948B}"/>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44E8DD40-68BF-AAAF-417A-6ABA729EE78A}"/>
              </a:ext>
            </a:extLst>
          </p:cNvPr>
          <p:cNvSpPr txBox="1"/>
          <p:nvPr/>
        </p:nvSpPr>
        <p:spPr>
          <a:xfrm>
            <a:off x="4239075" y="6131492"/>
            <a:ext cx="3452327" cy="461665"/>
          </a:xfrm>
          <a:prstGeom prst="rect">
            <a:avLst/>
          </a:prstGeom>
          <a:noFill/>
        </p:spPr>
        <p:txBody>
          <a:bodyPr wrap="square">
            <a:spAutoFit/>
          </a:bodyPr>
          <a:lstStyle/>
          <a:p>
            <a:pPr>
              <a:defRPr/>
            </a:pPr>
            <a:r>
              <a:rPr lang="en-US"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Refer to RFQ for details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Text Placeholder 5">
            <a:extLst>
              <a:ext uri="{FF2B5EF4-FFF2-40B4-BE49-F238E27FC236}">
                <a16:creationId xmlns:a16="http://schemas.microsoft.com/office/drawing/2014/main" id="{5A6B63AF-A78B-ADDC-E8AA-4E9AF5C258CE}"/>
              </a:ext>
            </a:extLst>
          </p:cNvPr>
          <p:cNvSpPr txBox="1">
            <a:spLocks/>
          </p:cNvSpPr>
          <p:nvPr/>
        </p:nvSpPr>
        <p:spPr>
          <a:xfrm>
            <a:off x="681558" y="1514719"/>
            <a:ext cx="10750814" cy="461677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lgn="just">
              <a:spcBef>
                <a:spcPts val="600"/>
              </a:spcBef>
              <a:buClr>
                <a:schemeClr val="accent4">
                  <a:lumMod val="75000"/>
                </a:schemeClr>
              </a:buClr>
              <a:buFont typeface="Century Gothic" panose="020B0502020202020204" pitchFamily="34" charset="0"/>
              <a:buChar char="►"/>
            </a:pPr>
            <a:r>
              <a:rPr lang="en-US" sz="2400" dirty="0">
                <a:latin typeface="Arial" panose="020B0604020202020204" pitchFamily="34" charset="0"/>
                <a:cs typeface="Arial" panose="020B0604020202020204" pitchFamily="34" charset="0"/>
              </a:rPr>
              <a:t>See Exhibit C for Minimum Testing Qualifications Concrete &amp; Cement Reference Laboratory (</a:t>
            </a:r>
            <a:r>
              <a:rPr lang="en-US" sz="2400" dirty="0" err="1">
                <a:latin typeface="Arial" panose="020B0604020202020204" pitchFamily="34" charset="0"/>
                <a:cs typeface="Arial" panose="020B0604020202020204" pitchFamily="34" charset="0"/>
              </a:rPr>
              <a:t>CCRL</a:t>
            </a:r>
            <a:r>
              <a:rPr lang="en-US" sz="2400" dirty="0">
                <a:latin typeface="Arial" panose="020B0604020202020204" pitchFamily="34" charset="0"/>
                <a:cs typeface="Arial" panose="020B0604020202020204" pitchFamily="34" charset="0"/>
              </a:rPr>
              <a:t>) and AASHTO Re-Source (formally </a:t>
            </a:r>
            <a:r>
              <a:rPr lang="en-US" sz="2400" dirty="0" err="1">
                <a:latin typeface="Arial" panose="020B0604020202020204" pitchFamily="34" charset="0"/>
                <a:cs typeface="Arial" panose="020B0604020202020204" pitchFamily="34" charset="0"/>
              </a:rPr>
              <a:t>AMRL</a:t>
            </a:r>
            <a:r>
              <a:rPr lang="en-US" sz="2400"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endParaRPr lang="en-US" altLang="en-US" sz="24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See Exhibit D for </a:t>
            </a:r>
            <a:r>
              <a:rPr lang="en-US" sz="2400" b="0" i="0" u="none" strike="noStrike" baseline="0" dirty="0">
                <a:solidFill>
                  <a:srgbClr val="000000"/>
                </a:solidFill>
                <a:latin typeface="Arial" panose="020B0604020202020204" pitchFamily="34" charset="0"/>
              </a:rPr>
              <a:t>Preferred Additional Material Testing Qualifications based on Concrete and Cement Reference Laboratory </a:t>
            </a:r>
            <a:r>
              <a:rPr lang="en-US" altLang="en-US" sz="2400" dirty="0">
                <a:latin typeface="Arial" panose="020B0604020202020204" pitchFamily="34" charset="0"/>
                <a:cs typeface="Arial" panose="020B0604020202020204" pitchFamily="34" charset="0"/>
              </a:rPr>
              <a:t> </a:t>
            </a:r>
          </a:p>
          <a:p>
            <a:pPr marL="342900" indent="-342900" algn="just">
              <a:spcBef>
                <a:spcPts val="600"/>
              </a:spcBef>
              <a:buClr>
                <a:schemeClr val="accent4">
                  <a:lumMod val="75000"/>
                </a:schemeClr>
              </a:buClr>
              <a:buFont typeface="Century Gothic" panose="020B0502020202020204" pitchFamily="34" charset="0"/>
              <a:buChar char="►"/>
            </a:pPr>
            <a:endParaRPr lang="en-US" altLang="en-US" sz="12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endParaRPr lang="en-US" altLang="en-US" sz="1200" dirty="0">
              <a:latin typeface="Arial" panose="020B0604020202020204" pitchFamily="34" charset="0"/>
              <a:cs typeface="Arial" panose="020B0604020202020204" pitchFamily="34" charset="0"/>
            </a:endParaRPr>
          </a:p>
          <a:p>
            <a:pPr marL="342900" indent="-342900" algn="just">
              <a:spcBef>
                <a:spcPts val="600"/>
              </a:spcBef>
              <a:buClr>
                <a:schemeClr val="accent4">
                  <a:lumMod val="75000"/>
                </a:schemeClr>
              </a:buClr>
              <a:buFont typeface="Century Gothic" panose="020B0502020202020204" pitchFamily="34" charset="0"/>
              <a:buChar char="►"/>
            </a:pPr>
            <a:r>
              <a:rPr lang="en-US" altLang="en-US" sz="2400" dirty="0">
                <a:latin typeface="Arial" panose="020B0604020202020204" pitchFamily="34" charset="0"/>
                <a:cs typeface="Arial" panose="020B0604020202020204" pitchFamily="34" charset="0"/>
              </a:rPr>
              <a:t>See Exhibit E for </a:t>
            </a:r>
            <a:r>
              <a:rPr lang="en-US" sz="2400" b="0" i="0" u="none" strike="noStrike" baseline="0" dirty="0">
                <a:solidFill>
                  <a:srgbClr val="000000"/>
                </a:solidFill>
                <a:latin typeface="Arial" panose="020B0604020202020204" pitchFamily="34" charset="0"/>
              </a:rPr>
              <a:t>Minimum Technician Experience Requirements, Qualifications and Applicable Certification per City of Phoenix minimum job requirements </a:t>
            </a:r>
            <a:endParaRPr lang="en-US" altLang="en-US" sz="2400" dirty="0">
              <a:latin typeface="Arial" panose="020B0604020202020204" pitchFamily="34" charset="0"/>
              <a:cs typeface="Arial" panose="020B0604020202020204" pitchFamily="34" charset="0"/>
            </a:endParaRPr>
          </a:p>
          <a:p>
            <a:pPr marL="0" indent="0" algn="just">
              <a:spcBef>
                <a:spcPts val="600"/>
              </a:spcBef>
              <a:buClr>
                <a:schemeClr val="accent4">
                  <a:lumMod val="75000"/>
                </a:schemeClr>
              </a:buClr>
              <a:buNone/>
            </a:pPr>
            <a:endParaRPr lang="en-US" altLang="en-US" sz="1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FC3750C-2454-A0D9-B111-6C21B1F9A4EE}"/>
              </a:ext>
            </a:extLst>
          </p:cNvPr>
          <p:cNvSpPr txBox="1"/>
          <p:nvPr/>
        </p:nvSpPr>
        <p:spPr>
          <a:xfrm>
            <a:off x="6136301" y="1053054"/>
            <a:ext cx="4688351" cy="461665"/>
          </a:xfrm>
          <a:prstGeom prst="rect">
            <a:avLst/>
          </a:prstGeom>
          <a:noFill/>
        </p:spPr>
        <p:txBody>
          <a:bodyPr wrap="square">
            <a:spAutoFit/>
          </a:bodyPr>
          <a:lstStyle/>
          <a:p>
            <a:pPr>
              <a:defRPr/>
            </a:pPr>
            <a:r>
              <a:rPr lang="en-US" sz="2400" b="1" i="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Includes, but is not limited to:</a:t>
            </a:r>
            <a:endParaRPr lang="en-US" sz="2400" b="1" dirty="0">
              <a:solidFill>
                <a:schemeClr val="accent4">
                  <a:lumMod val="7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88831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11573</TotalTime>
  <Words>2634</Words>
  <Application>Microsoft Office PowerPoint</Application>
  <PresentationFormat>Widescreen</PresentationFormat>
  <Paragraphs>308</Paragraphs>
  <Slides>27</Slides>
  <Notes>27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Book Antiqua</vt:lpstr>
      <vt:lpstr>Calibri</vt:lpstr>
      <vt:lpstr>Century Gothic</vt:lpstr>
      <vt:lpstr>Times New Roman</vt:lpstr>
      <vt:lpstr>Tw Cen MT</vt:lpstr>
      <vt:lpstr>Wingdings</vt:lpstr>
      <vt:lpstr>Wingdings 2</vt:lpstr>
      <vt:lpstr>Wingdings 3</vt:lpstr>
      <vt:lpstr>Vapor Trail</vt:lpstr>
      <vt:lpstr>Bitmap Image</vt:lpstr>
      <vt:lpstr>PowerPoint Presentation</vt:lpstr>
      <vt:lpstr>PowerPoint Presentation</vt:lpstr>
      <vt:lpstr>PowerPoint Presentation</vt:lpstr>
      <vt:lpstr>Meeting Overview</vt:lpstr>
      <vt:lpstr>Project manager</vt:lpstr>
      <vt:lpstr>PowerPoint Presentation</vt:lpstr>
      <vt:lpstr>PowerPoint Presentation</vt:lpstr>
      <vt:lpstr>PowerPoint Presentation</vt:lpstr>
      <vt:lpstr>PowerPoint Presentation</vt:lpstr>
      <vt:lpstr>PowerPoint Presentation</vt:lpstr>
      <vt:lpstr>Soq evaluation criteria</vt:lpstr>
      <vt:lpstr>SUBMITTAL REQUIREMENTS</vt:lpstr>
      <vt:lpstr>PowerPoint Presentation</vt:lpstr>
      <vt:lpstr>IMPORTANT DATES Selection Schedule</vt:lpstr>
      <vt:lpstr>DCP Procurement WEBPAGES</vt:lpstr>
      <vt:lpstr>DCP Procurement Webpages</vt:lpstr>
      <vt:lpstr>City of Phoenix Solicitations Website</vt:lpstr>
      <vt:lpstr>Vendor Registration</vt:lpstr>
      <vt:lpstr>PowerPoint Presentation</vt:lpstr>
      <vt:lpstr>Procurephx / RFx Overview</vt:lpstr>
      <vt:lpstr>RFx Tips</vt:lpstr>
      <vt:lpstr>Login to ProcurePHX</vt:lpstr>
      <vt:lpstr>RFx Home screen - Login</vt:lpstr>
      <vt:lpstr>FINDING SOLICITATIONS</vt:lpstr>
      <vt:lpstr>View selected solicitation</vt:lpstr>
      <vt:lpstr>Would you like updates on  this solicitation?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 NATURAL-CULTURAL RESOURCES /  NEPA ON-CALL SERVICES  ON-CALL SERVICES FOR  CALENDAR YEAR  2017-2018</dc:title>
  <dc:creator>Samantha B Ansmann</dc:creator>
  <cp:lastModifiedBy>Debra Russell</cp:lastModifiedBy>
  <cp:revision>1366</cp:revision>
  <cp:lastPrinted>2024-08-02T17:00:28Z</cp:lastPrinted>
  <dcterms:created xsi:type="dcterms:W3CDTF">2018-06-14T22:05:36Z</dcterms:created>
  <dcterms:modified xsi:type="dcterms:W3CDTF">2024-08-02T17:02:02Z</dcterms:modified>
</cp:coreProperties>
</file>