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5020" r:id="rId4"/>
  </p:sldMasterIdLst>
  <p:notesMasterIdLst>
    <p:notesMasterId r:id="rId17"/>
  </p:notesMasterIdLst>
  <p:sldIdLst>
    <p:sldId id="315" r:id="rId5"/>
    <p:sldId id="317" r:id="rId6"/>
    <p:sldId id="257" r:id="rId7"/>
    <p:sldId id="259" r:id="rId8"/>
    <p:sldId id="318" r:id="rId9"/>
    <p:sldId id="363" r:id="rId10"/>
    <p:sldId id="364" r:id="rId11"/>
    <p:sldId id="365" r:id="rId12"/>
    <p:sldId id="366" r:id="rId13"/>
    <p:sldId id="719" r:id="rId14"/>
    <p:sldId id="816" r:id="rId15"/>
    <p:sldId id="817" r:id="rId16"/>
  </p:sldIdLst>
  <p:sldSz cx="12192000" cy="6858000"/>
  <p:notesSz cx="7013575" cy="9299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ra Russell" initials="DR" lastIdx="1" clrIdx="0">
    <p:extLst>
      <p:ext uri="{19B8F6BF-5375-455C-9EA6-DF929625EA0E}">
        <p15:presenceInfo xmlns:p15="http://schemas.microsoft.com/office/powerpoint/2012/main" userId="S::062783@one.phoenix.gov::7e614f22-b3c9-4a7b-9fda-329ddb6163a3" providerId="AD"/>
      </p:ext>
    </p:extLst>
  </p:cmAuthor>
  <p:cmAuthor id="2" name="Elizabeth Wright" initials="EW" lastIdx="1" clrIdx="1">
    <p:extLst>
      <p:ext uri="{19B8F6BF-5375-455C-9EA6-DF929625EA0E}">
        <p15:presenceInfo xmlns:p15="http://schemas.microsoft.com/office/powerpoint/2012/main" userId="S-1-5-21-3757956179-2065393274-1453109089-195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404040"/>
    <a:srgbClr val="3399FF"/>
    <a:srgbClr val="2683C6"/>
    <a:srgbClr val="165A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74" autoAdjust="0"/>
    <p:restoredTop sz="94660"/>
  </p:normalViewPr>
  <p:slideViewPr>
    <p:cSldViewPr snapToGrid="0">
      <p:cViewPr varScale="1">
        <p:scale>
          <a:sx n="104" d="100"/>
          <a:sy n="104" d="100"/>
        </p:scale>
        <p:origin x="138"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96386C-8CC5-4342-8C9A-C4B4997F5A0F}"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51055D47-003E-4ACD-BEAD-6D0F52F2D918}">
      <dgm:prSet/>
      <dgm:spPr/>
      <dgm:t>
        <a:bodyPr/>
        <a:lstStyle/>
        <a:p>
          <a:r>
            <a:rPr lang="en-US"/>
            <a:t>Meeting Overview</a:t>
          </a:r>
        </a:p>
      </dgm:t>
    </dgm:pt>
    <dgm:pt modelId="{BC363AF1-CB19-4ADE-99AE-E118C1A40879}" type="parTrans" cxnId="{7C047915-A673-4224-AB26-813E547D2EA9}">
      <dgm:prSet/>
      <dgm:spPr/>
      <dgm:t>
        <a:bodyPr/>
        <a:lstStyle/>
        <a:p>
          <a:endParaRPr lang="en-US"/>
        </a:p>
      </dgm:t>
    </dgm:pt>
    <dgm:pt modelId="{1D4864B2-8DC5-4021-84C2-DA477BD7E30B}" type="sibTrans" cxnId="{7C047915-A673-4224-AB26-813E547D2EA9}">
      <dgm:prSet/>
      <dgm:spPr/>
      <dgm:t>
        <a:bodyPr/>
        <a:lstStyle/>
        <a:p>
          <a:endParaRPr lang="en-US"/>
        </a:p>
      </dgm:t>
    </dgm:pt>
    <dgm:pt modelId="{22AA1F9A-9232-4EC7-B9C2-7F6F4DC64290}">
      <dgm:prSet/>
      <dgm:spPr/>
      <dgm:t>
        <a:bodyPr/>
        <a:lstStyle/>
        <a:p>
          <a:r>
            <a:rPr lang="en-US"/>
            <a:t>Scope of Work/Services</a:t>
          </a:r>
        </a:p>
      </dgm:t>
    </dgm:pt>
    <dgm:pt modelId="{06C6D5D8-25AA-49C4-913F-64DD1C60CB77}" type="parTrans" cxnId="{0EB1383F-EBD8-4915-87AC-27E8238575E5}">
      <dgm:prSet/>
      <dgm:spPr/>
      <dgm:t>
        <a:bodyPr/>
        <a:lstStyle/>
        <a:p>
          <a:endParaRPr lang="en-US"/>
        </a:p>
      </dgm:t>
    </dgm:pt>
    <dgm:pt modelId="{3AF5DF6F-3D2C-4511-863C-0DC2DBBA8B5E}" type="sibTrans" cxnId="{0EB1383F-EBD8-4915-87AC-27E8238575E5}">
      <dgm:prSet/>
      <dgm:spPr/>
      <dgm:t>
        <a:bodyPr/>
        <a:lstStyle/>
        <a:p>
          <a:endParaRPr lang="en-US"/>
        </a:p>
      </dgm:t>
    </dgm:pt>
    <dgm:pt modelId="{C08D25FB-A1C1-4117-9298-86E074A32088}">
      <dgm:prSet/>
      <dgm:spPr/>
      <dgm:t>
        <a:bodyPr/>
        <a:lstStyle/>
        <a:p>
          <a:r>
            <a:rPr lang="en-US"/>
            <a:t>SOQ Evaluation Criteria / RFQ Overview</a:t>
          </a:r>
        </a:p>
      </dgm:t>
    </dgm:pt>
    <dgm:pt modelId="{969968A3-E161-44D9-854B-BC972E7192B7}" type="parTrans" cxnId="{A4C6AAB1-C3EE-466B-8A52-38ADE6BD5AC8}">
      <dgm:prSet/>
      <dgm:spPr/>
      <dgm:t>
        <a:bodyPr/>
        <a:lstStyle/>
        <a:p>
          <a:endParaRPr lang="en-US"/>
        </a:p>
      </dgm:t>
    </dgm:pt>
    <dgm:pt modelId="{379814D2-2990-4AEC-924F-5D38CD03380F}" type="sibTrans" cxnId="{A4C6AAB1-C3EE-466B-8A52-38ADE6BD5AC8}">
      <dgm:prSet/>
      <dgm:spPr/>
      <dgm:t>
        <a:bodyPr/>
        <a:lstStyle/>
        <a:p>
          <a:endParaRPr lang="en-US"/>
        </a:p>
      </dgm:t>
    </dgm:pt>
    <dgm:pt modelId="{0BD58431-51EE-4E5E-9EB2-D825E0D8664E}">
      <dgm:prSet/>
      <dgm:spPr/>
      <dgm:t>
        <a:bodyPr/>
        <a:lstStyle/>
        <a:p>
          <a:r>
            <a:rPr lang="en-US"/>
            <a:t>Submittal Requirements (Page Count, Disqualifications) </a:t>
          </a:r>
        </a:p>
      </dgm:t>
    </dgm:pt>
    <dgm:pt modelId="{EB82393D-F6D0-4AAB-A155-7DB84A3533E9}" type="parTrans" cxnId="{8EF3760E-76EA-495A-9E6B-66D17BFB04EC}">
      <dgm:prSet/>
      <dgm:spPr/>
      <dgm:t>
        <a:bodyPr/>
        <a:lstStyle/>
        <a:p>
          <a:endParaRPr lang="en-US"/>
        </a:p>
      </dgm:t>
    </dgm:pt>
    <dgm:pt modelId="{34455B57-F8B4-43FA-9590-1BDD51B0C331}" type="sibTrans" cxnId="{8EF3760E-76EA-495A-9E6B-66D17BFB04EC}">
      <dgm:prSet/>
      <dgm:spPr/>
      <dgm:t>
        <a:bodyPr/>
        <a:lstStyle/>
        <a:p>
          <a:endParaRPr lang="en-US"/>
        </a:p>
      </dgm:t>
    </dgm:pt>
    <dgm:pt modelId="{1A329F42-D37E-4171-BF1E-4042B9E7627E}">
      <dgm:prSet/>
      <dgm:spPr/>
      <dgm:t>
        <a:bodyPr/>
        <a:lstStyle/>
        <a:p>
          <a:r>
            <a:rPr lang="en-US" dirty="0"/>
            <a:t>Important Dates: Selection Schedule</a:t>
          </a:r>
        </a:p>
      </dgm:t>
    </dgm:pt>
    <dgm:pt modelId="{3C3268E1-32E4-44D4-B901-7FE319322A95}" type="parTrans" cxnId="{02DEDE2A-9F53-4E3F-962A-3E2CD846DF1B}">
      <dgm:prSet/>
      <dgm:spPr/>
      <dgm:t>
        <a:bodyPr/>
        <a:lstStyle/>
        <a:p>
          <a:endParaRPr lang="en-US"/>
        </a:p>
      </dgm:t>
    </dgm:pt>
    <dgm:pt modelId="{9B5151E6-BA5C-4EF4-ADA1-F22DC1FF8E00}" type="sibTrans" cxnId="{02DEDE2A-9F53-4E3F-962A-3E2CD846DF1B}">
      <dgm:prSet/>
      <dgm:spPr/>
      <dgm:t>
        <a:bodyPr/>
        <a:lstStyle/>
        <a:p>
          <a:endParaRPr lang="en-US"/>
        </a:p>
      </dgm:t>
    </dgm:pt>
    <dgm:pt modelId="{6CF3BBAC-95D7-4A0D-8A10-1A2F22C81057}" type="pres">
      <dgm:prSet presAssocID="{3B96386C-8CC5-4342-8C9A-C4B4997F5A0F}" presName="vert0" presStyleCnt="0">
        <dgm:presLayoutVars>
          <dgm:dir/>
          <dgm:animOne val="branch"/>
          <dgm:animLvl val="lvl"/>
        </dgm:presLayoutVars>
      </dgm:prSet>
      <dgm:spPr/>
    </dgm:pt>
    <dgm:pt modelId="{9636A43A-CCE9-419F-99D9-6A1AF8CFCF7F}" type="pres">
      <dgm:prSet presAssocID="{51055D47-003E-4ACD-BEAD-6D0F52F2D918}" presName="thickLine" presStyleLbl="alignNode1" presStyleIdx="0" presStyleCnt="5"/>
      <dgm:spPr/>
    </dgm:pt>
    <dgm:pt modelId="{2102886B-085F-4422-8EC6-A219D3A58F65}" type="pres">
      <dgm:prSet presAssocID="{51055D47-003E-4ACD-BEAD-6D0F52F2D918}" presName="horz1" presStyleCnt="0"/>
      <dgm:spPr/>
    </dgm:pt>
    <dgm:pt modelId="{D9FAA02B-DA9C-49B3-8152-3B19AC612D59}" type="pres">
      <dgm:prSet presAssocID="{51055D47-003E-4ACD-BEAD-6D0F52F2D918}" presName="tx1" presStyleLbl="revTx" presStyleIdx="0" presStyleCnt="5"/>
      <dgm:spPr/>
    </dgm:pt>
    <dgm:pt modelId="{A1FFDB95-B611-4655-B601-45804DD51D96}" type="pres">
      <dgm:prSet presAssocID="{51055D47-003E-4ACD-BEAD-6D0F52F2D918}" presName="vert1" presStyleCnt="0"/>
      <dgm:spPr/>
    </dgm:pt>
    <dgm:pt modelId="{6E245AC8-46B2-4037-8BAC-069922A1A938}" type="pres">
      <dgm:prSet presAssocID="{22AA1F9A-9232-4EC7-B9C2-7F6F4DC64290}" presName="thickLine" presStyleLbl="alignNode1" presStyleIdx="1" presStyleCnt="5"/>
      <dgm:spPr/>
    </dgm:pt>
    <dgm:pt modelId="{430A4872-F724-48F1-AECA-18541A252072}" type="pres">
      <dgm:prSet presAssocID="{22AA1F9A-9232-4EC7-B9C2-7F6F4DC64290}" presName="horz1" presStyleCnt="0"/>
      <dgm:spPr/>
    </dgm:pt>
    <dgm:pt modelId="{F5A52B85-EC61-470B-9EBB-C564BE9540F4}" type="pres">
      <dgm:prSet presAssocID="{22AA1F9A-9232-4EC7-B9C2-7F6F4DC64290}" presName="tx1" presStyleLbl="revTx" presStyleIdx="1" presStyleCnt="5"/>
      <dgm:spPr/>
    </dgm:pt>
    <dgm:pt modelId="{0A1C7A2D-3040-4FAC-B8DE-ABC314C30091}" type="pres">
      <dgm:prSet presAssocID="{22AA1F9A-9232-4EC7-B9C2-7F6F4DC64290}" presName="vert1" presStyleCnt="0"/>
      <dgm:spPr/>
    </dgm:pt>
    <dgm:pt modelId="{E489A1FD-EB84-4567-8D5C-7CAA3BEFC305}" type="pres">
      <dgm:prSet presAssocID="{C08D25FB-A1C1-4117-9298-86E074A32088}" presName="thickLine" presStyleLbl="alignNode1" presStyleIdx="2" presStyleCnt="5"/>
      <dgm:spPr/>
    </dgm:pt>
    <dgm:pt modelId="{91D5D0F8-F806-4493-B968-3648326E1BA7}" type="pres">
      <dgm:prSet presAssocID="{C08D25FB-A1C1-4117-9298-86E074A32088}" presName="horz1" presStyleCnt="0"/>
      <dgm:spPr/>
    </dgm:pt>
    <dgm:pt modelId="{77909996-8027-4D39-9526-204E084529FB}" type="pres">
      <dgm:prSet presAssocID="{C08D25FB-A1C1-4117-9298-86E074A32088}" presName="tx1" presStyleLbl="revTx" presStyleIdx="2" presStyleCnt="5"/>
      <dgm:spPr/>
    </dgm:pt>
    <dgm:pt modelId="{3B63DEA8-4D11-43B3-AFFC-AE2D151575C5}" type="pres">
      <dgm:prSet presAssocID="{C08D25FB-A1C1-4117-9298-86E074A32088}" presName="vert1" presStyleCnt="0"/>
      <dgm:spPr/>
    </dgm:pt>
    <dgm:pt modelId="{88888A22-5985-4D2A-8E84-5EDD222CF4DC}" type="pres">
      <dgm:prSet presAssocID="{0BD58431-51EE-4E5E-9EB2-D825E0D8664E}" presName="thickLine" presStyleLbl="alignNode1" presStyleIdx="3" presStyleCnt="5"/>
      <dgm:spPr/>
    </dgm:pt>
    <dgm:pt modelId="{F68BBE17-3D30-45A9-AA31-8BD8FB7A1AA7}" type="pres">
      <dgm:prSet presAssocID="{0BD58431-51EE-4E5E-9EB2-D825E0D8664E}" presName="horz1" presStyleCnt="0"/>
      <dgm:spPr/>
    </dgm:pt>
    <dgm:pt modelId="{F41DD721-223C-4097-8971-9B7AC638EE08}" type="pres">
      <dgm:prSet presAssocID="{0BD58431-51EE-4E5E-9EB2-D825E0D8664E}" presName="tx1" presStyleLbl="revTx" presStyleIdx="3" presStyleCnt="5"/>
      <dgm:spPr/>
    </dgm:pt>
    <dgm:pt modelId="{701724E3-AF96-486C-A1D4-79B36CBD7324}" type="pres">
      <dgm:prSet presAssocID="{0BD58431-51EE-4E5E-9EB2-D825E0D8664E}" presName="vert1" presStyleCnt="0"/>
      <dgm:spPr/>
    </dgm:pt>
    <dgm:pt modelId="{C6474E54-D271-4E45-AD47-BC233141D0D2}" type="pres">
      <dgm:prSet presAssocID="{1A329F42-D37E-4171-BF1E-4042B9E7627E}" presName="thickLine" presStyleLbl="alignNode1" presStyleIdx="4" presStyleCnt="5"/>
      <dgm:spPr/>
    </dgm:pt>
    <dgm:pt modelId="{4D39DA87-7D8A-4B91-B2FD-1BDD677C585E}" type="pres">
      <dgm:prSet presAssocID="{1A329F42-D37E-4171-BF1E-4042B9E7627E}" presName="horz1" presStyleCnt="0"/>
      <dgm:spPr/>
    </dgm:pt>
    <dgm:pt modelId="{276DA436-DCA1-4E29-9CBB-213E2B424D7D}" type="pres">
      <dgm:prSet presAssocID="{1A329F42-D37E-4171-BF1E-4042B9E7627E}" presName="tx1" presStyleLbl="revTx" presStyleIdx="4" presStyleCnt="5"/>
      <dgm:spPr/>
    </dgm:pt>
    <dgm:pt modelId="{C14FDBFD-2D0C-4007-9CA9-6CF533FCE890}" type="pres">
      <dgm:prSet presAssocID="{1A329F42-D37E-4171-BF1E-4042B9E7627E}" presName="vert1" presStyleCnt="0"/>
      <dgm:spPr/>
    </dgm:pt>
  </dgm:ptLst>
  <dgm:cxnLst>
    <dgm:cxn modelId="{8EF3760E-76EA-495A-9E6B-66D17BFB04EC}" srcId="{3B96386C-8CC5-4342-8C9A-C4B4997F5A0F}" destId="{0BD58431-51EE-4E5E-9EB2-D825E0D8664E}" srcOrd="3" destOrd="0" parTransId="{EB82393D-F6D0-4AAB-A155-7DB84A3533E9}" sibTransId="{34455B57-F8B4-43FA-9590-1BDD51B0C331}"/>
    <dgm:cxn modelId="{7C047915-A673-4224-AB26-813E547D2EA9}" srcId="{3B96386C-8CC5-4342-8C9A-C4B4997F5A0F}" destId="{51055D47-003E-4ACD-BEAD-6D0F52F2D918}" srcOrd="0" destOrd="0" parTransId="{BC363AF1-CB19-4ADE-99AE-E118C1A40879}" sibTransId="{1D4864B2-8DC5-4021-84C2-DA477BD7E30B}"/>
    <dgm:cxn modelId="{02DEDE2A-9F53-4E3F-962A-3E2CD846DF1B}" srcId="{3B96386C-8CC5-4342-8C9A-C4B4997F5A0F}" destId="{1A329F42-D37E-4171-BF1E-4042B9E7627E}" srcOrd="4" destOrd="0" parTransId="{3C3268E1-32E4-44D4-B901-7FE319322A95}" sibTransId="{9B5151E6-BA5C-4EF4-ADA1-F22DC1FF8E00}"/>
    <dgm:cxn modelId="{0EB1383F-EBD8-4915-87AC-27E8238575E5}" srcId="{3B96386C-8CC5-4342-8C9A-C4B4997F5A0F}" destId="{22AA1F9A-9232-4EC7-B9C2-7F6F4DC64290}" srcOrd="1" destOrd="0" parTransId="{06C6D5D8-25AA-49C4-913F-64DD1C60CB77}" sibTransId="{3AF5DF6F-3D2C-4511-863C-0DC2DBBA8B5E}"/>
    <dgm:cxn modelId="{82CB0E4C-6D15-4F6D-B8C8-8FD56B034AE5}" type="presOf" srcId="{0BD58431-51EE-4E5E-9EB2-D825E0D8664E}" destId="{F41DD721-223C-4097-8971-9B7AC638EE08}" srcOrd="0" destOrd="0" presId="urn:microsoft.com/office/officeart/2008/layout/LinedList"/>
    <dgm:cxn modelId="{0CA4FB95-7CC4-4892-A662-95821474A37B}" type="presOf" srcId="{C08D25FB-A1C1-4117-9298-86E074A32088}" destId="{77909996-8027-4D39-9526-204E084529FB}" srcOrd="0" destOrd="0" presId="urn:microsoft.com/office/officeart/2008/layout/LinedList"/>
    <dgm:cxn modelId="{12E4CCA5-08A9-477A-AC07-3A5A75E0EEC9}" type="presOf" srcId="{1A329F42-D37E-4171-BF1E-4042B9E7627E}" destId="{276DA436-DCA1-4E29-9CBB-213E2B424D7D}" srcOrd="0" destOrd="0" presId="urn:microsoft.com/office/officeart/2008/layout/LinedList"/>
    <dgm:cxn modelId="{9B95CEAA-6881-4009-B682-A09C6D7C5433}" type="presOf" srcId="{51055D47-003E-4ACD-BEAD-6D0F52F2D918}" destId="{D9FAA02B-DA9C-49B3-8152-3B19AC612D59}" srcOrd="0" destOrd="0" presId="urn:microsoft.com/office/officeart/2008/layout/LinedList"/>
    <dgm:cxn modelId="{A4C6AAB1-C3EE-466B-8A52-38ADE6BD5AC8}" srcId="{3B96386C-8CC5-4342-8C9A-C4B4997F5A0F}" destId="{C08D25FB-A1C1-4117-9298-86E074A32088}" srcOrd="2" destOrd="0" parTransId="{969968A3-E161-44D9-854B-BC972E7192B7}" sibTransId="{379814D2-2990-4AEC-924F-5D38CD03380F}"/>
    <dgm:cxn modelId="{1FD0F8CA-61E6-420E-BE21-585E9193F405}" type="presOf" srcId="{3B96386C-8CC5-4342-8C9A-C4B4997F5A0F}" destId="{6CF3BBAC-95D7-4A0D-8A10-1A2F22C81057}" srcOrd="0" destOrd="0" presId="urn:microsoft.com/office/officeart/2008/layout/LinedList"/>
    <dgm:cxn modelId="{8FEB22FD-8B2D-44B4-A00E-403FFBF13649}" type="presOf" srcId="{22AA1F9A-9232-4EC7-B9C2-7F6F4DC64290}" destId="{F5A52B85-EC61-470B-9EBB-C564BE9540F4}" srcOrd="0" destOrd="0" presId="urn:microsoft.com/office/officeart/2008/layout/LinedList"/>
    <dgm:cxn modelId="{49C177AA-65EB-4AF2-B822-FEE95218B811}" type="presParOf" srcId="{6CF3BBAC-95D7-4A0D-8A10-1A2F22C81057}" destId="{9636A43A-CCE9-419F-99D9-6A1AF8CFCF7F}" srcOrd="0" destOrd="0" presId="urn:microsoft.com/office/officeart/2008/layout/LinedList"/>
    <dgm:cxn modelId="{89F19D4C-58DF-42A7-8F31-A69EF69923A3}" type="presParOf" srcId="{6CF3BBAC-95D7-4A0D-8A10-1A2F22C81057}" destId="{2102886B-085F-4422-8EC6-A219D3A58F65}" srcOrd="1" destOrd="0" presId="urn:microsoft.com/office/officeart/2008/layout/LinedList"/>
    <dgm:cxn modelId="{2E9B9F0F-01BE-4A47-8769-3085D981104C}" type="presParOf" srcId="{2102886B-085F-4422-8EC6-A219D3A58F65}" destId="{D9FAA02B-DA9C-49B3-8152-3B19AC612D59}" srcOrd="0" destOrd="0" presId="urn:microsoft.com/office/officeart/2008/layout/LinedList"/>
    <dgm:cxn modelId="{5AAFBEAE-EA72-4DF6-8847-8745D7232D5F}" type="presParOf" srcId="{2102886B-085F-4422-8EC6-A219D3A58F65}" destId="{A1FFDB95-B611-4655-B601-45804DD51D96}" srcOrd="1" destOrd="0" presId="urn:microsoft.com/office/officeart/2008/layout/LinedList"/>
    <dgm:cxn modelId="{D1CBE3BF-DF69-4E11-A43A-483749012720}" type="presParOf" srcId="{6CF3BBAC-95D7-4A0D-8A10-1A2F22C81057}" destId="{6E245AC8-46B2-4037-8BAC-069922A1A938}" srcOrd="2" destOrd="0" presId="urn:microsoft.com/office/officeart/2008/layout/LinedList"/>
    <dgm:cxn modelId="{AFDD53C9-4C02-4A87-8239-6253B776FCA4}" type="presParOf" srcId="{6CF3BBAC-95D7-4A0D-8A10-1A2F22C81057}" destId="{430A4872-F724-48F1-AECA-18541A252072}" srcOrd="3" destOrd="0" presId="urn:microsoft.com/office/officeart/2008/layout/LinedList"/>
    <dgm:cxn modelId="{4F75BDAC-874E-43B5-B061-240BC2E4B99C}" type="presParOf" srcId="{430A4872-F724-48F1-AECA-18541A252072}" destId="{F5A52B85-EC61-470B-9EBB-C564BE9540F4}" srcOrd="0" destOrd="0" presId="urn:microsoft.com/office/officeart/2008/layout/LinedList"/>
    <dgm:cxn modelId="{131E3C92-3104-4F3E-B04C-454662D3EBFB}" type="presParOf" srcId="{430A4872-F724-48F1-AECA-18541A252072}" destId="{0A1C7A2D-3040-4FAC-B8DE-ABC314C30091}" srcOrd="1" destOrd="0" presId="urn:microsoft.com/office/officeart/2008/layout/LinedList"/>
    <dgm:cxn modelId="{EB84E3AE-F1EB-4CA5-9DF1-33CDEBD7784B}" type="presParOf" srcId="{6CF3BBAC-95D7-4A0D-8A10-1A2F22C81057}" destId="{E489A1FD-EB84-4567-8D5C-7CAA3BEFC305}" srcOrd="4" destOrd="0" presId="urn:microsoft.com/office/officeart/2008/layout/LinedList"/>
    <dgm:cxn modelId="{2A9C5CAE-4E12-40C7-A1D6-0A572AB1B293}" type="presParOf" srcId="{6CF3BBAC-95D7-4A0D-8A10-1A2F22C81057}" destId="{91D5D0F8-F806-4493-B968-3648326E1BA7}" srcOrd="5" destOrd="0" presId="urn:microsoft.com/office/officeart/2008/layout/LinedList"/>
    <dgm:cxn modelId="{EFC5DDF5-81E0-4F28-B815-53632DCA1A15}" type="presParOf" srcId="{91D5D0F8-F806-4493-B968-3648326E1BA7}" destId="{77909996-8027-4D39-9526-204E084529FB}" srcOrd="0" destOrd="0" presId="urn:microsoft.com/office/officeart/2008/layout/LinedList"/>
    <dgm:cxn modelId="{5AAEDEB9-59F4-4157-B30D-015BA740B897}" type="presParOf" srcId="{91D5D0F8-F806-4493-B968-3648326E1BA7}" destId="{3B63DEA8-4D11-43B3-AFFC-AE2D151575C5}" srcOrd="1" destOrd="0" presId="urn:microsoft.com/office/officeart/2008/layout/LinedList"/>
    <dgm:cxn modelId="{7BC94615-4EFB-4301-B42C-22C3A0957021}" type="presParOf" srcId="{6CF3BBAC-95D7-4A0D-8A10-1A2F22C81057}" destId="{88888A22-5985-4D2A-8E84-5EDD222CF4DC}" srcOrd="6" destOrd="0" presId="urn:microsoft.com/office/officeart/2008/layout/LinedList"/>
    <dgm:cxn modelId="{43BDF227-6293-480C-BCF2-5EF09095EC48}" type="presParOf" srcId="{6CF3BBAC-95D7-4A0D-8A10-1A2F22C81057}" destId="{F68BBE17-3D30-45A9-AA31-8BD8FB7A1AA7}" srcOrd="7" destOrd="0" presId="urn:microsoft.com/office/officeart/2008/layout/LinedList"/>
    <dgm:cxn modelId="{211CBEA8-92D9-4979-AF95-E15AA0BDDD3C}" type="presParOf" srcId="{F68BBE17-3D30-45A9-AA31-8BD8FB7A1AA7}" destId="{F41DD721-223C-4097-8971-9B7AC638EE08}" srcOrd="0" destOrd="0" presId="urn:microsoft.com/office/officeart/2008/layout/LinedList"/>
    <dgm:cxn modelId="{CEDAAAD5-B2B8-4483-B4C7-4C75894AF8E4}" type="presParOf" srcId="{F68BBE17-3D30-45A9-AA31-8BD8FB7A1AA7}" destId="{701724E3-AF96-486C-A1D4-79B36CBD7324}" srcOrd="1" destOrd="0" presId="urn:microsoft.com/office/officeart/2008/layout/LinedList"/>
    <dgm:cxn modelId="{7EF03045-F14B-4867-B0C6-BE2932EBA7E3}" type="presParOf" srcId="{6CF3BBAC-95D7-4A0D-8A10-1A2F22C81057}" destId="{C6474E54-D271-4E45-AD47-BC233141D0D2}" srcOrd="8" destOrd="0" presId="urn:microsoft.com/office/officeart/2008/layout/LinedList"/>
    <dgm:cxn modelId="{03563156-B4C9-48AD-8A49-8EDF0AB98D68}" type="presParOf" srcId="{6CF3BBAC-95D7-4A0D-8A10-1A2F22C81057}" destId="{4D39DA87-7D8A-4B91-B2FD-1BDD677C585E}" srcOrd="9" destOrd="0" presId="urn:microsoft.com/office/officeart/2008/layout/LinedList"/>
    <dgm:cxn modelId="{49C8A761-31E7-439A-B010-A51543F1050E}" type="presParOf" srcId="{4D39DA87-7D8A-4B91-B2FD-1BDD677C585E}" destId="{276DA436-DCA1-4E29-9CBB-213E2B424D7D}" srcOrd="0" destOrd="0" presId="urn:microsoft.com/office/officeart/2008/layout/LinedList"/>
    <dgm:cxn modelId="{32AAB44B-B9D3-4AC6-95EC-6B76D908466B}" type="presParOf" srcId="{4D39DA87-7D8A-4B91-B2FD-1BDD677C585E}" destId="{C14FDBFD-2D0C-4007-9CA9-6CF533FCE89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D3AB66-B687-4735-A54B-968EC0655861}" type="doc">
      <dgm:prSet loTypeId="urn:microsoft.com/office/officeart/2005/8/layout/vList2" loCatId="list" qsTypeId="urn:microsoft.com/office/officeart/2005/8/quickstyle/3d3" qsCatId="3D" csTypeId="urn:microsoft.com/office/officeart/2005/8/colors/colorful2" csCatId="colorful" phldr="1"/>
      <dgm:spPr/>
      <dgm:t>
        <a:bodyPr/>
        <a:lstStyle/>
        <a:p>
          <a:endParaRPr lang="en-US"/>
        </a:p>
      </dgm:t>
    </dgm:pt>
    <dgm:pt modelId="{7197179F-E5C4-4F42-BF68-53149B5041C3}">
      <dgm:prSet custT="1"/>
      <dgm:spPr>
        <a:solidFill>
          <a:schemeClr val="bg1">
            <a:lumMod val="75000"/>
          </a:schemeClr>
        </a:solidFill>
        <a:ln>
          <a:solidFill>
            <a:schemeClr val="accent4">
              <a:lumMod val="40000"/>
              <a:lumOff val="60000"/>
            </a:schemeClr>
          </a:solidFill>
        </a:ln>
        <a:effectLst>
          <a:glow rad="228600">
            <a:srgbClr val="00B050">
              <a:alpha val="40000"/>
            </a:srgbClr>
          </a:glow>
        </a:effectLst>
      </dgm:spPr>
      <dgm:t>
        <a:bodyPr/>
        <a:lstStyle/>
        <a:p>
          <a:pPr algn="just">
            <a:lnSpc>
              <a:spcPct val="100000"/>
            </a:lnSpc>
            <a:spcAft>
              <a:spcPts val="0"/>
            </a:spcAft>
          </a:pPr>
          <a:r>
            <a:rPr lang="en-US" sz="1800" dirty="0">
              <a:solidFill>
                <a:schemeClr val="tx1"/>
              </a:solidFill>
            </a:rPr>
            <a:t>Submit One (1) page </a:t>
          </a:r>
          <a:r>
            <a:rPr lang="en-US" sz="1800" u="sng" dirty="0">
              <a:solidFill>
                <a:schemeClr val="tx1"/>
              </a:solidFill>
            </a:rPr>
            <a:t>Information Sheet</a:t>
          </a:r>
          <a:r>
            <a:rPr lang="en-US" sz="1800" dirty="0">
              <a:solidFill>
                <a:schemeClr val="tx1"/>
              </a:solidFill>
            </a:rPr>
            <a:t>: project title/number; RFx number; firm name, address, phone number, vendor number; project contact person name, title, email address and signature. </a:t>
          </a:r>
          <a:r>
            <a:rPr lang="en-US" sz="1800" b="0" i="0" dirty="0">
              <a:solidFill>
                <a:schemeClr val="tx1"/>
              </a:solidFill>
            </a:rPr>
            <a:t>Do not include any additional information</a:t>
          </a:r>
          <a:r>
            <a:rPr lang="en-US" sz="1800" i="0" dirty="0">
              <a:solidFill>
                <a:schemeClr val="tx1"/>
              </a:solidFill>
            </a:rPr>
            <a:t>.</a:t>
          </a:r>
        </a:p>
      </dgm:t>
    </dgm:pt>
    <dgm:pt modelId="{68B9C995-16D2-40CF-9EBE-BB157033F749}" type="parTrans" cxnId="{C8F3E23B-EE42-4054-9B8A-B3F7062BD7FF}">
      <dgm:prSet/>
      <dgm:spPr/>
      <dgm:t>
        <a:bodyPr/>
        <a:lstStyle/>
        <a:p>
          <a:endParaRPr lang="en-US"/>
        </a:p>
      </dgm:t>
    </dgm:pt>
    <dgm:pt modelId="{017B4ABE-A12A-4E2C-8EE3-08F03C18F269}" type="sibTrans" cxnId="{C8F3E23B-EE42-4054-9B8A-B3F7062BD7FF}">
      <dgm:prSet/>
      <dgm:spPr/>
      <dgm:t>
        <a:bodyPr/>
        <a:lstStyle/>
        <a:p>
          <a:endParaRPr lang="en-US"/>
        </a:p>
      </dgm:t>
    </dgm:pt>
    <dgm:pt modelId="{D413BE2B-7155-40C5-B576-40A6C8694BE2}">
      <dgm:prSet custT="1"/>
      <dgm:spPr>
        <a:solidFill>
          <a:schemeClr val="accent5">
            <a:lumMod val="40000"/>
            <a:lumOff val="60000"/>
          </a:schemeClr>
        </a:solidFill>
        <a:effectLst>
          <a:glow rad="228600">
            <a:srgbClr val="FFFF00">
              <a:alpha val="40000"/>
            </a:srgbClr>
          </a:glow>
        </a:effectLst>
      </dgm:spPr>
      <dgm:t>
        <a:bodyPr/>
        <a:lstStyle/>
        <a:p>
          <a:pPr algn="just"/>
          <a:r>
            <a:rPr lang="en-US" sz="1800" dirty="0">
              <a:solidFill>
                <a:schemeClr val="tx1"/>
              </a:solidFill>
            </a:rPr>
            <a:t>Paper Size 8½” x 11”; Font size no less than 10 pt. May submit portrait or landscape.</a:t>
          </a:r>
        </a:p>
      </dgm:t>
    </dgm:pt>
    <dgm:pt modelId="{B5D24523-3BBC-4492-9060-2E111BB8EFF2}" type="parTrans" cxnId="{EAC5DEB9-E873-4E71-B851-A9645F0B76CC}">
      <dgm:prSet/>
      <dgm:spPr/>
      <dgm:t>
        <a:bodyPr/>
        <a:lstStyle/>
        <a:p>
          <a:endParaRPr lang="en-US"/>
        </a:p>
      </dgm:t>
    </dgm:pt>
    <dgm:pt modelId="{82C2EA1A-73B6-4BFB-8D07-C16295C4C1BD}" type="sibTrans" cxnId="{EAC5DEB9-E873-4E71-B851-A9645F0B76CC}">
      <dgm:prSet/>
      <dgm:spPr/>
      <dgm:t>
        <a:bodyPr/>
        <a:lstStyle/>
        <a:p>
          <a:endParaRPr lang="en-US"/>
        </a:p>
      </dgm:t>
    </dgm:pt>
    <dgm:pt modelId="{5CE0C85D-6295-456E-AE4F-D8096D516A9D}">
      <dgm:prSet custT="1"/>
      <dgm:spPr>
        <a:solidFill>
          <a:schemeClr val="tx2">
            <a:lumMod val="60000"/>
            <a:lumOff val="40000"/>
          </a:schemeClr>
        </a:solidFill>
        <a:ln>
          <a:solidFill>
            <a:schemeClr val="tx2">
              <a:lumMod val="60000"/>
              <a:lumOff val="40000"/>
            </a:schemeClr>
          </a:solidFill>
        </a:ln>
        <a:effectLst>
          <a:glow rad="228600">
            <a:srgbClr val="00B050">
              <a:alpha val="40000"/>
            </a:srgbClr>
          </a:glow>
        </a:effectLst>
      </dgm:spPr>
      <dgm:t>
        <a:bodyPr/>
        <a:lstStyle/>
        <a:p>
          <a:pPr algn="just"/>
          <a:r>
            <a:rPr lang="en-US" sz="1800" dirty="0">
              <a:solidFill>
                <a:schemeClr val="tx1"/>
              </a:solidFill>
            </a:rPr>
            <a:t>Each page containing resumes, evaluation criteria, and additional content will be counted toward the maximum page limit. </a:t>
          </a:r>
        </a:p>
      </dgm:t>
    </dgm:pt>
    <dgm:pt modelId="{499B3DD7-74B8-4B5B-9E40-4934AEE5BB12}" type="parTrans" cxnId="{2842BA79-B4E7-43F3-90F5-9359AD93F927}">
      <dgm:prSet/>
      <dgm:spPr/>
      <dgm:t>
        <a:bodyPr/>
        <a:lstStyle/>
        <a:p>
          <a:endParaRPr lang="en-US"/>
        </a:p>
      </dgm:t>
    </dgm:pt>
    <dgm:pt modelId="{214709D4-8813-439B-B487-5F8AB697E214}" type="sibTrans" cxnId="{2842BA79-B4E7-43F3-90F5-9359AD93F927}">
      <dgm:prSet/>
      <dgm:spPr/>
      <dgm:t>
        <a:bodyPr/>
        <a:lstStyle/>
        <a:p>
          <a:endParaRPr lang="en-US"/>
        </a:p>
      </dgm:t>
    </dgm:pt>
    <dgm:pt modelId="{DFD9DBB3-7874-42F1-8D29-0B7CDFAE7260}">
      <dgm:prSet custT="1"/>
      <dgm:spPr>
        <a:solidFill>
          <a:schemeClr val="accent5">
            <a:lumMod val="40000"/>
            <a:lumOff val="60000"/>
          </a:schemeClr>
        </a:solidFill>
        <a:effectLst>
          <a:glow rad="228600">
            <a:srgbClr val="FFFF00">
              <a:alpha val="40000"/>
            </a:srgbClr>
          </a:glow>
        </a:effectLst>
      </dgm:spPr>
      <dgm:t>
        <a:bodyPr/>
        <a:lstStyle/>
        <a:p>
          <a:pPr algn="just"/>
          <a:r>
            <a:rPr lang="en-US" sz="1800" dirty="0">
              <a:solidFill>
                <a:schemeClr val="tx1"/>
              </a:solidFill>
            </a:rPr>
            <a:t>Pages that have project photos, charts and/or graphs will be counted toward the maximum page limit noted above.</a:t>
          </a:r>
        </a:p>
      </dgm:t>
    </dgm:pt>
    <dgm:pt modelId="{FA9DA9A9-A23C-463E-A8AA-81B8A219794B}" type="parTrans" cxnId="{267753A6-9979-43F4-8C35-4E891FF56BF6}">
      <dgm:prSet/>
      <dgm:spPr/>
      <dgm:t>
        <a:bodyPr/>
        <a:lstStyle/>
        <a:p>
          <a:endParaRPr lang="en-US"/>
        </a:p>
      </dgm:t>
    </dgm:pt>
    <dgm:pt modelId="{2D393D8E-7DAB-4883-B3B3-B10D48FD9429}" type="sibTrans" cxnId="{267753A6-9979-43F4-8C35-4E891FF56BF6}">
      <dgm:prSet/>
      <dgm:spPr/>
      <dgm:t>
        <a:bodyPr/>
        <a:lstStyle/>
        <a:p>
          <a:endParaRPr lang="en-US"/>
        </a:p>
      </dgm:t>
    </dgm:pt>
    <dgm:pt modelId="{6C580F46-E446-4278-8F9F-0DA7B1152628}" type="pres">
      <dgm:prSet presAssocID="{45D3AB66-B687-4735-A54B-968EC0655861}" presName="linear" presStyleCnt="0">
        <dgm:presLayoutVars>
          <dgm:animLvl val="lvl"/>
          <dgm:resizeHandles val="exact"/>
        </dgm:presLayoutVars>
      </dgm:prSet>
      <dgm:spPr/>
    </dgm:pt>
    <dgm:pt modelId="{F69B230A-D776-4A95-B100-3A08D4A925DB}" type="pres">
      <dgm:prSet presAssocID="{7197179F-E5C4-4F42-BF68-53149B5041C3}" presName="parentText" presStyleLbl="node1" presStyleIdx="0" presStyleCnt="4" custScaleY="140440" custLinFactY="-770" custLinFactNeighborX="3111" custLinFactNeighborY="-100000">
        <dgm:presLayoutVars>
          <dgm:chMax val="0"/>
          <dgm:bulletEnabled val="1"/>
        </dgm:presLayoutVars>
      </dgm:prSet>
      <dgm:spPr>
        <a:prstGeom prst="snip2SameRect">
          <a:avLst/>
        </a:prstGeom>
      </dgm:spPr>
    </dgm:pt>
    <dgm:pt modelId="{66BB22E9-0F55-4304-8402-BF5C3833ED20}" type="pres">
      <dgm:prSet presAssocID="{017B4ABE-A12A-4E2C-8EE3-08F03C18F269}" presName="spacer" presStyleCnt="0"/>
      <dgm:spPr/>
    </dgm:pt>
    <dgm:pt modelId="{9C69D438-D3D6-4596-A729-5CCAD265B453}" type="pres">
      <dgm:prSet presAssocID="{D413BE2B-7155-40C5-B576-40A6C8694BE2}" presName="parentText" presStyleLbl="node1" presStyleIdx="1" presStyleCnt="4" custScaleY="91752" custLinFactY="-4683" custLinFactNeighborX="425" custLinFactNeighborY="-100000">
        <dgm:presLayoutVars>
          <dgm:chMax val="0"/>
          <dgm:bulletEnabled val="1"/>
        </dgm:presLayoutVars>
      </dgm:prSet>
      <dgm:spPr>
        <a:prstGeom prst="snip2SameRect">
          <a:avLst/>
        </a:prstGeom>
      </dgm:spPr>
    </dgm:pt>
    <dgm:pt modelId="{93FBCE1E-E873-4153-A7EE-15D21A0CE1F7}" type="pres">
      <dgm:prSet presAssocID="{82C2EA1A-73B6-4BFB-8D07-C16295C4C1BD}" presName="spacer" presStyleCnt="0"/>
      <dgm:spPr/>
    </dgm:pt>
    <dgm:pt modelId="{9A376E2E-99F0-4295-B5C8-FCCAE045D91A}" type="pres">
      <dgm:prSet presAssocID="{5CE0C85D-6295-456E-AE4F-D8096D516A9D}" presName="parentText" presStyleLbl="node1" presStyleIdx="2" presStyleCnt="4" custScaleY="108379" custLinFactY="-2800" custLinFactNeighborY="-100000">
        <dgm:presLayoutVars>
          <dgm:chMax val="0"/>
          <dgm:bulletEnabled val="1"/>
        </dgm:presLayoutVars>
      </dgm:prSet>
      <dgm:spPr>
        <a:prstGeom prst="snip2SameRect">
          <a:avLst/>
        </a:prstGeom>
      </dgm:spPr>
    </dgm:pt>
    <dgm:pt modelId="{5628423D-1FBA-4055-B8A8-CCD5BDC6E17C}" type="pres">
      <dgm:prSet presAssocID="{214709D4-8813-439B-B487-5F8AB697E214}" presName="spacer" presStyleCnt="0"/>
      <dgm:spPr/>
    </dgm:pt>
    <dgm:pt modelId="{015A3A8B-759A-4E19-85FC-E36F946AB8D2}" type="pres">
      <dgm:prSet presAssocID="{DFD9DBB3-7874-42F1-8D29-0B7CDFAE7260}" presName="parentText" presStyleLbl="node1" presStyleIdx="3" presStyleCnt="4" custScaleY="107889" custLinFactNeighborX="1320" custLinFactNeighborY="-52772">
        <dgm:presLayoutVars>
          <dgm:chMax val="0"/>
          <dgm:bulletEnabled val="1"/>
        </dgm:presLayoutVars>
      </dgm:prSet>
      <dgm:spPr>
        <a:prstGeom prst="snip2SameRect">
          <a:avLst/>
        </a:prstGeom>
      </dgm:spPr>
    </dgm:pt>
  </dgm:ptLst>
  <dgm:cxnLst>
    <dgm:cxn modelId="{0B36B713-3204-41D8-8A62-7267B5379095}" type="presOf" srcId="{DFD9DBB3-7874-42F1-8D29-0B7CDFAE7260}" destId="{015A3A8B-759A-4E19-85FC-E36F946AB8D2}" srcOrd="0" destOrd="0" presId="urn:microsoft.com/office/officeart/2005/8/layout/vList2"/>
    <dgm:cxn modelId="{8B6E5928-08CE-41CD-A429-1B916B393196}" type="presOf" srcId="{5CE0C85D-6295-456E-AE4F-D8096D516A9D}" destId="{9A376E2E-99F0-4295-B5C8-FCCAE045D91A}" srcOrd="0" destOrd="0" presId="urn:microsoft.com/office/officeart/2005/8/layout/vList2"/>
    <dgm:cxn modelId="{C8F3E23B-EE42-4054-9B8A-B3F7062BD7FF}" srcId="{45D3AB66-B687-4735-A54B-968EC0655861}" destId="{7197179F-E5C4-4F42-BF68-53149B5041C3}" srcOrd="0" destOrd="0" parTransId="{68B9C995-16D2-40CF-9EBE-BB157033F749}" sibTransId="{017B4ABE-A12A-4E2C-8EE3-08F03C18F269}"/>
    <dgm:cxn modelId="{91E6B45C-188D-492B-84D8-1C249A238EC4}" type="presOf" srcId="{7197179F-E5C4-4F42-BF68-53149B5041C3}" destId="{F69B230A-D776-4A95-B100-3A08D4A925DB}" srcOrd="0" destOrd="0" presId="urn:microsoft.com/office/officeart/2005/8/layout/vList2"/>
    <dgm:cxn modelId="{F978096C-9510-4F75-A4B3-A40C52386614}" type="presOf" srcId="{45D3AB66-B687-4735-A54B-968EC0655861}" destId="{6C580F46-E446-4278-8F9F-0DA7B1152628}" srcOrd="0" destOrd="0" presId="urn:microsoft.com/office/officeart/2005/8/layout/vList2"/>
    <dgm:cxn modelId="{2842BA79-B4E7-43F3-90F5-9359AD93F927}" srcId="{45D3AB66-B687-4735-A54B-968EC0655861}" destId="{5CE0C85D-6295-456E-AE4F-D8096D516A9D}" srcOrd="2" destOrd="0" parTransId="{499B3DD7-74B8-4B5B-9E40-4934AEE5BB12}" sibTransId="{214709D4-8813-439B-B487-5F8AB697E214}"/>
    <dgm:cxn modelId="{267753A6-9979-43F4-8C35-4E891FF56BF6}" srcId="{45D3AB66-B687-4735-A54B-968EC0655861}" destId="{DFD9DBB3-7874-42F1-8D29-0B7CDFAE7260}" srcOrd="3" destOrd="0" parTransId="{FA9DA9A9-A23C-463E-A8AA-81B8A219794B}" sibTransId="{2D393D8E-7DAB-4883-B3B3-B10D48FD9429}"/>
    <dgm:cxn modelId="{EAC5DEB9-E873-4E71-B851-A9645F0B76CC}" srcId="{45D3AB66-B687-4735-A54B-968EC0655861}" destId="{D413BE2B-7155-40C5-B576-40A6C8694BE2}" srcOrd="1" destOrd="0" parTransId="{B5D24523-3BBC-4492-9060-2E111BB8EFF2}" sibTransId="{82C2EA1A-73B6-4BFB-8D07-C16295C4C1BD}"/>
    <dgm:cxn modelId="{7CB149D6-9052-43EF-A0B6-85014D277F34}" type="presOf" srcId="{D413BE2B-7155-40C5-B576-40A6C8694BE2}" destId="{9C69D438-D3D6-4596-A729-5CCAD265B453}" srcOrd="0" destOrd="0" presId="urn:microsoft.com/office/officeart/2005/8/layout/vList2"/>
    <dgm:cxn modelId="{DCEA90B2-5532-4551-82B9-3A3B8D160CE6}" type="presParOf" srcId="{6C580F46-E446-4278-8F9F-0DA7B1152628}" destId="{F69B230A-D776-4A95-B100-3A08D4A925DB}" srcOrd="0" destOrd="0" presId="urn:microsoft.com/office/officeart/2005/8/layout/vList2"/>
    <dgm:cxn modelId="{8B765F3E-ECA0-4652-B343-81CD063455CC}" type="presParOf" srcId="{6C580F46-E446-4278-8F9F-0DA7B1152628}" destId="{66BB22E9-0F55-4304-8402-BF5C3833ED20}" srcOrd="1" destOrd="0" presId="urn:microsoft.com/office/officeart/2005/8/layout/vList2"/>
    <dgm:cxn modelId="{351101A6-1156-4EDE-BB0C-4199698686AA}" type="presParOf" srcId="{6C580F46-E446-4278-8F9F-0DA7B1152628}" destId="{9C69D438-D3D6-4596-A729-5CCAD265B453}" srcOrd="2" destOrd="0" presId="urn:microsoft.com/office/officeart/2005/8/layout/vList2"/>
    <dgm:cxn modelId="{B09673B0-3247-4C20-88B4-B150CB69A7FA}" type="presParOf" srcId="{6C580F46-E446-4278-8F9F-0DA7B1152628}" destId="{93FBCE1E-E873-4153-A7EE-15D21A0CE1F7}" srcOrd="3" destOrd="0" presId="urn:microsoft.com/office/officeart/2005/8/layout/vList2"/>
    <dgm:cxn modelId="{9185E7AD-893B-454A-BC9E-2F88871A4413}" type="presParOf" srcId="{6C580F46-E446-4278-8F9F-0DA7B1152628}" destId="{9A376E2E-99F0-4295-B5C8-FCCAE045D91A}" srcOrd="4" destOrd="0" presId="urn:microsoft.com/office/officeart/2005/8/layout/vList2"/>
    <dgm:cxn modelId="{EBD0D653-3D8A-4051-8996-1607F675795F}" type="presParOf" srcId="{6C580F46-E446-4278-8F9F-0DA7B1152628}" destId="{5628423D-1FBA-4055-B8A8-CCD5BDC6E17C}" srcOrd="5" destOrd="0" presId="urn:microsoft.com/office/officeart/2005/8/layout/vList2"/>
    <dgm:cxn modelId="{D259837B-E413-4673-BC72-496AD4352DCC}" type="presParOf" srcId="{6C580F46-E446-4278-8F9F-0DA7B1152628}" destId="{015A3A8B-759A-4E19-85FC-E36F946AB8D2}"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EBF794-9320-43B7-8D56-8E8265674E23}" type="doc">
      <dgm:prSet loTypeId="urn:microsoft.com/office/officeart/2005/8/layout/process1" loCatId="process" qsTypeId="urn:microsoft.com/office/officeart/2005/8/quickstyle/simple1" qsCatId="simple" csTypeId="urn:microsoft.com/office/officeart/2005/8/colors/colorful2" csCatId="colorful" phldr="1"/>
      <dgm:spPr/>
      <dgm:t>
        <a:bodyPr/>
        <a:lstStyle/>
        <a:p>
          <a:endParaRPr lang="en-US"/>
        </a:p>
      </dgm:t>
    </dgm:pt>
    <dgm:pt modelId="{31BBB537-76FD-4850-8E49-DECF74B7B826}">
      <dgm:prSet custT="1"/>
      <dgm:spPr>
        <a:gradFill flip="none" rotWithShape="1">
          <a:gsLst>
            <a:gs pos="0">
              <a:schemeClr val="accent2">
                <a:lumMod val="0"/>
                <a:lumOff val="100000"/>
              </a:schemeClr>
            </a:gs>
            <a:gs pos="29000">
              <a:schemeClr val="accent5">
                <a:lumMod val="40000"/>
                <a:lumOff val="60000"/>
              </a:schemeClr>
            </a:gs>
            <a:gs pos="100000">
              <a:schemeClr val="accent5">
                <a:lumMod val="75000"/>
              </a:schemeClr>
            </a:gs>
          </a:gsLst>
          <a:path path="circle">
            <a:fillToRect l="50000" t="-80000" r="50000" b="180000"/>
          </a:path>
          <a:tileRect/>
        </a:gradFill>
      </dgm:spPr>
      <dgm:t>
        <a:bodyPr/>
        <a:lstStyle/>
        <a:p>
          <a:pPr algn="ctr"/>
          <a:r>
            <a:rPr lang="en-US" sz="2000" dirty="0"/>
            <a:t>Each SOQ will be evaluated according to the evaluation criteria in the RFQ.</a:t>
          </a:r>
        </a:p>
      </dgm:t>
    </dgm:pt>
    <dgm:pt modelId="{24FD9674-57A8-4BF2-95B8-AFCD6274C456}" type="parTrans" cxnId="{18274B27-05E6-4762-8BB7-413744363D05}">
      <dgm:prSet/>
      <dgm:spPr/>
      <dgm:t>
        <a:bodyPr/>
        <a:lstStyle/>
        <a:p>
          <a:endParaRPr lang="en-US"/>
        </a:p>
      </dgm:t>
    </dgm:pt>
    <dgm:pt modelId="{2B185FC0-ED57-48AB-9548-B162FE00B458}" type="sibTrans" cxnId="{18274B27-05E6-4762-8BB7-413744363D05}">
      <dgm:prSet/>
      <dgm:spPr>
        <a:solidFill>
          <a:schemeClr val="accent6">
            <a:lumMod val="50000"/>
          </a:schemeClr>
        </a:solidFill>
        <a:ln w="76200" cap="sq" cmpd="thinThick">
          <a:solidFill>
            <a:srgbClr val="0072C8"/>
          </a:solidFill>
        </a:ln>
      </dgm:spPr>
      <dgm:t>
        <a:bodyPr/>
        <a:lstStyle/>
        <a:p>
          <a:endParaRPr lang="en-US" dirty="0"/>
        </a:p>
      </dgm:t>
    </dgm:pt>
    <dgm:pt modelId="{166C2D67-9EBE-4C9D-9DCD-595CE52A1F68}">
      <dgm:prSet custT="1"/>
      <dgm:spPr>
        <a:gradFill rotWithShape="0">
          <a:gsLst>
            <a:gs pos="0">
              <a:schemeClr val="accent2">
                <a:lumMod val="0"/>
                <a:lumOff val="100000"/>
              </a:schemeClr>
            </a:gs>
            <a:gs pos="35000">
              <a:schemeClr val="accent5">
                <a:lumMod val="40000"/>
                <a:lumOff val="60000"/>
              </a:schemeClr>
            </a:gs>
            <a:gs pos="100000">
              <a:schemeClr val="accent6">
                <a:lumMod val="50000"/>
              </a:schemeClr>
            </a:gs>
          </a:gsLst>
          <a:path path="circle">
            <a:fillToRect l="50000" t="-80000" r="50000" b="180000"/>
          </a:path>
        </a:gradFill>
      </dgm:spPr>
      <dgm:t>
        <a:bodyPr/>
        <a:lstStyle/>
        <a:p>
          <a:r>
            <a:rPr lang="en-US" sz="2000" dirty="0"/>
            <a:t>Up to 1 consultant will be selected.</a:t>
          </a:r>
        </a:p>
      </dgm:t>
    </dgm:pt>
    <dgm:pt modelId="{0472087E-052A-49FA-95B6-E7D3FEBB8A3E}" type="parTrans" cxnId="{7EB3B59E-2157-4812-96EC-348363DACCF3}">
      <dgm:prSet/>
      <dgm:spPr/>
      <dgm:t>
        <a:bodyPr/>
        <a:lstStyle/>
        <a:p>
          <a:endParaRPr lang="en-US"/>
        </a:p>
      </dgm:t>
    </dgm:pt>
    <dgm:pt modelId="{BDEC35A2-81AE-4BAD-8118-4FAE0A191A8A}" type="sibTrans" cxnId="{7EB3B59E-2157-4812-96EC-348363DACCF3}">
      <dgm:prSet/>
      <dgm:spPr>
        <a:noFill/>
      </dgm:spPr>
      <dgm:t>
        <a:bodyPr/>
        <a:lstStyle/>
        <a:p>
          <a:endParaRPr lang="en-US" dirty="0"/>
        </a:p>
      </dgm:t>
    </dgm:pt>
    <dgm:pt modelId="{717B508F-0D3F-46AD-A2D2-0150D7ACFAEA}">
      <dgm:prSet custT="1"/>
      <dgm:spPr>
        <a:gradFill flip="none" rotWithShape="1">
          <a:gsLst>
            <a:gs pos="0">
              <a:schemeClr val="tx1">
                <a:lumMod val="50000"/>
                <a:lumOff val="50000"/>
              </a:schemeClr>
            </a:gs>
            <a:gs pos="46000">
              <a:schemeClr val="accent5">
                <a:lumMod val="40000"/>
                <a:lumOff val="60000"/>
              </a:schemeClr>
            </a:gs>
            <a:gs pos="100000">
              <a:schemeClr val="accent6">
                <a:lumMod val="50000"/>
              </a:schemeClr>
            </a:gs>
          </a:gsLst>
          <a:path path="circle">
            <a:fillToRect l="100000" b="100000"/>
          </a:path>
          <a:tileRect t="-100000" r="-100000"/>
        </a:gradFill>
        <a:ln>
          <a:gradFill flip="none" rotWithShape="1">
            <a:gsLst>
              <a:gs pos="0">
                <a:schemeClr val="accent5">
                  <a:lumMod val="40000"/>
                  <a:lumOff val="60000"/>
                </a:schemeClr>
              </a:gs>
              <a:gs pos="73000">
                <a:srgbClr val="CE56C5"/>
              </a:gs>
              <a:gs pos="46000">
                <a:srgbClr val="FFFF00"/>
              </a:gs>
              <a:gs pos="100000">
                <a:schemeClr val="accent4">
                  <a:lumMod val="60000"/>
                  <a:lumOff val="40000"/>
                </a:schemeClr>
              </a:gs>
            </a:gsLst>
            <a:path path="circle">
              <a:fillToRect l="100000" t="100000"/>
            </a:path>
            <a:tileRect r="-100000" b="-100000"/>
          </a:gradFill>
        </a:ln>
      </dgm:spPr>
      <dgm:t>
        <a:bodyPr/>
        <a:lstStyle/>
        <a:p>
          <a:r>
            <a:rPr lang="en-US" sz="2000" dirty="0"/>
            <a:t>A contract will be executed upon completion of negotiations of contract terms and City Council approval</a:t>
          </a:r>
          <a:r>
            <a:rPr lang="en-US" sz="1900" dirty="0"/>
            <a:t>.</a:t>
          </a:r>
        </a:p>
      </dgm:t>
    </dgm:pt>
    <dgm:pt modelId="{DDB025A1-566F-4C29-AD1F-2A719BDA05D4}" type="parTrans" cxnId="{062FF277-ACC3-44FE-9229-723A7C7FBDCB}">
      <dgm:prSet/>
      <dgm:spPr/>
      <dgm:t>
        <a:bodyPr/>
        <a:lstStyle/>
        <a:p>
          <a:endParaRPr lang="en-US"/>
        </a:p>
      </dgm:t>
    </dgm:pt>
    <dgm:pt modelId="{75ECB9CF-8F89-4045-9378-2638687A21C6}" type="sibTrans" cxnId="{062FF277-ACC3-44FE-9229-723A7C7FBDCB}">
      <dgm:prSet/>
      <dgm:spPr/>
      <dgm:t>
        <a:bodyPr/>
        <a:lstStyle/>
        <a:p>
          <a:endParaRPr lang="en-US"/>
        </a:p>
      </dgm:t>
    </dgm:pt>
    <dgm:pt modelId="{3B117B55-3A56-4E35-BA61-C5F0F3CB4AEB}" type="pres">
      <dgm:prSet presAssocID="{09EBF794-9320-43B7-8D56-8E8265674E23}" presName="Name0" presStyleCnt="0">
        <dgm:presLayoutVars>
          <dgm:dir/>
          <dgm:resizeHandles val="exact"/>
        </dgm:presLayoutVars>
      </dgm:prSet>
      <dgm:spPr/>
    </dgm:pt>
    <dgm:pt modelId="{64BD420B-0A2B-42DC-93AB-959CA6A2A3E4}" type="pres">
      <dgm:prSet presAssocID="{31BBB537-76FD-4850-8E49-DECF74B7B826}" presName="node" presStyleLbl="node1" presStyleIdx="0" presStyleCnt="3" custLinFactNeighborX="-2654" custLinFactNeighborY="-3988">
        <dgm:presLayoutVars>
          <dgm:bulletEnabled val="1"/>
        </dgm:presLayoutVars>
      </dgm:prSet>
      <dgm:spPr/>
    </dgm:pt>
    <dgm:pt modelId="{74F56E04-2AC5-4790-A458-AF6506AFF828}" type="pres">
      <dgm:prSet presAssocID="{2B185FC0-ED57-48AB-9548-B162FE00B458}" presName="sibTrans" presStyleLbl="sibTrans2D1" presStyleIdx="0" presStyleCnt="2"/>
      <dgm:spPr/>
    </dgm:pt>
    <dgm:pt modelId="{9FAC2E45-69F1-4AC8-B307-60C371165E17}" type="pres">
      <dgm:prSet presAssocID="{2B185FC0-ED57-48AB-9548-B162FE00B458}" presName="connectorText" presStyleLbl="sibTrans2D1" presStyleIdx="0" presStyleCnt="2"/>
      <dgm:spPr/>
    </dgm:pt>
    <dgm:pt modelId="{0827ADBA-8E9E-450F-87C8-1CD737E4DA4D}" type="pres">
      <dgm:prSet presAssocID="{166C2D67-9EBE-4C9D-9DCD-595CE52A1F68}" presName="node" presStyleLbl="node1" presStyleIdx="1" presStyleCnt="3">
        <dgm:presLayoutVars>
          <dgm:bulletEnabled val="1"/>
        </dgm:presLayoutVars>
      </dgm:prSet>
      <dgm:spPr/>
    </dgm:pt>
    <dgm:pt modelId="{134BA729-D208-4E31-AF00-FC8CDAFB08FE}" type="pres">
      <dgm:prSet presAssocID="{BDEC35A2-81AE-4BAD-8118-4FAE0A191A8A}" presName="sibTrans" presStyleLbl="sibTrans2D1" presStyleIdx="1" presStyleCnt="2" custFlipVert="1" custFlipHor="1" custScaleX="98090" custScaleY="25299"/>
      <dgm:spPr/>
    </dgm:pt>
    <dgm:pt modelId="{3D1B41FD-A910-4E8A-AD75-9E3CD3CAAE7C}" type="pres">
      <dgm:prSet presAssocID="{BDEC35A2-81AE-4BAD-8118-4FAE0A191A8A}" presName="connectorText" presStyleLbl="sibTrans2D1" presStyleIdx="1" presStyleCnt="2"/>
      <dgm:spPr/>
    </dgm:pt>
    <dgm:pt modelId="{779B0019-05FB-417B-857B-5D0C3DA297F6}" type="pres">
      <dgm:prSet presAssocID="{717B508F-0D3F-46AD-A2D2-0150D7ACFAEA}" presName="node" presStyleLbl="node1" presStyleIdx="2" presStyleCnt="3">
        <dgm:presLayoutVars>
          <dgm:bulletEnabled val="1"/>
        </dgm:presLayoutVars>
      </dgm:prSet>
      <dgm:spPr/>
    </dgm:pt>
  </dgm:ptLst>
  <dgm:cxnLst>
    <dgm:cxn modelId="{2225EF1A-8479-401C-BBCA-11569FC4D0BD}" type="presOf" srcId="{2B185FC0-ED57-48AB-9548-B162FE00B458}" destId="{9FAC2E45-69F1-4AC8-B307-60C371165E17}" srcOrd="1" destOrd="0" presId="urn:microsoft.com/office/officeart/2005/8/layout/process1"/>
    <dgm:cxn modelId="{18274B27-05E6-4762-8BB7-413744363D05}" srcId="{09EBF794-9320-43B7-8D56-8E8265674E23}" destId="{31BBB537-76FD-4850-8E49-DECF74B7B826}" srcOrd="0" destOrd="0" parTransId="{24FD9674-57A8-4BF2-95B8-AFCD6274C456}" sibTransId="{2B185FC0-ED57-48AB-9548-B162FE00B458}"/>
    <dgm:cxn modelId="{AA841F32-4300-4D0F-808A-1D68F92F40B1}" type="presOf" srcId="{2B185FC0-ED57-48AB-9548-B162FE00B458}" destId="{74F56E04-2AC5-4790-A458-AF6506AFF828}" srcOrd="0" destOrd="0" presId="urn:microsoft.com/office/officeart/2005/8/layout/process1"/>
    <dgm:cxn modelId="{062FF277-ACC3-44FE-9229-723A7C7FBDCB}" srcId="{09EBF794-9320-43B7-8D56-8E8265674E23}" destId="{717B508F-0D3F-46AD-A2D2-0150D7ACFAEA}" srcOrd="2" destOrd="0" parTransId="{DDB025A1-566F-4C29-AD1F-2A719BDA05D4}" sibTransId="{75ECB9CF-8F89-4045-9378-2638687A21C6}"/>
    <dgm:cxn modelId="{DC0E0580-6218-415E-8817-BC8C89E1626E}" type="presOf" srcId="{717B508F-0D3F-46AD-A2D2-0150D7ACFAEA}" destId="{779B0019-05FB-417B-857B-5D0C3DA297F6}" srcOrd="0" destOrd="0" presId="urn:microsoft.com/office/officeart/2005/8/layout/process1"/>
    <dgm:cxn modelId="{87DB4B99-B3E0-4B96-ABB7-01E46AEB4D7C}" type="presOf" srcId="{BDEC35A2-81AE-4BAD-8118-4FAE0A191A8A}" destId="{134BA729-D208-4E31-AF00-FC8CDAFB08FE}" srcOrd="0" destOrd="0" presId="urn:microsoft.com/office/officeart/2005/8/layout/process1"/>
    <dgm:cxn modelId="{7EB3B59E-2157-4812-96EC-348363DACCF3}" srcId="{09EBF794-9320-43B7-8D56-8E8265674E23}" destId="{166C2D67-9EBE-4C9D-9DCD-595CE52A1F68}" srcOrd="1" destOrd="0" parTransId="{0472087E-052A-49FA-95B6-E7D3FEBB8A3E}" sibTransId="{BDEC35A2-81AE-4BAD-8118-4FAE0A191A8A}"/>
    <dgm:cxn modelId="{181AB2A6-985E-4F45-BC91-1F70A31C6086}" type="presOf" srcId="{31BBB537-76FD-4850-8E49-DECF74B7B826}" destId="{64BD420B-0A2B-42DC-93AB-959CA6A2A3E4}" srcOrd="0" destOrd="0" presId="urn:microsoft.com/office/officeart/2005/8/layout/process1"/>
    <dgm:cxn modelId="{5AF2D9FB-7737-4E24-A6C9-65389683AC31}" type="presOf" srcId="{BDEC35A2-81AE-4BAD-8118-4FAE0A191A8A}" destId="{3D1B41FD-A910-4E8A-AD75-9E3CD3CAAE7C}" srcOrd="1" destOrd="0" presId="urn:microsoft.com/office/officeart/2005/8/layout/process1"/>
    <dgm:cxn modelId="{807A4EFE-E552-4D29-83EF-75DC0FB7BFBF}" type="presOf" srcId="{09EBF794-9320-43B7-8D56-8E8265674E23}" destId="{3B117B55-3A56-4E35-BA61-C5F0F3CB4AEB}" srcOrd="0" destOrd="0" presId="urn:microsoft.com/office/officeart/2005/8/layout/process1"/>
    <dgm:cxn modelId="{295536FF-DDA2-4128-A030-CF7F1136E295}" type="presOf" srcId="{166C2D67-9EBE-4C9D-9DCD-595CE52A1F68}" destId="{0827ADBA-8E9E-450F-87C8-1CD737E4DA4D}" srcOrd="0" destOrd="0" presId="urn:microsoft.com/office/officeart/2005/8/layout/process1"/>
    <dgm:cxn modelId="{35DC096E-B766-41A8-9D09-C73448770652}" type="presParOf" srcId="{3B117B55-3A56-4E35-BA61-C5F0F3CB4AEB}" destId="{64BD420B-0A2B-42DC-93AB-959CA6A2A3E4}" srcOrd="0" destOrd="0" presId="urn:microsoft.com/office/officeart/2005/8/layout/process1"/>
    <dgm:cxn modelId="{F1A799C0-2F82-4F10-ABA2-4E4BF0C3D0AA}" type="presParOf" srcId="{3B117B55-3A56-4E35-BA61-C5F0F3CB4AEB}" destId="{74F56E04-2AC5-4790-A458-AF6506AFF828}" srcOrd="1" destOrd="0" presId="urn:microsoft.com/office/officeart/2005/8/layout/process1"/>
    <dgm:cxn modelId="{0831A7B3-B2D7-4543-AB50-4545CB6E2583}" type="presParOf" srcId="{74F56E04-2AC5-4790-A458-AF6506AFF828}" destId="{9FAC2E45-69F1-4AC8-B307-60C371165E17}" srcOrd="0" destOrd="0" presId="urn:microsoft.com/office/officeart/2005/8/layout/process1"/>
    <dgm:cxn modelId="{E6359C47-91D5-4DEE-A61B-84AD5D6C2ACD}" type="presParOf" srcId="{3B117B55-3A56-4E35-BA61-C5F0F3CB4AEB}" destId="{0827ADBA-8E9E-450F-87C8-1CD737E4DA4D}" srcOrd="2" destOrd="0" presId="urn:microsoft.com/office/officeart/2005/8/layout/process1"/>
    <dgm:cxn modelId="{328F0159-B982-4098-B819-7A3CEF25E6F6}" type="presParOf" srcId="{3B117B55-3A56-4E35-BA61-C5F0F3CB4AEB}" destId="{134BA729-D208-4E31-AF00-FC8CDAFB08FE}" srcOrd="3" destOrd="0" presId="urn:microsoft.com/office/officeart/2005/8/layout/process1"/>
    <dgm:cxn modelId="{BC04BCB3-1D10-46A8-A14A-5B7B44039DAD}" type="presParOf" srcId="{134BA729-D208-4E31-AF00-FC8CDAFB08FE}" destId="{3D1B41FD-A910-4E8A-AD75-9E3CD3CAAE7C}" srcOrd="0" destOrd="0" presId="urn:microsoft.com/office/officeart/2005/8/layout/process1"/>
    <dgm:cxn modelId="{44EB7004-97E6-4D9B-B202-E0A74C1C0634}" type="presParOf" srcId="{3B117B55-3A56-4E35-BA61-C5F0F3CB4AEB}" destId="{779B0019-05FB-417B-857B-5D0C3DA297F6}"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36A43A-CCE9-419F-99D9-6A1AF8CFCF7F}">
      <dsp:nvSpPr>
        <dsp:cNvPr id="0" name=""/>
        <dsp:cNvSpPr/>
      </dsp:nvSpPr>
      <dsp:spPr>
        <a:xfrm>
          <a:off x="0" y="699"/>
          <a:ext cx="730377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9FAA02B-DA9C-49B3-8152-3B19AC612D59}">
      <dsp:nvSpPr>
        <dsp:cNvPr id="0" name=""/>
        <dsp:cNvSpPr/>
      </dsp:nvSpPr>
      <dsp:spPr>
        <a:xfrm>
          <a:off x="0" y="699"/>
          <a:ext cx="7303770" cy="1145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Meeting Overview</a:t>
          </a:r>
        </a:p>
      </dsp:txBody>
      <dsp:txXfrm>
        <a:off x="0" y="699"/>
        <a:ext cx="7303770" cy="1145768"/>
      </dsp:txXfrm>
    </dsp:sp>
    <dsp:sp modelId="{6E245AC8-46B2-4037-8BAC-069922A1A938}">
      <dsp:nvSpPr>
        <dsp:cNvPr id="0" name=""/>
        <dsp:cNvSpPr/>
      </dsp:nvSpPr>
      <dsp:spPr>
        <a:xfrm>
          <a:off x="0" y="1146467"/>
          <a:ext cx="7303770" cy="0"/>
        </a:xfrm>
        <a:prstGeom prst="line">
          <a:avLst/>
        </a:prstGeom>
        <a:gradFill rotWithShape="0">
          <a:gsLst>
            <a:gs pos="0">
              <a:schemeClr val="accent2">
                <a:hueOff val="-2587972"/>
                <a:satOff val="11465"/>
                <a:lumOff val="-4216"/>
                <a:alphaOff val="0"/>
                <a:tint val="97000"/>
                <a:satMod val="100000"/>
                <a:lumMod val="102000"/>
              </a:schemeClr>
            </a:gs>
            <a:gs pos="50000">
              <a:schemeClr val="accent2">
                <a:hueOff val="-2587972"/>
                <a:satOff val="11465"/>
                <a:lumOff val="-4216"/>
                <a:alphaOff val="0"/>
                <a:shade val="100000"/>
                <a:satMod val="103000"/>
                <a:lumMod val="100000"/>
              </a:schemeClr>
            </a:gs>
            <a:gs pos="100000">
              <a:schemeClr val="accent2">
                <a:hueOff val="-2587972"/>
                <a:satOff val="11465"/>
                <a:lumOff val="-4216"/>
                <a:alphaOff val="0"/>
                <a:shade val="93000"/>
                <a:satMod val="110000"/>
                <a:lumMod val="99000"/>
              </a:schemeClr>
            </a:gs>
          </a:gsLst>
          <a:lin ang="5400000" scaled="0"/>
        </a:gradFill>
        <a:ln w="6350" cap="flat" cmpd="sng" algn="ctr">
          <a:solidFill>
            <a:schemeClr val="accent2">
              <a:hueOff val="-2587972"/>
              <a:satOff val="11465"/>
              <a:lumOff val="-421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5A52B85-EC61-470B-9EBB-C564BE9540F4}">
      <dsp:nvSpPr>
        <dsp:cNvPr id="0" name=""/>
        <dsp:cNvSpPr/>
      </dsp:nvSpPr>
      <dsp:spPr>
        <a:xfrm>
          <a:off x="0" y="1146467"/>
          <a:ext cx="7303770" cy="1145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Scope of Work/Services</a:t>
          </a:r>
        </a:p>
      </dsp:txBody>
      <dsp:txXfrm>
        <a:off x="0" y="1146467"/>
        <a:ext cx="7303770" cy="1145768"/>
      </dsp:txXfrm>
    </dsp:sp>
    <dsp:sp modelId="{E489A1FD-EB84-4567-8D5C-7CAA3BEFC305}">
      <dsp:nvSpPr>
        <dsp:cNvPr id="0" name=""/>
        <dsp:cNvSpPr/>
      </dsp:nvSpPr>
      <dsp:spPr>
        <a:xfrm>
          <a:off x="0" y="2292235"/>
          <a:ext cx="7303770" cy="0"/>
        </a:xfrm>
        <a:prstGeom prst="line">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w="6350" cap="flat" cmpd="sng" algn="ctr">
          <a:solidFill>
            <a:schemeClr val="accent2">
              <a:hueOff val="-5175944"/>
              <a:satOff val="22930"/>
              <a:lumOff val="-843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7909996-8027-4D39-9526-204E084529FB}">
      <dsp:nvSpPr>
        <dsp:cNvPr id="0" name=""/>
        <dsp:cNvSpPr/>
      </dsp:nvSpPr>
      <dsp:spPr>
        <a:xfrm>
          <a:off x="0" y="2292235"/>
          <a:ext cx="7303770" cy="1145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SOQ Evaluation Criteria / RFQ Overview</a:t>
          </a:r>
        </a:p>
      </dsp:txBody>
      <dsp:txXfrm>
        <a:off x="0" y="2292235"/>
        <a:ext cx="7303770" cy="1145768"/>
      </dsp:txXfrm>
    </dsp:sp>
    <dsp:sp modelId="{88888A22-5985-4D2A-8E84-5EDD222CF4DC}">
      <dsp:nvSpPr>
        <dsp:cNvPr id="0" name=""/>
        <dsp:cNvSpPr/>
      </dsp:nvSpPr>
      <dsp:spPr>
        <a:xfrm>
          <a:off x="0" y="3438004"/>
          <a:ext cx="7303770" cy="0"/>
        </a:xfrm>
        <a:prstGeom prst="line">
          <a:avLst/>
        </a:prstGeom>
        <a:gradFill rotWithShape="0">
          <a:gsLst>
            <a:gs pos="0">
              <a:schemeClr val="accent2">
                <a:hueOff val="-7763915"/>
                <a:satOff val="34394"/>
                <a:lumOff val="-12648"/>
                <a:alphaOff val="0"/>
                <a:tint val="97000"/>
                <a:satMod val="100000"/>
                <a:lumMod val="102000"/>
              </a:schemeClr>
            </a:gs>
            <a:gs pos="50000">
              <a:schemeClr val="accent2">
                <a:hueOff val="-7763915"/>
                <a:satOff val="34394"/>
                <a:lumOff val="-12648"/>
                <a:alphaOff val="0"/>
                <a:shade val="100000"/>
                <a:satMod val="103000"/>
                <a:lumMod val="100000"/>
              </a:schemeClr>
            </a:gs>
            <a:gs pos="100000">
              <a:schemeClr val="accent2">
                <a:hueOff val="-7763915"/>
                <a:satOff val="34394"/>
                <a:lumOff val="-12648"/>
                <a:alphaOff val="0"/>
                <a:shade val="93000"/>
                <a:satMod val="110000"/>
                <a:lumMod val="99000"/>
              </a:schemeClr>
            </a:gs>
          </a:gsLst>
          <a:lin ang="5400000" scaled="0"/>
        </a:gradFill>
        <a:ln w="6350" cap="flat" cmpd="sng" algn="ctr">
          <a:solidFill>
            <a:schemeClr val="accent2">
              <a:hueOff val="-7763915"/>
              <a:satOff val="34394"/>
              <a:lumOff val="-1264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41DD721-223C-4097-8971-9B7AC638EE08}">
      <dsp:nvSpPr>
        <dsp:cNvPr id="0" name=""/>
        <dsp:cNvSpPr/>
      </dsp:nvSpPr>
      <dsp:spPr>
        <a:xfrm>
          <a:off x="0" y="3438004"/>
          <a:ext cx="7303770" cy="1145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Submittal Requirements (Page Count, Disqualifications) </a:t>
          </a:r>
        </a:p>
      </dsp:txBody>
      <dsp:txXfrm>
        <a:off x="0" y="3438004"/>
        <a:ext cx="7303770" cy="1145768"/>
      </dsp:txXfrm>
    </dsp:sp>
    <dsp:sp modelId="{C6474E54-D271-4E45-AD47-BC233141D0D2}">
      <dsp:nvSpPr>
        <dsp:cNvPr id="0" name=""/>
        <dsp:cNvSpPr/>
      </dsp:nvSpPr>
      <dsp:spPr>
        <a:xfrm>
          <a:off x="0" y="4583772"/>
          <a:ext cx="7303770" cy="0"/>
        </a:xfrm>
        <a:prstGeom prst="line">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w="6350" cap="flat" cmpd="sng" algn="ctr">
          <a:solidFill>
            <a:schemeClr val="accent2">
              <a:hueOff val="-10351888"/>
              <a:satOff val="45859"/>
              <a:lumOff val="-16864"/>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76DA436-DCA1-4E29-9CBB-213E2B424D7D}">
      <dsp:nvSpPr>
        <dsp:cNvPr id="0" name=""/>
        <dsp:cNvSpPr/>
      </dsp:nvSpPr>
      <dsp:spPr>
        <a:xfrm>
          <a:off x="0" y="4583772"/>
          <a:ext cx="7303770" cy="1145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dirty="0"/>
            <a:t>Important Dates: Selection Schedule</a:t>
          </a:r>
        </a:p>
      </dsp:txBody>
      <dsp:txXfrm>
        <a:off x="0" y="4583772"/>
        <a:ext cx="7303770" cy="11457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9B230A-D776-4A95-B100-3A08D4A925DB}">
      <dsp:nvSpPr>
        <dsp:cNvPr id="0" name=""/>
        <dsp:cNvSpPr/>
      </dsp:nvSpPr>
      <dsp:spPr>
        <a:xfrm>
          <a:off x="0" y="200627"/>
          <a:ext cx="5774440" cy="1899215"/>
        </a:xfrm>
        <a:prstGeom prst="snip2SameRect">
          <a:avLst/>
        </a:prstGeom>
        <a:solidFill>
          <a:schemeClr val="bg1">
            <a:lumMod val="75000"/>
          </a:schemeClr>
        </a:solidFill>
        <a:ln>
          <a:solidFill>
            <a:schemeClr val="accent4">
              <a:lumMod val="40000"/>
              <a:lumOff val="60000"/>
            </a:schemeClr>
          </a:solidFill>
        </a:ln>
        <a:effectLst>
          <a:glow rad="228600">
            <a:srgbClr val="00B05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100000"/>
            </a:lnSpc>
            <a:spcBef>
              <a:spcPct val="0"/>
            </a:spcBef>
            <a:spcAft>
              <a:spcPts val="0"/>
            </a:spcAft>
            <a:buNone/>
          </a:pPr>
          <a:r>
            <a:rPr lang="en-US" sz="1800" kern="1200" dirty="0">
              <a:solidFill>
                <a:schemeClr val="tx1"/>
              </a:solidFill>
            </a:rPr>
            <a:t>Submit One (1) page </a:t>
          </a:r>
          <a:r>
            <a:rPr lang="en-US" sz="1800" u="sng" kern="1200" dirty="0">
              <a:solidFill>
                <a:schemeClr val="tx1"/>
              </a:solidFill>
            </a:rPr>
            <a:t>Information Sheet</a:t>
          </a:r>
          <a:r>
            <a:rPr lang="en-US" sz="1800" kern="1200" dirty="0">
              <a:solidFill>
                <a:schemeClr val="tx1"/>
              </a:solidFill>
            </a:rPr>
            <a:t>: project title/number; RFx number; firm name, address, phone number, vendor number; project contact person name, title, email address and signature. </a:t>
          </a:r>
          <a:r>
            <a:rPr lang="en-US" sz="1800" b="0" i="0" kern="1200" dirty="0">
              <a:solidFill>
                <a:schemeClr val="tx1"/>
              </a:solidFill>
            </a:rPr>
            <a:t>Do not include any additional information</a:t>
          </a:r>
          <a:r>
            <a:rPr lang="en-US" sz="1800" i="0" kern="1200" dirty="0">
              <a:solidFill>
                <a:schemeClr val="tx1"/>
              </a:solidFill>
            </a:rPr>
            <a:t>.</a:t>
          </a:r>
        </a:p>
      </dsp:txBody>
      <dsp:txXfrm>
        <a:off x="158271" y="358898"/>
        <a:ext cx="5457898" cy="1740944"/>
      </dsp:txXfrm>
    </dsp:sp>
    <dsp:sp modelId="{9C69D438-D3D6-4596-A729-5CCAD265B453}">
      <dsp:nvSpPr>
        <dsp:cNvPr id="0" name=""/>
        <dsp:cNvSpPr/>
      </dsp:nvSpPr>
      <dsp:spPr>
        <a:xfrm>
          <a:off x="0" y="2059681"/>
          <a:ext cx="5774440" cy="1240791"/>
        </a:xfrm>
        <a:prstGeom prst="snip2SameRect">
          <a:avLst/>
        </a:prstGeom>
        <a:solidFill>
          <a:schemeClr val="accent5">
            <a:lumMod val="40000"/>
            <a:lumOff val="60000"/>
          </a:schemeClr>
        </a:solidFill>
        <a:ln>
          <a:noFill/>
        </a:ln>
        <a:effectLst>
          <a:glow rad="228600">
            <a:srgbClr val="FFFF0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solidFill>
                <a:schemeClr val="tx1"/>
              </a:solidFill>
            </a:rPr>
            <a:t>Paper Size 8½” x 11”; Font size no less than 10 pt. May submit portrait or landscape.</a:t>
          </a:r>
        </a:p>
      </dsp:txBody>
      <dsp:txXfrm>
        <a:off x="103401" y="2163082"/>
        <a:ext cx="5567638" cy="1137390"/>
      </dsp:txXfrm>
    </dsp:sp>
    <dsp:sp modelId="{9A376E2E-99F0-4295-B5C8-FCCAE045D91A}">
      <dsp:nvSpPr>
        <dsp:cNvPr id="0" name=""/>
        <dsp:cNvSpPr/>
      </dsp:nvSpPr>
      <dsp:spPr>
        <a:xfrm>
          <a:off x="0" y="3338692"/>
          <a:ext cx="5774440" cy="1465644"/>
        </a:xfrm>
        <a:prstGeom prst="snip2SameRect">
          <a:avLst/>
        </a:prstGeom>
        <a:solidFill>
          <a:schemeClr val="tx2">
            <a:lumMod val="60000"/>
            <a:lumOff val="40000"/>
          </a:schemeClr>
        </a:solidFill>
        <a:ln>
          <a:solidFill>
            <a:schemeClr val="tx2">
              <a:lumMod val="60000"/>
              <a:lumOff val="40000"/>
            </a:schemeClr>
          </a:solidFill>
        </a:ln>
        <a:effectLst>
          <a:glow rad="228600">
            <a:srgbClr val="00B05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solidFill>
                <a:schemeClr val="tx1"/>
              </a:solidFill>
            </a:rPr>
            <a:t>Each page containing resumes, evaluation criteria, and additional content will be counted toward the maximum page limit. </a:t>
          </a:r>
        </a:p>
      </dsp:txBody>
      <dsp:txXfrm>
        <a:off x="122139" y="3460831"/>
        <a:ext cx="5530162" cy="1343505"/>
      </dsp:txXfrm>
    </dsp:sp>
    <dsp:sp modelId="{015A3A8B-759A-4E19-85FC-E36F946AB8D2}">
      <dsp:nvSpPr>
        <dsp:cNvPr id="0" name=""/>
        <dsp:cNvSpPr/>
      </dsp:nvSpPr>
      <dsp:spPr>
        <a:xfrm>
          <a:off x="0" y="4860979"/>
          <a:ext cx="5774440" cy="1459017"/>
        </a:xfrm>
        <a:prstGeom prst="snip2SameRect">
          <a:avLst/>
        </a:prstGeom>
        <a:solidFill>
          <a:schemeClr val="accent5">
            <a:lumMod val="40000"/>
            <a:lumOff val="60000"/>
          </a:schemeClr>
        </a:solidFill>
        <a:ln>
          <a:noFill/>
        </a:ln>
        <a:effectLst>
          <a:glow rad="228600">
            <a:srgbClr val="FFFF0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solidFill>
                <a:schemeClr val="tx1"/>
              </a:solidFill>
            </a:rPr>
            <a:t>Pages that have project photos, charts and/or graphs will be counted toward the maximum page limit noted above.</a:t>
          </a:r>
        </a:p>
      </dsp:txBody>
      <dsp:txXfrm>
        <a:off x="121587" y="4982566"/>
        <a:ext cx="5531266" cy="13374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BD420B-0A2B-42DC-93AB-959CA6A2A3E4}">
      <dsp:nvSpPr>
        <dsp:cNvPr id="0" name=""/>
        <dsp:cNvSpPr/>
      </dsp:nvSpPr>
      <dsp:spPr>
        <a:xfrm>
          <a:off x="0" y="827627"/>
          <a:ext cx="2870689" cy="1883889"/>
        </a:xfrm>
        <a:prstGeom prst="roundRect">
          <a:avLst>
            <a:gd name="adj" fmla="val 10000"/>
          </a:avLst>
        </a:prstGeom>
        <a:gradFill flip="none" rotWithShape="1">
          <a:gsLst>
            <a:gs pos="0">
              <a:schemeClr val="accent2">
                <a:lumMod val="0"/>
                <a:lumOff val="100000"/>
              </a:schemeClr>
            </a:gs>
            <a:gs pos="29000">
              <a:schemeClr val="accent5">
                <a:lumMod val="40000"/>
                <a:lumOff val="60000"/>
              </a:schemeClr>
            </a:gs>
            <a:gs pos="100000">
              <a:schemeClr val="accent5">
                <a:lumMod val="75000"/>
              </a:schemeClr>
            </a:gs>
          </a:gsLst>
          <a:path path="circle">
            <a:fillToRect l="50000" t="-80000" r="50000" b="180000"/>
          </a:path>
          <a:tileRect/>
        </a:gra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Each SOQ will be evaluated according to the evaluation criteria in the RFQ.</a:t>
          </a:r>
        </a:p>
      </dsp:txBody>
      <dsp:txXfrm>
        <a:off x="55177" y="882804"/>
        <a:ext cx="2760335" cy="1773535"/>
      </dsp:txXfrm>
    </dsp:sp>
    <dsp:sp modelId="{74F56E04-2AC5-4790-A458-AF6506AFF828}">
      <dsp:nvSpPr>
        <dsp:cNvPr id="0" name=""/>
        <dsp:cNvSpPr/>
      </dsp:nvSpPr>
      <dsp:spPr>
        <a:xfrm rot="64104">
          <a:off x="3160106" y="1451496"/>
          <a:ext cx="613783" cy="711930"/>
        </a:xfrm>
        <a:prstGeom prst="rightArrow">
          <a:avLst>
            <a:gd name="adj1" fmla="val 60000"/>
            <a:gd name="adj2" fmla="val 50000"/>
          </a:avLst>
        </a:prstGeom>
        <a:solidFill>
          <a:schemeClr val="accent6">
            <a:lumMod val="50000"/>
          </a:schemeClr>
        </a:solidFill>
        <a:ln w="76200" cap="sq" cmpd="thinThick">
          <a:solidFill>
            <a:srgbClr val="0072C8"/>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en-US" sz="3200" kern="1200" dirty="0"/>
        </a:p>
      </dsp:txBody>
      <dsp:txXfrm>
        <a:off x="3160122" y="1592165"/>
        <a:ext cx="429648" cy="427158"/>
      </dsp:txXfrm>
    </dsp:sp>
    <dsp:sp modelId="{0827ADBA-8E9E-450F-87C8-1CD737E4DA4D}">
      <dsp:nvSpPr>
        <dsp:cNvPr id="0" name=""/>
        <dsp:cNvSpPr/>
      </dsp:nvSpPr>
      <dsp:spPr>
        <a:xfrm>
          <a:off x="4028569" y="902757"/>
          <a:ext cx="2870689" cy="1883889"/>
        </a:xfrm>
        <a:prstGeom prst="roundRect">
          <a:avLst>
            <a:gd name="adj" fmla="val 10000"/>
          </a:avLst>
        </a:prstGeom>
        <a:gradFill rotWithShape="0">
          <a:gsLst>
            <a:gs pos="0">
              <a:schemeClr val="accent2">
                <a:lumMod val="0"/>
                <a:lumOff val="100000"/>
              </a:schemeClr>
            </a:gs>
            <a:gs pos="35000">
              <a:schemeClr val="accent5">
                <a:lumMod val="40000"/>
                <a:lumOff val="60000"/>
              </a:schemeClr>
            </a:gs>
            <a:gs pos="100000">
              <a:schemeClr val="accent6">
                <a:lumMod val="50000"/>
              </a:schemeClr>
            </a:gs>
          </a:gsLst>
          <a:path path="circle">
            <a:fillToRect l="50000" t="-80000" r="50000" b="180000"/>
          </a:path>
        </a:gra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Up to 1 consultant will be selected.</a:t>
          </a:r>
        </a:p>
      </dsp:txBody>
      <dsp:txXfrm>
        <a:off x="4083746" y="957934"/>
        <a:ext cx="2760335" cy="1773535"/>
      </dsp:txXfrm>
    </dsp:sp>
    <dsp:sp modelId="{134BA729-D208-4E31-AF00-FC8CDAFB08FE}">
      <dsp:nvSpPr>
        <dsp:cNvPr id="0" name=""/>
        <dsp:cNvSpPr/>
      </dsp:nvSpPr>
      <dsp:spPr>
        <a:xfrm flipH="1" flipV="1">
          <a:off x="7192140" y="1754646"/>
          <a:ext cx="596962" cy="18011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dirty="0"/>
        </a:p>
      </dsp:txBody>
      <dsp:txXfrm rot="10800000">
        <a:off x="7246173" y="1790668"/>
        <a:ext cx="542929" cy="108067"/>
      </dsp:txXfrm>
    </dsp:sp>
    <dsp:sp modelId="{779B0019-05FB-417B-857B-5D0C3DA297F6}">
      <dsp:nvSpPr>
        <dsp:cNvPr id="0" name=""/>
        <dsp:cNvSpPr/>
      </dsp:nvSpPr>
      <dsp:spPr>
        <a:xfrm>
          <a:off x="8047535" y="902757"/>
          <a:ext cx="2870689" cy="1883889"/>
        </a:xfrm>
        <a:prstGeom prst="roundRect">
          <a:avLst>
            <a:gd name="adj" fmla="val 10000"/>
          </a:avLst>
        </a:prstGeom>
        <a:gradFill flip="none" rotWithShape="1">
          <a:gsLst>
            <a:gs pos="0">
              <a:schemeClr val="tx1">
                <a:lumMod val="50000"/>
                <a:lumOff val="50000"/>
              </a:schemeClr>
            </a:gs>
            <a:gs pos="46000">
              <a:schemeClr val="accent5">
                <a:lumMod val="40000"/>
                <a:lumOff val="60000"/>
              </a:schemeClr>
            </a:gs>
            <a:gs pos="100000">
              <a:schemeClr val="accent6">
                <a:lumMod val="50000"/>
              </a:schemeClr>
            </a:gs>
          </a:gsLst>
          <a:path path="circle">
            <a:fillToRect l="100000" b="100000"/>
          </a:path>
          <a:tileRect t="-100000" r="-100000"/>
        </a:gradFill>
        <a:ln w="12700" cap="flat" cmpd="sng" algn="ctr">
          <a:gradFill flip="none" rotWithShape="1">
            <a:gsLst>
              <a:gs pos="0">
                <a:schemeClr val="accent5">
                  <a:lumMod val="40000"/>
                  <a:lumOff val="60000"/>
                </a:schemeClr>
              </a:gs>
              <a:gs pos="73000">
                <a:srgbClr val="CE56C5"/>
              </a:gs>
              <a:gs pos="46000">
                <a:srgbClr val="FFFF00"/>
              </a:gs>
              <a:gs pos="100000">
                <a:schemeClr val="accent4">
                  <a:lumMod val="60000"/>
                  <a:lumOff val="40000"/>
                </a:schemeClr>
              </a:gs>
            </a:gsLst>
            <a:path path="circle">
              <a:fillToRect l="100000" t="100000"/>
            </a:path>
            <a:tileRect r="-100000" b="-100000"/>
          </a:gra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 contract will be executed upon completion of negotiations of contract terms and City Council approval</a:t>
          </a:r>
          <a:r>
            <a:rPr lang="en-US" sz="1900" kern="1200" dirty="0"/>
            <a:t>.</a:t>
          </a:r>
        </a:p>
      </dsp:txBody>
      <dsp:txXfrm>
        <a:off x="8102712" y="957934"/>
        <a:ext cx="2760335" cy="17735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3513" y="0"/>
            <a:ext cx="3038475" cy="466725"/>
          </a:xfrm>
          <a:prstGeom prst="rect">
            <a:avLst/>
          </a:prstGeom>
        </p:spPr>
        <p:txBody>
          <a:bodyPr vert="horz" lIns="91440" tIns="45720" rIns="91440" bIns="45720" rtlCol="0"/>
          <a:lstStyle>
            <a:lvl1pPr algn="r">
              <a:defRPr sz="1200"/>
            </a:lvl1pPr>
          </a:lstStyle>
          <a:p>
            <a:fld id="{AE077565-78C8-4235-8A5E-E84673B1A6B8}" type="datetimeFigureOut">
              <a:rPr lang="en-US" smtClean="0"/>
              <a:t>1/28/2025</a:t>
            </a:fld>
            <a:endParaRPr lang="en-US"/>
          </a:p>
        </p:txBody>
      </p:sp>
      <p:sp>
        <p:nvSpPr>
          <p:cNvPr id="4" name="Slide Image Placeholder 3"/>
          <p:cNvSpPr>
            <a:spLocks noGrp="1" noRot="1" noChangeAspect="1"/>
          </p:cNvSpPr>
          <p:nvPr>
            <p:ph type="sldImg" idx="2"/>
          </p:nvPr>
        </p:nvSpPr>
        <p:spPr>
          <a:xfrm>
            <a:off x="717550" y="1162050"/>
            <a:ext cx="5578475" cy="3138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5163"/>
            <a:ext cx="5610225" cy="36623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2850"/>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3513" y="8832850"/>
            <a:ext cx="3038475" cy="466725"/>
          </a:xfrm>
          <a:prstGeom prst="rect">
            <a:avLst/>
          </a:prstGeom>
        </p:spPr>
        <p:txBody>
          <a:bodyPr vert="horz" lIns="91440" tIns="45720" rIns="91440" bIns="45720" rtlCol="0" anchor="b"/>
          <a:lstStyle>
            <a:lvl1pPr algn="r">
              <a:defRPr sz="1200"/>
            </a:lvl1pPr>
          </a:lstStyle>
          <a:p>
            <a:fld id="{B15389A6-2FA1-4B36-801E-82C197878AF6}" type="slidenum">
              <a:rPr lang="en-US" smtClean="0"/>
              <a:t>‹#›</a:t>
            </a:fld>
            <a:endParaRPr lang="en-US"/>
          </a:p>
        </p:txBody>
      </p:sp>
    </p:spTree>
    <p:extLst>
      <p:ext uri="{BB962C8B-B14F-4D97-AF65-F5344CB8AC3E}">
        <p14:creationId xmlns:p14="http://schemas.microsoft.com/office/powerpoint/2010/main" val="1062424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1</a:t>
            </a:fld>
            <a:endParaRPr lang="en-US"/>
          </a:p>
        </p:txBody>
      </p:sp>
    </p:spTree>
    <p:extLst>
      <p:ext uri="{BB962C8B-B14F-4D97-AF65-F5344CB8AC3E}">
        <p14:creationId xmlns:p14="http://schemas.microsoft.com/office/powerpoint/2010/main" val="1104427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Disqualifications: If this procurement is discussed with any City employees other than myself. If you’re currently working on a City Project, you may not discuss this procurement with staff that you’re working with.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do not want to see a cover letter, it could potentially count as ratable criteria, when I receive the SOQ’s, I’ll be looking to make sure there is no ratable criteria, if anything is counted as ratable criteria on cover letter or tabs, I will be taking out pages from the back of the SOQ.</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Express, to get their SOQ’s in prior to cut off, there will be a lot of firms submitting, if you wait to the last minute and there is an issue, the system will stop accepting any submittals at 12pm on the dot. So, make sure to submit them prior or as early as you can in order to make the deadline.</a:t>
            </a:r>
          </a:p>
        </p:txBody>
      </p:sp>
      <p:sp>
        <p:nvSpPr>
          <p:cNvPr id="4" name="Slide Number Placeholder 3"/>
          <p:cNvSpPr>
            <a:spLocks noGrp="1"/>
          </p:cNvSpPr>
          <p:nvPr>
            <p:ph type="sldNum" sz="quarter" idx="10"/>
          </p:nvPr>
        </p:nvSpPr>
        <p:spPr/>
        <p:txBody>
          <a:bodyPr/>
          <a:lstStyle/>
          <a:p>
            <a:fld id="{A802B656-D898-4057-BC0F-4E6AF4DC535F}" type="slidenum">
              <a:rPr lang="en-US" smtClean="0"/>
              <a:t>10</a:t>
            </a:fld>
            <a:endParaRPr lang="en-US" dirty="0"/>
          </a:p>
        </p:txBody>
      </p:sp>
    </p:spTree>
    <p:extLst>
      <p:ext uri="{BB962C8B-B14F-4D97-AF65-F5344CB8AC3E}">
        <p14:creationId xmlns:p14="http://schemas.microsoft.com/office/powerpoint/2010/main" val="1258064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02B656-D898-4057-BC0F-4E6AF4DC535F}" type="slidenum">
              <a:rPr lang="en-US" smtClean="0"/>
              <a:t>12</a:t>
            </a:fld>
            <a:endParaRPr lang="en-US" dirty="0"/>
          </a:p>
        </p:txBody>
      </p:sp>
    </p:spTree>
    <p:extLst>
      <p:ext uri="{BB962C8B-B14F-4D97-AF65-F5344CB8AC3E}">
        <p14:creationId xmlns:p14="http://schemas.microsoft.com/office/powerpoint/2010/main" val="209624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2</a:t>
            </a:fld>
            <a:endParaRPr lang="en-US"/>
          </a:p>
        </p:txBody>
      </p:sp>
    </p:spTree>
    <p:extLst>
      <p:ext uri="{BB962C8B-B14F-4D97-AF65-F5344CB8AC3E}">
        <p14:creationId xmlns:p14="http://schemas.microsoft.com/office/powerpoint/2010/main" val="2153589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3</a:t>
            </a:fld>
            <a:endParaRPr lang="en-US"/>
          </a:p>
        </p:txBody>
      </p:sp>
    </p:spTree>
    <p:extLst>
      <p:ext uri="{BB962C8B-B14F-4D97-AF65-F5344CB8AC3E}">
        <p14:creationId xmlns:p14="http://schemas.microsoft.com/office/powerpoint/2010/main" val="1078247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4</a:t>
            </a:fld>
            <a:endParaRPr lang="en-US"/>
          </a:p>
        </p:txBody>
      </p:sp>
    </p:spTree>
    <p:extLst>
      <p:ext uri="{BB962C8B-B14F-4D97-AF65-F5344CB8AC3E}">
        <p14:creationId xmlns:p14="http://schemas.microsoft.com/office/powerpoint/2010/main" val="3750965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5</a:t>
            </a:fld>
            <a:endParaRPr lang="en-US"/>
          </a:p>
        </p:txBody>
      </p:sp>
    </p:spTree>
    <p:extLst>
      <p:ext uri="{BB962C8B-B14F-4D97-AF65-F5344CB8AC3E}">
        <p14:creationId xmlns:p14="http://schemas.microsoft.com/office/powerpoint/2010/main" val="308629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6</a:t>
            </a:fld>
            <a:endParaRPr lang="en-US"/>
          </a:p>
        </p:txBody>
      </p:sp>
    </p:spTree>
    <p:extLst>
      <p:ext uri="{BB962C8B-B14F-4D97-AF65-F5344CB8AC3E}">
        <p14:creationId xmlns:p14="http://schemas.microsoft.com/office/powerpoint/2010/main" val="3250853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7</a:t>
            </a:fld>
            <a:endParaRPr lang="en-US"/>
          </a:p>
        </p:txBody>
      </p:sp>
    </p:spTree>
    <p:extLst>
      <p:ext uri="{BB962C8B-B14F-4D97-AF65-F5344CB8AC3E}">
        <p14:creationId xmlns:p14="http://schemas.microsoft.com/office/powerpoint/2010/main" val="2281937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02B656-D898-4057-BC0F-4E6AF4DC53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779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02B656-D898-4057-BC0F-4E6AF4DC535F}" type="slidenum">
              <a:rPr lang="en-US" smtClean="0"/>
              <a:t>9</a:t>
            </a:fld>
            <a:endParaRPr lang="en-US"/>
          </a:p>
        </p:txBody>
      </p:sp>
    </p:spTree>
    <p:extLst>
      <p:ext uri="{BB962C8B-B14F-4D97-AF65-F5344CB8AC3E}">
        <p14:creationId xmlns:p14="http://schemas.microsoft.com/office/powerpoint/2010/main" val="428733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57861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98586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08502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5623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328708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30389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000954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6491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31869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t>1/28/2025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6156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pPr/>
              <a:t>1/28/2025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0810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1/28/2025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9771586"/>
      </p:ext>
    </p:extLst>
  </p:cSld>
  <p:clrMap bg1="lt1" tx1="dk1" bg2="lt2" tx2="dk2" accent1="accent1" accent2="accent2" accent3="accent3" accent4="accent4" accent5="accent5" accent6="accent6" hlink="hlink" folHlink="folHlink"/>
  <p:sldLayoutIdLst>
    <p:sldLayoutId id="2147485021" r:id="rId1"/>
    <p:sldLayoutId id="2147485022" r:id="rId2"/>
    <p:sldLayoutId id="2147485023" r:id="rId3"/>
    <p:sldLayoutId id="2147485024" r:id="rId4"/>
    <p:sldLayoutId id="2147485025" r:id="rId5"/>
    <p:sldLayoutId id="2147485026" r:id="rId6"/>
    <p:sldLayoutId id="2147485027" r:id="rId7"/>
    <p:sldLayoutId id="2147485028" r:id="rId8"/>
    <p:sldLayoutId id="2147485029" r:id="rId9"/>
    <p:sldLayoutId id="2147485030" r:id="rId10"/>
    <p:sldLayoutId id="214748503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ulie.b.smith@phoenix.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julie.b.smith@phoenix.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olicitations.phoenix.gov/" TargetMode="External"/><Relationship Id="rId4" Type="http://schemas.openxmlformats.org/officeDocument/2006/relationships/hyperlink" Target="https://eprocurement.phoenix.gov/irj/porta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3" name="Content Placeholder 12" descr="A picture containing outdoor, sky, building, tall&#10;&#10;Description automatically generated">
            <a:extLst>
              <a:ext uri="{FF2B5EF4-FFF2-40B4-BE49-F238E27FC236}">
                <a16:creationId xmlns:a16="http://schemas.microsoft.com/office/drawing/2014/main" id="{87FE6889-3485-BE31-4085-45C9DFB4149C}"/>
              </a:ext>
            </a:extLst>
          </p:cNvPr>
          <p:cNvPicPr>
            <a:picLocks noGrp="1" noChangeAspect="1"/>
          </p:cNvPicPr>
          <p:nvPr>
            <p:ph sz="half" idx="2"/>
          </p:nvPr>
        </p:nvPicPr>
        <p:blipFill rotWithShape="1">
          <a:blip r:embed="rId3"/>
          <a:srcRect t="4748" r="2" b="2"/>
          <a:stretch/>
        </p:blipFill>
        <p:spPr>
          <a:xfrm>
            <a:off x="1" y="10"/>
            <a:ext cx="5727699" cy="6857990"/>
          </a:xfrm>
          <a:prstGeom prst="rect">
            <a:avLst/>
          </a:prstGeom>
          <a:blipFill>
            <a:blip r:embed="rId4"/>
            <a:tile tx="0" ty="0" sx="100000" sy="100000" flip="none" algn="tl"/>
          </a:blipFill>
        </p:spPr>
      </p:pic>
      <p:sp>
        <p:nvSpPr>
          <p:cNvPr id="15" name="Title 14">
            <a:extLst>
              <a:ext uri="{FF2B5EF4-FFF2-40B4-BE49-F238E27FC236}">
                <a16:creationId xmlns:a16="http://schemas.microsoft.com/office/drawing/2014/main" id="{A77FEE1B-9528-F743-35F5-E51E0458C195}"/>
              </a:ext>
            </a:extLst>
          </p:cNvPr>
          <p:cNvSpPr>
            <a:spLocks noGrp="1"/>
          </p:cNvSpPr>
          <p:nvPr>
            <p:ph type="title"/>
          </p:nvPr>
        </p:nvSpPr>
        <p:spPr>
          <a:xfrm>
            <a:off x="5202932" y="0"/>
            <a:ext cx="7370064" cy="1167892"/>
          </a:xfrm>
          <a:noFill/>
          <a:ln>
            <a:noFill/>
          </a:ln>
        </p:spPr>
        <p:txBody>
          <a:bodyPr>
            <a:noAutofit/>
          </a:bodyPr>
          <a:lstStyle/>
          <a:p>
            <a:r>
              <a:rPr lang="en-US" sz="4000" dirty="0"/>
              <a:t>Pre-submittal meeting </a:t>
            </a:r>
          </a:p>
        </p:txBody>
      </p:sp>
      <p:pic>
        <p:nvPicPr>
          <p:cNvPr id="16" name="Picture 4" descr="birdlogoclean_white">
            <a:extLst>
              <a:ext uri="{FF2B5EF4-FFF2-40B4-BE49-F238E27FC236}">
                <a16:creationId xmlns:a16="http://schemas.microsoft.com/office/drawing/2014/main" id="{53A2FC07-F3F2-30A3-51AF-877F52A11AC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87964" y="1880630"/>
            <a:ext cx="1024136" cy="1013124"/>
          </a:xfrm>
          <a:prstGeom prst="rect">
            <a:avLst/>
          </a:prstGeom>
          <a:noFill/>
          <a:effectLst>
            <a:outerShdw blurRad="50800" dist="50800" dir="5400000" algn="ctr" rotWithShape="0">
              <a:schemeClr val="bg1">
                <a:lumMod val="50000"/>
              </a:schemeClr>
            </a:outerShdw>
          </a:effectLst>
        </p:spPr>
      </p:pic>
      <p:sp>
        <p:nvSpPr>
          <p:cNvPr id="20" name="TextBox 19">
            <a:extLst>
              <a:ext uri="{FF2B5EF4-FFF2-40B4-BE49-F238E27FC236}">
                <a16:creationId xmlns:a16="http://schemas.microsoft.com/office/drawing/2014/main" id="{1EA2F727-2210-27E2-2E31-86EE590940E0}"/>
              </a:ext>
            </a:extLst>
          </p:cNvPr>
          <p:cNvSpPr txBox="1"/>
          <p:nvPr/>
        </p:nvSpPr>
        <p:spPr>
          <a:xfrm>
            <a:off x="6241275" y="1042244"/>
            <a:ext cx="6093994" cy="4801314"/>
          </a:xfrm>
          <a:prstGeom prst="rect">
            <a:avLst/>
          </a:prstGeom>
          <a:noFill/>
        </p:spPr>
        <p:txBody>
          <a:bodyPr wrap="square">
            <a:spAutoFit/>
          </a:bodyPr>
          <a:lstStyle/>
          <a:p>
            <a:pPr algn="ctr"/>
            <a:r>
              <a:rPr lang="en-US" dirty="0"/>
              <a:t>CITY OF PHOENIX</a:t>
            </a:r>
          </a:p>
          <a:p>
            <a:pPr algn="ctr"/>
            <a:r>
              <a:rPr lang="en-US" dirty="0"/>
              <a:t>Water Services Department</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sz="1800" b="0" i="0" u="none" strike="noStrike" baseline="0" dirty="0">
              <a:solidFill>
                <a:srgbClr val="000000"/>
              </a:solidFill>
              <a:latin typeface="Arial" panose="020B0604020202020204" pitchFamily="34" charset="0"/>
            </a:endParaRPr>
          </a:p>
          <a:p>
            <a:pPr algn="ctr"/>
            <a:r>
              <a:rPr lang="en-US" sz="1800" b="0" i="0" u="none" strike="noStrike" baseline="0" dirty="0">
                <a:solidFill>
                  <a:srgbClr val="000000"/>
                </a:solidFill>
                <a:latin typeface="Arial" panose="020B0604020202020204" pitchFamily="34" charset="0"/>
              </a:rPr>
              <a:t> </a:t>
            </a:r>
            <a:r>
              <a:rPr lang="en-US" b="0" dirty="0">
                <a:solidFill>
                  <a:srgbClr val="000000"/>
                </a:solidFill>
                <a:latin typeface="Arial" panose="020B0604020202020204" pitchFamily="34" charset="0"/>
              </a:rPr>
              <a:t>PVC-LINED CONCRETE SEWER PROGRAM</a:t>
            </a:r>
            <a:endParaRPr lang="en-US" sz="1800" i="0" u="none" strike="noStrike" baseline="0" dirty="0">
              <a:solidFill>
                <a:srgbClr val="000000"/>
              </a:solidFill>
            </a:endParaRPr>
          </a:p>
          <a:p>
            <a:pPr algn="ctr"/>
            <a:r>
              <a:rPr lang="en-US" dirty="0"/>
              <a:t>ENGINEERING SERVICES</a:t>
            </a:r>
          </a:p>
          <a:p>
            <a:pPr algn="ctr"/>
            <a:endParaRPr lang="en-US" dirty="0"/>
          </a:p>
          <a:p>
            <a:pPr algn="ctr"/>
            <a:r>
              <a:rPr lang="en-US" dirty="0"/>
              <a:t>PROJECT WS90500272</a:t>
            </a:r>
          </a:p>
          <a:p>
            <a:pPr algn="ctr"/>
            <a:r>
              <a:rPr lang="en-US" dirty="0"/>
              <a:t>PROCUREPHX PRODUCT CATEGORY CODE: 925000000</a:t>
            </a:r>
          </a:p>
          <a:p>
            <a:pPr algn="ctr"/>
            <a:r>
              <a:rPr lang="en-US" dirty="0"/>
              <a:t>RFx Number: 6000001708</a:t>
            </a:r>
          </a:p>
          <a:p>
            <a:pPr algn="ctr"/>
            <a:endParaRPr lang="en-US" dirty="0"/>
          </a:p>
          <a:p>
            <a:pPr algn="ctr"/>
            <a:endParaRPr lang="en-US" dirty="0"/>
          </a:p>
          <a:p>
            <a:pPr algn="ctr"/>
            <a:r>
              <a:rPr lang="en-US" dirty="0"/>
              <a:t>February 7, 2025</a:t>
            </a:r>
          </a:p>
        </p:txBody>
      </p:sp>
    </p:spTree>
    <p:extLst>
      <p:ext uri="{BB962C8B-B14F-4D97-AF65-F5344CB8AC3E}">
        <p14:creationId xmlns:p14="http://schemas.microsoft.com/office/powerpoint/2010/main" val="136025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exagon 5">
            <a:extLst>
              <a:ext uri="{FF2B5EF4-FFF2-40B4-BE49-F238E27FC236}">
                <a16:creationId xmlns:a16="http://schemas.microsoft.com/office/drawing/2014/main" id="{171B91FC-9020-473C-878C-26C5B19E80B1}"/>
              </a:ext>
            </a:extLst>
          </p:cNvPr>
          <p:cNvSpPr/>
          <p:nvPr/>
        </p:nvSpPr>
        <p:spPr>
          <a:xfrm>
            <a:off x="389380" y="863635"/>
            <a:ext cx="4980214" cy="2818813"/>
          </a:xfrm>
          <a:prstGeom prst="hexagon">
            <a:avLst/>
          </a:prstGeom>
          <a:solidFill>
            <a:schemeClr val="tx2">
              <a:lumMod val="40000"/>
              <a:lumOff val="60000"/>
            </a:schemeClr>
          </a:solidFill>
          <a:ln w="25400" cap="rnd" cmpd="sng" algn="ctr">
            <a:solidFill>
              <a:schemeClr val="tx2">
                <a:lumMod val="75000"/>
              </a:schemeClr>
            </a:solidFill>
            <a:prstDash val="solid"/>
          </a:ln>
          <a:effectLst>
            <a:glow rad="139700">
              <a:srgbClr val="FFFF00">
                <a:alpha val="40000"/>
              </a:srgbClr>
            </a:glow>
            <a:outerShdw blurRad="107950" dist="12700" dir="60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b="1" i="0" u="sng" strike="noStrike" kern="0" cap="none" spc="0" normalizeH="0" baseline="0" noProof="0" dirty="0">
                <a:ln>
                  <a:noFill/>
                </a:ln>
                <a:effectLst/>
                <a:uLnTx/>
                <a:uFillTx/>
                <a:ea typeface="+mn-ea"/>
                <a:cs typeface="+mn-cs"/>
              </a:rPr>
              <a:t>MAXIMUM</a:t>
            </a:r>
            <a:r>
              <a:rPr kumimoji="0" lang="en-US" altLang="en-US" b="0" i="0" u="sng" strike="noStrike" kern="0" cap="none" spc="0" normalizeH="0" baseline="0" noProof="0" dirty="0">
                <a:ln>
                  <a:noFill/>
                </a:ln>
                <a:effectLst/>
                <a:uLnTx/>
                <a:uFillTx/>
                <a:ea typeface="+mn-ea"/>
                <a:cs typeface="+mn-cs"/>
              </a:rPr>
              <a:t> pages permitted is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b="1" i="0" u="sng" strike="noStrike" kern="0" cap="none" spc="0" normalizeH="0" baseline="0" noProof="0" dirty="0">
                <a:ln>
                  <a:noFill/>
                </a:ln>
                <a:effectLst/>
                <a:uLnTx/>
                <a:uFillTx/>
                <a:ea typeface="+mn-ea"/>
                <a:cs typeface="+mn-cs"/>
              </a:rPr>
              <a:t>12 pages </a:t>
            </a:r>
            <a:endParaRPr kumimoji="0" lang="en-US" altLang="en-US" b="1" i="0" u="none" strike="noStrike" kern="0" cap="none" spc="0" normalizeH="0" baseline="0" noProof="0" dirty="0">
              <a:ln>
                <a:noFill/>
              </a:ln>
              <a:effectLst/>
              <a:uLnTx/>
              <a:uFillTx/>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b="0" i="0" u="none" strike="noStrike" kern="0" cap="none" spc="0" normalizeH="0" baseline="0" noProof="0" dirty="0">
                <a:ln>
                  <a:noFill/>
                </a:ln>
                <a:effectLst/>
                <a:uLnTx/>
                <a:uFillTx/>
                <a:ea typeface="+mn-ea"/>
                <a:cs typeface="Arial" panose="020B0604020202020204" pitchFamily="34" charset="0"/>
              </a:rPr>
              <a:t>The following will </a:t>
            </a:r>
            <a:r>
              <a:rPr kumimoji="0" lang="en-US" altLang="en-US" b="0" i="0" u="sng" strike="noStrike" kern="0" cap="none" spc="0" normalizeH="0" baseline="0" noProof="0" dirty="0">
                <a:ln>
                  <a:noFill/>
                </a:ln>
                <a:effectLst/>
                <a:uLnTx/>
                <a:uFillTx/>
                <a:ea typeface="+mn-ea"/>
                <a:cs typeface="Arial" panose="020B0604020202020204" pitchFamily="34" charset="0"/>
              </a:rPr>
              <a:t>NOT</a:t>
            </a:r>
            <a:r>
              <a:rPr kumimoji="0" lang="en-US" altLang="en-US" b="0" i="0" u="none" strike="noStrike" kern="0" cap="none" spc="0" normalizeH="0" baseline="0" noProof="0" dirty="0">
                <a:ln>
                  <a:noFill/>
                </a:ln>
                <a:effectLst/>
                <a:uLnTx/>
                <a:uFillTx/>
                <a:ea typeface="+mn-ea"/>
                <a:cs typeface="Arial" panose="020B0604020202020204" pitchFamily="34" charset="0"/>
              </a:rPr>
              <a:t> be counted in the max page count:</a:t>
            </a:r>
          </a:p>
          <a:p>
            <a:pPr marL="0" marR="0" lvl="2" indent="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b="0" i="0" u="none" strike="noStrike" kern="0" cap="none" spc="0" normalizeH="0" baseline="0" noProof="0" dirty="0">
                <a:ln>
                  <a:noFill/>
                </a:ln>
                <a:effectLst/>
                <a:uLnTx/>
                <a:uFillTx/>
                <a:ea typeface="+mn-ea"/>
                <a:cs typeface="Arial" panose="020B0604020202020204" pitchFamily="34" charset="0"/>
              </a:rPr>
              <a:t>Front and back covers</a:t>
            </a:r>
          </a:p>
          <a:p>
            <a:pPr marL="0" marR="0" lvl="2" indent="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b="0" i="0" u="none" strike="noStrike" kern="0" cap="none" spc="0" normalizeH="0" baseline="0" noProof="0" dirty="0">
                <a:ln>
                  <a:noFill/>
                </a:ln>
                <a:effectLst/>
                <a:uLnTx/>
                <a:uFillTx/>
                <a:ea typeface="+mn-ea"/>
                <a:cs typeface="Arial" panose="020B0604020202020204" pitchFamily="34" charset="0"/>
              </a:rPr>
              <a:t>Information Sheet</a:t>
            </a:r>
          </a:p>
          <a:p>
            <a:pPr marL="0" marR="0" lvl="2" indent="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b="0" i="0" u="none" strike="noStrike" kern="0" cap="none" spc="0" normalizeH="0" baseline="0" noProof="0" dirty="0">
                <a:ln>
                  <a:noFill/>
                </a:ln>
                <a:effectLst/>
                <a:uLnTx/>
                <a:uFillTx/>
                <a:ea typeface="+mn-ea"/>
                <a:cs typeface="Arial" panose="020B0604020202020204" pitchFamily="34" charset="0"/>
              </a:rPr>
              <a:t>Table of Contents</a:t>
            </a:r>
          </a:p>
        </p:txBody>
      </p:sp>
      <p:sp>
        <p:nvSpPr>
          <p:cNvPr id="7" name="Content Placeholder 2">
            <a:extLst>
              <a:ext uri="{FF2B5EF4-FFF2-40B4-BE49-F238E27FC236}">
                <a16:creationId xmlns:a16="http://schemas.microsoft.com/office/drawing/2014/main" id="{C135C929-40C2-47DC-B47B-DA6A3394EEDD}"/>
              </a:ext>
            </a:extLst>
          </p:cNvPr>
          <p:cNvSpPr txBox="1">
            <a:spLocks/>
          </p:cNvSpPr>
          <p:nvPr/>
        </p:nvSpPr>
        <p:spPr>
          <a:xfrm>
            <a:off x="525021" y="3910571"/>
            <a:ext cx="4844573" cy="2475965"/>
          </a:xfrm>
          <a:prstGeom prst="rect">
            <a:avLst/>
          </a:prstGeom>
          <a:solidFill>
            <a:schemeClr val="accent4">
              <a:lumMod val="40000"/>
              <a:lumOff val="60000"/>
            </a:schemeClr>
          </a:solidFill>
          <a:ln w="25400" cap="rnd" cmpd="sng" algn="ctr">
            <a:noFill/>
            <a:prstDash val="solid"/>
          </a:ln>
          <a:effectLst>
            <a:glow rad="228600">
              <a:srgbClr val="00B050">
                <a:alpha val="40000"/>
              </a:srgb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0"/>
              </a:spcBef>
              <a:spcAft>
                <a:spcPts val="200"/>
              </a:spcAft>
              <a:buClr>
                <a:srgbClr val="6FEBA0"/>
              </a:buClr>
              <a:buSzPct val="100000"/>
              <a:buFont typeface="Tw Cen MT" panose="020B0602020104020603" pitchFamily="34" charset="0"/>
              <a:buNone/>
              <a:tabLst/>
              <a:defRPr/>
            </a:pPr>
            <a:r>
              <a:rPr kumimoji="0" lang="en-US" altLang="en-US" sz="2200" b="1" i="0" u="sng" strike="noStrike" kern="0" cap="none" spc="0" normalizeH="0" baseline="0" noProof="0" dirty="0">
                <a:ln>
                  <a:noFill/>
                </a:ln>
                <a:effectLst/>
                <a:uLnTx/>
                <a:uFillTx/>
                <a:latin typeface="Century Gothic" panose="020B0502020202020204"/>
                <a:ea typeface="+mn-ea"/>
                <a:cs typeface="+mn-cs"/>
              </a:rPr>
              <a:t>Grounds for disqualification:</a:t>
            </a:r>
            <a:endParaRPr kumimoji="0" lang="en-US" altLang="en-US" sz="2200" b="1" i="0" u="none" strike="noStrike" kern="0" cap="none" spc="0" normalizeH="0" baseline="0" noProof="0" dirty="0">
              <a:ln>
                <a:noFill/>
              </a:ln>
              <a:effectLst/>
              <a:uLnTx/>
              <a:uFillTx/>
              <a:latin typeface="Century Gothic" panose="020B0502020202020204"/>
              <a:ea typeface="+mn-ea"/>
              <a:cs typeface="Arial" panose="020B0604020202020204" pitchFamily="34" charset="0"/>
            </a:endParaRPr>
          </a:p>
          <a:p>
            <a:pPr marL="265176" marR="0" lvl="1" indent="-137160" defTabSz="914400" rtl="0" eaLnBrk="1" fontAlgn="auto" latinLnBrk="0" hangingPunct="1">
              <a:lnSpc>
                <a:spcPct val="90000"/>
              </a:lnSpc>
              <a:spcBef>
                <a:spcPts val="200"/>
              </a:spcBef>
              <a:spcAft>
                <a:spcPts val="60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effectLst/>
                <a:uLnTx/>
                <a:uFillTx/>
                <a:ea typeface="+mn-ea"/>
                <a:cs typeface="Arial" panose="020B0604020202020204" pitchFamily="34" charset="0"/>
              </a:rPr>
              <a:t>Failure to submit </a:t>
            </a:r>
            <a:r>
              <a:rPr kumimoji="0" lang="en-US" altLang="en-US" sz="2200" b="0" i="0" u="sng" strike="noStrike" kern="1200" cap="none" spc="0" normalizeH="0" baseline="0" noProof="0" dirty="0">
                <a:ln>
                  <a:noFill/>
                </a:ln>
                <a:effectLst/>
                <a:uLnTx/>
                <a:uFillTx/>
                <a:ea typeface="+mn-ea"/>
                <a:cs typeface="Arial" panose="020B0604020202020204" pitchFamily="34" charset="0"/>
              </a:rPr>
              <a:t>electronically</a:t>
            </a:r>
            <a:r>
              <a:rPr kumimoji="0" lang="en-US" altLang="en-US" sz="2200" b="0" i="0" u="none" strike="noStrike" kern="1200" cap="none" spc="0" normalizeH="0" baseline="0" noProof="0" dirty="0">
                <a:ln>
                  <a:noFill/>
                </a:ln>
                <a:effectLst/>
                <a:uLnTx/>
                <a:uFillTx/>
                <a:ea typeface="+mn-ea"/>
                <a:cs typeface="Arial" panose="020B0604020202020204" pitchFamily="34" charset="0"/>
              </a:rPr>
              <a:t> email to </a:t>
            </a:r>
            <a:r>
              <a:rPr kumimoji="0" lang="en-US" altLang="en-US" sz="2200" b="0" i="0" u="none" strike="noStrike" kern="1200" cap="none" spc="0" normalizeH="0" baseline="0" noProof="0" dirty="0" err="1">
                <a:ln>
                  <a:noFill/>
                </a:ln>
                <a:effectLst/>
                <a:uLnTx/>
                <a:uFillTx/>
                <a:ea typeface="+mn-ea"/>
                <a:cs typeface="Arial" panose="020B0604020202020204" pitchFamily="34" charset="0"/>
              </a:rPr>
              <a:t>juli</a:t>
            </a:r>
            <a:r>
              <a:rPr lang="en-US" altLang="en-US" sz="2200" dirty="0">
                <a:cs typeface="Arial" panose="020B0604020202020204" pitchFamily="34" charset="0"/>
              </a:rPr>
              <a:t>e.b.smith@phoenix.gov</a:t>
            </a:r>
            <a:r>
              <a:rPr kumimoji="0" lang="en-US" altLang="en-US" sz="2200" b="0" i="0" u="none" strike="noStrike" kern="1200" cap="none" spc="0" normalizeH="0" baseline="0" noProof="0" dirty="0">
                <a:ln>
                  <a:noFill/>
                </a:ln>
                <a:effectLst/>
                <a:uLnTx/>
                <a:uFillTx/>
                <a:ea typeface="+mn-ea"/>
                <a:cs typeface="Arial" panose="020B0604020202020204" pitchFamily="34" charset="0"/>
              </a:rPr>
              <a:t> by the due date and time</a:t>
            </a:r>
          </a:p>
          <a:p>
            <a:pPr marL="265176" marR="0" lvl="1" indent="-137160" defTabSz="914400" rtl="0" eaLnBrk="1" fontAlgn="auto" latinLnBrk="0" hangingPunct="1">
              <a:lnSpc>
                <a:spcPct val="90000"/>
              </a:lnSpc>
              <a:spcBef>
                <a:spcPts val="200"/>
              </a:spcBef>
              <a:spcAft>
                <a:spcPts val="600"/>
              </a:spcAft>
              <a:buClrTx/>
              <a:buSzTx/>
              <a:buFont typeface="Arial" panose="020B0604020202020204" pitchFamily="34" charset="0"/>
              <a:buChar char="•"/>
              <a:tabLst/>
              <a:defRPr/>
            </a:pPr>
            <a:r>
              <a:rPr lang="en-US" altLang="en-US" sz="2200" dirty="0">
                <a:cs typeface="Arial" panose="020B0604020202020204" pitchFamily="34" charset="0"/>
              </a:rPr>
              <a:t>Submit under the wrong RFx number</a:t>
            </a:r>
            <a:endParaRPr kumimoji="0" lang="en-US" altLang="en-US" sz="2200" b="0" i="0" u="none" strike="noStrike" kern="1200" cap="none" spc="0" normalizeH="0" baseline="0" noProof="0" dirty="0">
              <a:ln>
                <a:noFill/>
              </a:ln>
              <a:effectLst/>
              <a:uLnTx/>
              <a:uFillTx/>
              <a:ea typeface="+mn-ea"/>
              <a:cs typeface="Arial" panose="020B0604020202020204" pitchFamily="34" charset="0"/>
            </a:endParaRPr>
          </a:p>
          <a:p>
            <a:pPr marL="265176" marR="0" lvl="1" indent="-137160" defTabSz="914400" rtl="0" eaLnBrk="1" fontAlgn="auto" latinLnBrk="0" hangingPunct="1">
              <a:lnSpc>
                <a:spcPct val="90000"/>
              </a:lnSpc>
              <a:spcBef>
                <a:spcPts val="200"/>
              </a:spcBef>
              <a:spcAft>
                <a:spcPts val="120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effectLst/>
                <a:uLnTx/>
                <a:uFillTx/>
                <a:ea typeface="+mn-ea"/>
                <a:cs typeface="Arial" panose="020B0604020202020204" pitchFamily="34" charset="0"/>
              </a:rPr>
              <a:t>Violating “Contact with City Employees” policy</a:t>
            </a:r>
          </a:p>
        </p:txBody>
      </p:sp>
      <p:graphicFrame>
        <p:nvGraphicFramePr>
          <p:cNvPr id="9" name="Content Placeholder 2">
            <a:extLst>
              <a:ext uri="{FF2B5EF4-FFF2-40B4-BE49-F238E27FC236}">
                <a16:creationId xmlns:a16="http://schemas.microsoft.com/office/drawing/2014/main" id="{7D95D4D2-8C47-4999-A97A-85B9707D9B4D}"/>
              </a:ext>
            </a:extLst>
          </p:cNvPr>
          <p:cNvGraphicFramePr>
            <a:graphicFrameLocks/>
          </p:cNvGraphicFramePr>
          <p:nvPr>
            <p:extLst>
              <p:ext uri="{D42A27DB-BD31-4B8C-83A1-F6EECF244321}">
                <p14:modId xmlns:p14="http://schemas.microsoft.com/office/powerpoint/2010/main" val="3817201277"/>
              </p:ext>
            </p:extLst>
          </p:nvPr>
        </p:nvGraphicFramePr>
        <p:xfrm>
          <a:off x="6281920" y="213360"/>
          <a:ext cx="5774440" cy="6550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itle 10">
            <a:extLst>
              <a:ext uri="{FF2B5EF4-FFF2-40B4-BE49-F238E27FC236}">
                <a16:creationId xmlns:a16="http://schemas.microsoft.com/office/drawing/2014/main" id="{335859B1-5B73-46F4-A808-ED8CA95296FC}"/>
              </a:ext>
            </a:extLst>
          </p:cNvPr>
          <p:cNvSpPr txBox="1">
            <a:spLocks/>
          </p:cNvSpPr>
          <p:nvPr/>
        </p:nvSpPr>
        <p:spPr>
          <a:xfrm>
            <a:off x="135640" y="194849"/>
            <a:ext cx="7423400" cy="821871"/>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i="1" u="sng" dirty="0">
                <a:solidFill>
                  <a:schemeClr val="tx1"/>
                </a:solidFill>
              </a:rPr>
              <a:t>SUBMITTAL REQUIREMENTS</a:t>
            </a:r>
            <a:endParaRPr lang="en-US" sz="4000" i="1" dirty="0">
              <a:solidFill>
                <a:schemeClr val="tx1"/>
              </a:solidFill>
            </a:endParaRPr>
          </a:p>
        </p:txBody>
      </p:sp>
    </p:spTree>
    <p:extLst>
      <p:ext uri="{BB962C8B-B14F-4D97-AF65-F5344CB8AC3E}">
        <p14:creationId xmlns:p14="http://schemas.microsoft.com/office/powerpoint/2010/main" val="402395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0387-4779-372D-C613-6EDE2086C6C5}"/>
              </a:ext>
            </a:extLst>
          </p:cNvPr>
          <p:cNvSpPr>
            <a:spLocks noGrp="1"/>
          </p:cNvSpPr>
          <p:nvPr>
            <p:ph type="title"/>
          </p:nvPr>
        </p:nvSpPr>
        <p:spPr bwMode="auto">
          <a:xfrm>
            <a:off x="0" y="0"/>
            <a:ext cx="12192000" cy="1925311"/>
          </a:xfrm>
          <a:solidFill>
            <a:schemeClr val="bg1">
              <a:lumMod val="65000"/>
            </a:schemeClr>
          </a:solidFill>
          <a:ln>
            <a:noFill/>
          </a:ln>
        </p:spPr>
        <p:txBody>
          <a:bodyPr anchor="ctr">
            <a:normAutofit/>
          </a:bodyPr>
          <a:lstStyle/>
          <a:p>
            <a:r>
              <a:rPr lang="en-US" sz="4000" b="1" dirty="0">
                <a:solidFill>
                  <a:srgbClr val="FFFFFF"/>
                </a:solidFill>
              </a:rPr>
              <a:t>SELECTION PROCESS</a:t>
            </a:r>
          </a:p>
        </p:txBody>
      </p:sp>
      <p:graphicFrame>
        <p:nvGraphicFramePr>
          <p:cNvPr id="12" name="Content Placeholder 2">
            <a:extLst>
              <a:ext uri="{FF2B5EF4-FFF2-40B4-BE49-F238E27FC236}">
                <a16:creationId xmlns:a16="http://schemas.microsoft.com/office/drawing/2014/main" id="{11390E33-A946-FB74-6D5B-E6111898AFB5}"/>
              </a:ext>
            </a:extLst>
          </p:cNvPr>
          <p:cNvGraphicFramePr>
            <a:graphicFrameLocks noGrp="1"/>
          </p:cNvGraphicFramePr>
          <p:nvPr>
            <p:ph idx="1"/>
            <p:extLst>
              <p:ext uri="{D42A27DB-BD31-4B8C-83A1-F6EECF244321}">
                <p14:modId xmlns:p14="http://schemas.microsoft.com/office/powerpoint/2010/main" val="283104800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5C00BA82-07D4-DE35-60D6-4A69C36EF561}"/>
              </a:ext>
            </a:extLst>
          </p:cNvPr>
          <p:cNvPicPr>
            <a:picLocks noChangeAspect="1"/>
          </p:cNvPicPr>
          <p:nvPr/>
        </p:nvPicPr>
        <p:blipFill>
          <a:blip r:embed="rId7"/>
          <a:stretch>
            <a:fillRect/>
          </a:stretch>
        </p:blipFill>
        <p:spPr>
          <a:xfrm>
            <a:off x="7826406" y="4104034"/>
            <a:ext cx="615749" cy="713294"/>
          </a:xfrm>
          <a:prstGeom prst="rect">
            <a:avLst/>
          </a:prstGeom>
        </p:spPr>
      </p:pic>
    </p:spTree>
    <p:extLst>
      <p:ext uri="{BB962C8B-B14F-4D97-AF65-F5344CB8AC3E}">
        <p14:creationId xmlns:p14="http://schemas.microsoft.com/office/powerpoint/2010/main" val="253554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EC7FF834-B204-4967-8D47-8BB36EAF0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0">
            <a:extLst>
              <a:ext uri="{FF2B5EF4-FFF2-40B4-BE49-F238E27FC236}">
                <a16:creationId xmlns:a16="http://schemas.microsoft.com/office/drawing/2014/main" id="{F780A22D-61EA-43E3-BD94-3E39CF902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8509"/>
            <a:ext cx="12192000" cy="1939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p:ph type="title"/>
          </p:nvPr>
        </p:nvSpPr>
        <p:spPr>
          <a:xfrm>
            <a:off x="1600200" y="4269282"/>
            <a:ext cx="8991600" cy="1264762"/>
          </a:xfrm>
          <a:prstGeom prst="roundRect">
            <a:avLst>
              <a:gd name="adj" fmla="val 14141"/>
            </a:avLst>
          </a:prstGeom>
        </p:spPr>
        <p:txBody>
          <a:bodyPr vert="horz" lIns="274320" tIns="182880" rIns="274320" bIns="182880" rtlCol="0" anchor="ctr" anchorCtr="1">
            <a:normAutofit/>
          </a:bodyPr>
          <a:lstStyle/>
          <a:p>
            <a:r>
              <a:rPr lang="en-US" sz="3000"/>
              <a:t>Important Dates: Selection Schedule</a:t>
            </a:r>
          </a:p>
        </p:txBody>
      </p:sp>
      <p:graphicFrame>
        <p:nvGraphicFramePr>
          <p:cNvPr id="2" name="Table 1">
            <a:extLst>
              <a:ext uri="{FF2B5EF4-FFF2-40B4-BE49-F238E27FC236}">
                <a16:creationId xmlns:a16="http://schemas.microsoft.com/office/drawing/2014/main" id="{27B1D51C-D25B-4A5A-A1FE-552D52AD243F}"/>
              </a:ext>
            </a:extLst>
          </p:cNvPr>
          <p:cNvGraphicFramePr>
            <a:graphicFrameLocks noGrp="1"/>
          </p:cNvGraphicFramePr>
          <p:nvPr>
            <p:extLst>
              <p:ext uri="{D42A27DB-BD31-4B8C-83A1-F6EECF244321}">
                <p14:modId xmlns:p14="http://schemas.microsoft.com/office/powerpoint/2010/main" val="4120429473"/>
              </p:ext>
            </p:extLst>
          </p:nvPr>
        </p:nvGraphicFramePr>
        <p:xfrm>
          <a:off x="1081749" y="640078"/>
          <a:ext cx="10028503" cy="3101685"/>
        </p:xfrm>
        <a:graphic>
          <a:graphicData uri="http://schemas.openxmlformats.org/drawingml/2006/table">
            <a:tbl>
              <a:tblPr firstRow="1" bandRow="1">
                <a:noFill/>
                <a:tableStyleId>{5C22544A-7EE6-4342-B048-85BDC9FD1C3A}</a:tableStyleId>
              </a:tblPr>
              <a:tblGrid>
                <a:gridCol w="5440642">
                  <a:extLst>
                    <a:ext uri="{9D8B030D-6E8A-4147-A177-3AD203B41FA5}">
                      <a16:colId xmlns:a16="http://schemas.microsoft.com/office/drawing/2014/main" val="3517090319"/>
                    </a:ext>
                  </a:extLst>
                </a:gridCol>
                <a:gridCol w="4587861">
                  <a:extLst>
                    <a:ext uri="{9D8B030D-6E8A-4147-A177-3AD203B41FA5}">
                      <a16:colId xmlns:a16="http://schemas.microsoft.com/office/drawing/2014/main" val="1514377013"/>
                    </a:ext>
                  </a:extLst>
                </a:gridCol>
              </a:tblGrid>
              <a:tr h="558225">
                <a:tc>
                  <a:txBody>
                    <a:bodyPr/>
                    <a:lstStyle/>
                    <a:p>
                      <a:r>
                        <a:rPr lang="en-US" sz="2000" b="1" u="sng" cap="none" spc="0" dirty="0">
                          <a:solidFill>
                            <a:schemeClr val="tx1"/>
                          </a:solidFill>
                        </a:rPr>
                        <a:t>Event:</a:t>
                      </a:r>
                    </a:p>
                  </a:txBody>
                  <a:tcPr marL="0" marR="77903" marT="31161" marB="233707" anchor="b">
                    <a:lnL w="12700" cmpd="sng">
                      <a:noFill/>
                      <a:prstDash val="solid"/>
                    </a:lnL>
                    <a:lnR w="12700" cmpd="sng">
                      <a:noFill/>
                      <a:prstDash val="solid"/>
                    </a:lnR>
                    <a:lnT w="28575" cap="flat" cmpd="sng" algn="ctr">
                      <a:solidFill>
                        <a:schemeClr val="tx1"/>
                      </a:solidFill>
                      <a:prstDash val="solid"/>
                    </a:lnT>
                    <a:lnB w="12700" cmpd="sng">
                      <a:noFill/>
                      <a:prstDash val="solid"/>
                    </a:lnB>
                    <a:noFill/>
                  </a:tcPr>
                </a:tc>
                <a:tc>
                  <a:txBody>
                    <a:bodyPr/>
                    <a:lstStyle/>
                    <a:p>
                      <a:r>
                        <a:rPr lang="en-US" sz="2000" b="1" u="sng" cap="none" spc="0" dirty="0">
                          <a:solidFill>
                            <a:schemeClr val="tx1"/>
                          </a:solidFill>
                        </a:rPr>
                        <a:t>Date:</a:t>
                      </a:r>
                    </a:p>
                  </a:txBody>
                  <a:tcPr marL="0" marR="77903" marT="31161" marB="233707" anchor="b">
                    <a:lnL w="12700" cmpd="sng">
                      <a:noFill/>
                      <a:prstDash val="solid"/>
                    </a:lnL>
                    <a:lnR w="12700" cmpd="sng">
                      <a:noFill/>
                      <a:prstDash val="solid"/>
                    </a:lnR>
                    <a:lnT w="28575" cap="flat" cmpd="sng" algn="ctr">
                      <a:solidFill>
                        <a:schemeClr val="tx1"/>
                      </a:solidFill>
                      <a:prstDash val="solid"/>
                    </a:lnT>
                    <a:lnB w="12700" cmpd="sng">
                      <a:noFill/>
                      <a:prstDash val="solid"/>
                    </a:lnB>
                    <a:noFill/>
                  </a:tcPr>
                </a:tc>
                <a:extLst>
                  <a:ext uri="{0D108BD9-81ED-4DB2-BD59-A6C34878D82A}">
                    <a16:rowId xmlns:a16="http://schemas.microsoft.com/office/drawing/2014/main" val="1360662471"/>
                  </a:ext>
                </a:extLst>
              </a:tr>
              <a:tr h="558225">
                <a:tc>
                  <a:txBody>
                    <a:bodyPr/>
                    <a:lstStyle/>
                    <a:p>
                      <a:r>
                        <a:rPr lang="en-US" sz="2000" b="1" cap="none" spc="0" dirty="0">
                          <a:solidFill>
                            <a:schemeClr val="tx1"/>
                          </a:solidFill>
                        </a:rPr>
                        <a:t>Pre-submittal meeting </a:t>
                      </a:r>
                    </a:p>
                  </a:txBody>
                  <a:tcPr marL="0" marR="77903" marT="31161" marB="233707">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r>
                        <a:rPr lang="en-US" sz="2000" b="1" cap="none" spc="0" dirty="0">
                          <a:solidFill>
                            <a:schemeClr val="tx1"/>
                          </a:solidFill>
                        </a:rPr>
                        <a:t>February 7, 2025</a:t>
                      </a:r>
                    </a:p>
                  </a:txBody>
                  <a:tcPr marL="0" marR="77903" marT="31161" marB="233707">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1287587281"/>
                  </a:ext>
                </a:extLst>
              </a:tr>
              <a:tr h="579363">
                <a:tc>
                  <a:txBody>
                    <a:bodyPr/>
                    <a:lstStyle/>
                    <a:p>
                      <a:r>
                        <a:rPr lang="en-US" sz="2000" b="1" cap="none" spc="0">
                          <a:solidFill>
                            <a:schemeClr val="tx1"/>
                          </a:solidFill>
                        </a:rPr>
                        <a:t>SOQs Due </a:t>
                      </a:r>
                    </a:p>
                  </a:txBody>
                  <a:tcPr marL="0" marR="77903" marT="31161" marB="233707">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r>
                        <a:rPr lang="en-US" sz="2000" b="1" cap="none" spc="0" dirty="0">
                          <a:solidFill>
                            <a:schemeClr val="tx1"/>
                          </a:solidFill>
                        </a:rPr>
                        <a:t>February 21, 2025</a:t>
                      </a:r>
                    </a:p>
                  </a:txBody>
                  <a:tcPr marL="0" marR="77903" marT="31161" marB="233707">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089030298"/>
                  </a:ext>
                </a:extLst>
              </a:tr>
              <a:tr h="813318">
                <a:tc>
                  <a:txBody>
                    <a:bodyPr/>
                    <a:lstStyle/>
                    <a:p>
                      <a:r>
                        <a:rPr lang="en-US" sz="2000" b="1" cap="none" spc="0">
                          <a:solidFill>
                            <a:schemeClr val="tx1"/>
                          </a:solidFill>
                        </a:rPr>
                        <a:t>Selection Notification </a:t>
                      </a:r>
                    </a:p>
                  </a:txBody>
                  <a:tcPr marL="0" marR="77903" marT="31161" marB="233707">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r>
                        <a:rPr lang="en-US" sz="2000" b="1" cap="none" spc="0" dirty="0">
                          <a:solidFill>
                            <a:schemeClr val="tx1"/>
                          </a:solidFill>
                        </a:rPr>
                        <a:t>March 2025</a:t>
                      </a:r>
                    </a:p>
                  </a:txBody>
                  <a:tcPr marL="0" marR="77903" marT="31161" marB="233707">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446733459"/>
                  </a:ext>
                </a:extLst>
              </a:tr>
              <a:tr h="558225">
                <a:tc>
                  <a:txBody>
                    <a:bodyPr/>
                    <a:lstStyle/>
                    <a:p>
                      <a:r>
                        <a:rPr lang="en-US" sz="2000" b="1" cap="none" spc="0">
                          <a:solidFill>
                            <a:schemeClr val="tx1"/>
                          </a:solidFill>
                        </a:rPr>
                        <a:t>Scope of Work Meeting</a:t>
                      </a:r>
                    </a:p>
                  </a:txBody>
                  <a:tcPr marL="0" marR="77903" marT="31161" marB="233707">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r>
                        <a:rPr lang="en-US" sz="2000" b="1" cap="none" spc="0" dirty="0">
                          <a:solidFill>
                            <a:schemeClr val="tx1"/>
                          </a:solidFill>
                        </a:rPr>
                        <a:t>March 2025</a:t>
                      </a:r>
                    </a:p>
                  </a:txBody>
                  <a:tcPr marL="0" marR="77903" marT="31161" marB="233707">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245319049"/>
                  </a:ext>
                </a:extLst>
              </a:tr>
            </a:tbl>
          </a:graphicData>
        </a:graphic>
      </p:graphicFrame>
      <p:sp>
        <p:nvSpPr>
          <p:cNvPr id="4" name="Rectangle 3">
            <a:extLst>
              <a:ext uri="{FF2B5EF4-FFF2-40B4-BE49-F238E27FC236}">
                <a16:creationId xmlns:a16="http://schemas.microsoft.com/office/drawing/2014/main" id="{4817F8FC-1969-F239-057B-408D05E76651}"/>
              </a:ext>
            </a:extLst>
          </p:cNvPr>
          <p:cNvSpPr/>
          <p:nvPr/>
        </p:nvSpPr>
        <p:spPr>
          <a:xfrm>
            <a:off x="1081748" y="288758"/>
            <a:ext cx="10124732" cy="422442"/>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414999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F8A398CC-CC47-47B8-A7E7-1FED37CC1E0F}"/>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1700">
                <a:solidFill>
                  <a:srgbClr val="FFFFFF"/>
                </a:solidFill>
              </a:rPr>
              <a:t>Welcome and Introductions</a:t>
            </a:r>
            <a:endParaRPr lang="en-US" sz="1700" dirty="0">
              <a:solidFill>
                <a:srgbClr val="FFFFFF"/>
              </a:solidFill>
            </a:endParaRPr>
          </a:p>
        </p:txBody>
      </p:sp>
      <p:sp>
        <p:nvSpPr>
          <p:cNvPr id="18" name="Content Placeholder 17">
            <a:extLst>
              <a:ext uri="{FF2B5EF4-FFF2-40B4-BE49-F238E27FC236}">
                <a16:creationId xmlns:a16="http://schemas.microsoft.com/office/drawing/2014/main" id="{C125F7EE-F4AC-426B-927D-36F99A94A370}"/>
              </a:ext>
            </a:extLst>
          </p:cNvPr>
          <p:cNvSpPr>
            <a:spLocks noGrp="1"/>
          </p:cNvSpPr>
          <p:nvPr>
            <p:ph idx="1"/>
          </p:nvPr>
        </p:nvSpPr>
        <p:spPr>
          <a:xfrm>
            <a:off x="4358641" y="762000"/>
            <a:ext cx="7723124" cy="5181600"/>
          </a:xfrm>
        </p:spPr>
        <p:txBody>
          <a:bodyPr anchor="ctr">
            <a:normAutofit/>
          </a:bodyPr>
          <a:lstStyle/>
          <a:p>
            <a:pPr marL="0" indent="0" algn="ctr">
              <a:spcBef>
                <a:spcPct val="0"/>
              </a:spcBef>
              <a:buNone/>
              <a:defRPr/>
            </a:pPr>
            <a:r>
              <a:rPr lang="en-US" sz="2000" b="1" dirty="0"/>
              <a:t>Julie B. Smith</a:t>
            </a:r>
            <a:r>
              <a:rPr lang="en-US" sz="2000" dirty="0"/>
              <a:t>, </a:t>
            </a:r>
            <a:r>
              <a:rPr lang="en-US" sz="2000" b="1" dirty="0"/>
              <a:t>Contracts Specialist II</a:t>
            </a:r>
          </a:p>
          <a:p>
            <a:pPr marL="0" indent="0" algn="ctr">
              <a:spcBef>
                <a:spcPct val="0"/>
              </a:spcBef>
              <a:buNone/>
              <a:defRPr/>
            </a:pPr>
            <a:r>
              <a:rPr lang="en-US" sz="2000" i="1" dirty="0"/>
              <a:t>Point of Contact for Submittals and RFQ Questions</a:t>
            </a:r>
          </a:p>
          <a:p>
            <a:pPr marL="0" indent="0" algn="ctr">
              <a:spcBef>
                <a:spcPct val="0"/>
              </a:spcBef>
              <a:buNone/>
              <a:defRPr/>
            </a:pPr>
            <a:r>
              <a:rPr lang="en-US" sz="2000" dirty="0"/>
              <a:t>Office of the City Engineer</a:t>
            </a:r>
          </a:p>
          <a:p>
            <a:pPr marL="0" indent="0" algn="ctr">
              <a:spcBef>
                <a:spcPct val="0"/>
              </a:spcBef>
              <a:buNone/>
              <a:defRPr/>
            </a:pPr>
            <a:r>
              <a:rPr lang="en-US" sz="2000" b="1" dirty="0">
                <a:hlinkClick r:id="rId3">
                  <a:extLst>
                    <a:ext uri="{A12FA001-AC4F-418D-AE19-62706E023703}">
                      <ahyp:hlinkClr xmlns:ahyp="http://schemas.microsoft.com/office/drawing/2018/hyperlinkcolor" val="tx"/>
                    </a:ext>
                  </a:extLst>
                </a:hlinkClick>
              </a:rPr>
              <a:t>Julie.b.smith@phoenix.gov</a:t>
            </a:r>
            <a:r>
              <a:rPr lang="en-US" sz="2000" b="1" dirty="0"/>
              <a:t>   </a:t>
            </a:r>
            <a:r>
              <a:rPr lang="en-US" sz="2000" dirty="0"/>
              <a:t>(602) 534-2418</a:t>
            </a:r>
          </a:p>
          <a:p>
            <a:pPr marL="0" indent="0" algn="ctr">
              <a:spcBef>
                <a:spcPct val="0"/>
              </a:spcBef>
              <a:buNone/>
              <a:defRPr/>
            </a:pPr>
            <a:endParaRPr lang="en-US" sz="2000" dirty="0"/>
          </a:p>
          <a:p>
            <a:pPr marL="0" indent="0" algn="ctr">
              <a:spcBef>
                <a:spcPct val="0"/>
              </a:spcBef>
              <a:buNone/>
              <a:defRPr/>
            </a:pPr>
            <a:endParaRPr lang="en-US" sz="2000" b="1" dirty="0"/>
          </a:p>
          <a:p>
            <a:pPr marL="0" indent="0" algn="ctr">
              <a:spcBef>
                <a:spcPct val="0"/>
              </a:spcBef>
              <a:buClr>
                <a:srgbClr val="660066"/>
              </a:buClr>
              <a:buSzTx/>
              <a:buNone/>
              <a:defRPr/>
            </a:pPr>
            <a:r>
              <a:rPr lang="en-US" sz="2000" b="1" dirty="0"/>
              <a:t>Simon Amavisca, Senior Program Manager</a:t>
            </a:r>
          </a:p>
          <a:p>
            <a:pPr marL="0" indent="0" algn="ctr">
              <a:spcBef>
                <a:spcPct val="0"/>
              </a:spcBef>
              <a:buClr>
                <a:srgbClr val="660066"/>
              </a:buClr>
              <a:buNone/>
              <a:defRPr/>
            </a:pPr>
            <a:r>
              <a:rPr lang="en-US" sz="2000" dirty="0"/>
              <a:t>Water Services Department</a:t>
            </a:r>
          </a:p>
          <a:p>
            <a:pPr marL="0" indent="0" algn="ctr">
              <a:spcBef>
                <a:spcPct val="0"/>
              </a:spcBef>
              <a:buClr>
                <a:srgbClr val="660066"/>
              </a:buClr>
              <a:buNone/>
              <a:defRPr/>
            </a:pPr>
            <a:endParaRPr lang="en-US" sz="2000" dirty="0"/>
          </a:p>
          <a:p>
            <a:pPr marL="0" indent="0" algn="ctr">
              <a:spcBef>
                <a:spcPct val="0"/>
              </a:spcBef>
              <a:buClr>
                <a:srgbClr val="660066"/>
              </a:buClr>
              <a:buNone/>
              <a:defRPr/>
            </a:pPr>
            <a:endParaRPr lang="en-US" sz="2000" b="1" dirty="0"/>
          </a:p>
          <a:p>
            <a:endParaRPr lang="en-US" dirty="0"/>
          </a:p>
        </p:txBody>
      </p:sp>
    </p:spTree>
    <p:extLst>
      <p:ext uri="{BB962C8B-B14F-4D97-AF65-F5344CB8AC3E}">
        <p14:creationId xmlns:p14="http://schemas.microsoft.com/office/powerpoint/2010/main" val="876579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DA4E9987-3E89-452E-9745-E506B8CECF82}"/>
              </a:ext>
            </a:extLst>
          </p:cNvPr>
          <p:cNvSpPr>
            <a:spLocks noGrp="1"/>
          </p:cNvSpPr>
          <p:nvPr>
            <p:ph type="title"/>
          </p:nvPr>
        </p:nvSpPr>
        <p:spPr>
          <a:xfrm>
            <a:off x="643467" y="2681103"/>
            <a:ext cx="3363974" cy="1495794"/>
          </a:xfrm>
          <a:noFill/>
          <a:ln>
            <a:noFill/>
          </a:ln>
        </p:spPr>
        <p:txBody>
          <a:bodyPr vert="horz" wrap="square" lIns="182880" tIns="182880" rIns="182880" bIns="182880" rtlCol="0" anchor="ctr">
            <a:normAutofit/>
          </a:bodyPr>
          <a:lstStyle/>
          <a:p>
            <a:r>
              <a:rPr lang="en-US" sz="2800">
                <a:solidFill>
                  <a:schemeClr val="bg1"/>
                </a:solidFill>
              </a:rPr>
              <a:t>Agenda</a:t>
            </a:r>
          </a:p>
        </p:txBody>
      </p:sp>
      <p:graphicFrame>
        <p:nvGraphicFramePr>
          <p:cNvPr id="12" name="Content Placeholder 8">
            <a:extLst>
              <a:ext uri="{FF2B5EF4-FFF2-40B4-BE49-F238E27FC236}">
                <a16:creationId xmlns:a16="http://schemas.microsoft.com/office/drawing/2014/main" id="{AFF3894A-CFA8-46D7-BE46-15671FF899F4}"/>
              </a:ext>
            </a:extLst>
          </p:cNvPr>
          <p:cNvGraphicFramePr>
            <a:graphicFrameLocks noGrp="1"/>
          </p:cNvGraphicFramePr>
          <p:nvPr>
            <p:ph idx="1"/>
            <p:extLst>
              <p:ext uri="{D42A27DB-BD31-4B8C-83A1-F6EECF244321}">
                <p14:modId xmlns:p14="http://schemas.microsoft.com/office/powerpoint/2010/main" val="358036840"/>
              </p:ext>
            </p:extLst>
          </p:nvPr>
        </p:nvGraphicFramePr>
        <p:xfrm>
          <a:off x="4806950" y="182880"/>
          <a:ext cx="7303770" cy="5730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529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1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Meeting Overview</a:t>
            </a:r>
          </a:p>
        </p:txBody>
      </p:sp>
      <p:sp>
        <p:nvSpPr>
          <p:cNvPr id="5" name="Content Placeholder 4">
            <a:extLst>
              <a:ext uri="{FF2B5EF4-FFF2-40B4-BE49-F238E27FC236}">
                <a16:creationId xmlns:a16="http://schemas.microsoft.com/office/drawing/2014/main" id="{04DFBE6A-02D1-44B0-88EF-519F89B42C2B}"/>
              </a:ext>
            </a:extLst>
          </p:cNvPr>
          <p:cNvSpPr>
            <a:spLocks noGrp="1"/>
          </p:cNvSpPr>
          <p:nvPr>
            <p:ph idx="1"/>
          </p:nvPr>
        </p:nvSpPr>
        <p:spPr>
          <a:xfrm>
            <a:off x="4308893" y="449114"/>
            <a:ext cx="7982233" cy="6512560"/>
          </a:xfrm>
        </p:spPr>
        <p:txBody>
          <a:bodyPr anchor="ctr">
            <a:normAutofit/>
          </a:bodyPr>
          <a:lstStyle/>
          <a:p>
            <a:pPr marL="0" indent="0" algn="ctr">
              <a:buNone/>
            </a:pPr>
            <a:r>
              <a:rPr lang="en-US" altLang="en-US" sz="2000" dirty="0">
                <a:cs typeface="Arial" panose="020B0604020202020204" pitchFamily="34" charset="0"/>
                <a:sym typeface="Wingdings" panose="05000000000000000000" pitchFamily="2" charset="2"/>
              </a:rPr>
              <a:t>To be added to the Attendance Sheet, send an email by 5:00 PM today to </a:t>
            </a:r>
            <a:r>
              <a:rPr lang="en-US" altLang="en-US" sz="2000" u="sng" dirty="0">
                <a:cs typeface="Arial" panose="020B0604020202020204" pitchFamily="34" charset="0"/>
                <a:sym typeface="Wingdings" panose="05000000000000000000" pitchFamily="2" charset="2"/>
                <a:hlinkClick r:id="rId3">
                  <a:extLst>
                    <a:ext uri="{A12FA001-AC4F-418D-AE19-62706E023703}">
                      <ahyp:hlinkClr xmlns:ahyp="http://schemas.microsoft.com/office/drawing/2018/hyperlinkcolor" val="tx"/>
                    </a:ext>
                  </a:extLst>
                </a:hlinkClick>
              </a:rPr>
              <a:t>julie.b.smith@phoenix.</a:t>
            </a:r>
            <a:r>
              <a:rPr lang="en-US" altLang="en-US" sz="2000" dirty="0">
                <a:cs typeface="Arial" panose="020B0604020202020204" pitchFamily="34" charset="0"/>
                <a:sym typeface="Wingdings" panose="05000000000000000000" pitchFamily="2" charset="2"/>
                <a:hlinkClick r:id="rId3">
                  <a:extLst>
                    <a:ext uri="{A12FA001-AC4F-418D-AE19-62706E023703}">
                      <ahyp:hlinkClr xmlns:ahyp="http://schemas.microsoft.com/office/drawing/2018/hyperlinkcolor" val="tx"/>
                    </a:ext>
                  </a:extLst>
                </a:hlinkClick>
              </a:rPr>
              <a:t>gov</a:t>
            </a:r>
            <a:r>
              <a:rPr lang="en-US" altLang="en-US" sz="2000" dirty="0">
                <a:cs typeface="Arial" panose="020B0604020202020204" pitchFamily="34" charset="0"/>
                <a:sym typeface="Wingdings" panose="05000000000000000000" pitchFamily="2" charset="2"/>
              </a:rPr>
              <a:t> with the following: </a:t>
            </a:r>
          </a:p>
          <a:p>
            <a:pPr marL="0" indent="0" algn="ctr">
              <a:buNone/>
            </a:pPr>
            <a:endParaRPr lang="en-US" altLang="en-US" sz="2000" dirty="0">
              <a:cs typeface="Arial" panose="020B0604020202020204" pitchFamily="34" charset="0"/>
              <a:sym typeface="Wingdings" panose="05000000000000000000" pitchFamily="2" charset="2"/>
            </a:endParaRPr>
          </a:p>
          <a:p>
            <a:pPr marL="0" indent="0" algn="ctr">
              <a:buNone/>
            </a:pPr>
            <a:r>
              <a:rPr lang="en-US" altLang="en-US" sz="2000" dirty="0"/>
              <a:t>Sign-in sheet and PowerPoint will be posted on City of Phoenix’s ProcurePHX system (RFx: 6000001708):</a:t>
            </a:r>
          </a:p>
          <a:p>
            <a:pPr marL="0" indent="0" algn="ctr">
              <a:buNone/>
            </a:pPr>
            <a:r>
              <a:rPr lang="en-US" altLang="en-US" sz="2000" dirty="0">
                <a:hlinkClick r:id="rId4">
                  <a:extLst>
                    <a:ext uri="{A12FA001-AC4F-418D-AE19-62706E023703}">
                      <ahyp:hlinkClr xmlns:ahyp="http://schemas.microsoft.com/office/drawing/2018/hyperlinkcolor" val="tx"/>
                    </a:ext>
                  </a:extLst>
                </a:hlinkClick>
              </a:rPr>
              <a:t>https://eprocurement.phoenix.gov/irj/portal</a:t>
            </a:r>
            <a:endParaRPr lang="en-US" altLang="en-US" sz="2000" dirty="0"/>
          </a:p>
          <a:p>
            <a:pPr marL="0" indent="0" algn="ctr">
              <a:buNone/>
            </a:pPr>
            <a:r>
              <a:rPr lang="en-US" altLang="en-US" sz="2000" dirty="0"/>
              <a:t>(or)</a:t>
            </a:r>
          </a:p>
          <a:p>
            <a:pPr marL="0" indent="0" algn="ctr">
              <a:buNone/>
            </a:pPr>
            <a:r>
              <a:rPr lang="en-US" altLang="en-US" sz="2000" dirty="0">
                <a:hlinkClick r:id="rId5">
                  <a:extLst>
                    <a:ext uri="{A12FA001-AC4F-418D-AE19-62706E023703}">
                      <ahyp:hlinkClr xmlns:ahyp="http://schemas.microsoft.com/office/drawing/2018/hyperlinkcolor" val="tx"/>
                    </a:ext>
                  </a:extLst>
                </a:hlinkClick>
              </a:rPr>
              <a:t>https://solicitations.phoenix.gov/</a:t>
            </a:r>
            <a:endParaRPr lang="en-US" sz="2000" dirty="0"/>
          </a:p>
          <a:p>
            <a:pPr marL="0" indent="0" algn="ctr">
              <a:buNone/>
            </a:pPr>
            <a:endParaRPr lang="en-US" altLang="en-US" sz="2000" dirty="0"/>
          </a:p>
          <a:p>
            <a:pPr marL="0" indent="0" algn="ctr">
              <a:buNone/>
            </a:pPr>
            <a:r>
              <a:rPr lang="en-US" altLang="en-US" sz="2000" dirty="0"/>
              <a:t>It is your responsibility as a RFQ holder to determine, prior to submittal, if any Notifications have been issued.</a:t>
            </a:r>
          </a:p>
          <a:p>
            <a:pPr marL="0" indent="0" algn="ctr">
              <a:buNone/>
            </a:pPr>
            <a:endParaRPr lang="en-US" altLang="en-US" sz="2000" dirty="0"/>
          </a:p>
          <a:p>
            <a:pPr marL="0" indent="0" algn="ctr">
              <a:buNone/>
            </a:pPr>
            <a:r>
              <a:rPr lang="en-US" altLang="en-US" sz="2000" dirty="0"/>
              <a:t>This is your ONLY opportunity to discuss this solicitation with City staff</a:t>
            </a:r>
            <a:r>
              <a:rPr lang="en-US" altLang="en-US" dirty="0"/>
              <a:t>.</a:t>
            </a:r>
          </a:p>
        </p:txBody>
      </p:sp>
    </p:spTree>
    <p:extLst>
      <p:ext uri="{BB962C8B-B14F-4D97-AF65-F5344CB8AC3E}">
        <p14:creationId xmlns:p14="http://schemas.microsoft.com/office/powerpoint/2010/main" val="320757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12192000" cy="1704721"/>
          </a:xfrm>
          <a:solidFill>
            <a:schemeClr val="accent2">
              <a:lumMod val="75000"/>
            </a:schemeClr>
          </a:solidFill>
        </p:spPr>
        <p:txBody>
          <a:bodyPr anchor="ctr">
            <a:normAutofit/>
          </a:bodyPr>
          <a:lstStyle/>
          <a:p>
            <a:r>
              <a:rPr lang="en-US" dirty="0">
                <a:solidFill>
                  <a:schemeClr val="bg1"/>
                </a:solidFill>
                <a:cs typeface="Times New Roman" panose="02020603050405020304" pitchFamily="18" charset="0"/>
              </a:rPr>
              <a:t>Project Description/Background</a:t>
            </a:r>
          </a:p>
        </p:txBody>
      </p:sp>
      <p:sp>
        <p:nvSpPr>
          <p:cNvPr id="9" name="TextBox 8">
            <a:extLst>
              <a:ext uri="{FF2B5EF4-FFF2-40B4-BE49-F238E27FC236}">
                <a16:creationId xmlns:a16="http://schemas.microsoft.com/office/drawing/2014/main" id="{C11E8F23-76FD-4D8D-5CF4-7BA1CF95541A}"/>
              </a:ext>
            </a:extLst>
          </p:cNvPr>
          <p:cNvSpPr txBox="1"/>
          <p:nvPr/>
        </p:nvSpPr>
        <p:spPr>
          <a:xfrm>
            <a:off x="9684728" y="3703075"/>
            <a:ext cx="1873287" cy="459981"/>
          </a:xfrm>
          <a:prstGeom prst="rect">
            <a:avLst/>
          </a:prstGeom>
          <a:solidFill>
            <a:schemeClr val="lt1"/>
          </a:solidFill>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t>Existing 12-inch sewer in need of relief</a:t>
            </a:r>
          </a:p>
        </p:txBody>
      </p:sp>
      <p:cxnSp>
        <p:nvCxnSpPr>
          <p:cNvPr id="11" name="Straight Arrow Connector 10">
            <a:extLst>
              <a:ext uri="{FF2B5EF4-FFF2-40B4-BE49-F238E27FC236}">
                <a16:creationId xmlns:a16="http://schemas.microsoft.com/office/drawing/2014/main" id="{4532A4B6-D854-1804-4785-ABD72ED3CD3C}"/>
              </a:ext>
            </a:extLst>
          </p:cNvPr>
          <p:cNvCxnSpPr>
            <a:cxnSpLocks/>
          </p:cNvCxnSpPr>
          <p:nvPr/>
        </p:nvCxnSpPr>
        <p:spPr>
          <a:xfrm flipH="1">
            <a:off x="8970451" y="4163056"/>
            <a:ext cx="714278" cy="1057872"/>
          </a:xfrm>
          <a:prstGeom prst="straightConnector1">
            <a:avLst/>
          </a:prstGeom>
          <a:ln w="2857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2" name="Straight Connector 11">
            <a:extLst>
              <a:ext uri="{FF2B5EF4-FFF2-40B4-BE49-F238E27FC236}">
                <a16:creationId xmlns:a16="http://schemas.microsoft.com/office/drawing/2014/main" id="{F2F8FB69-D2A8-9311-D9F9-058606CC64C9}"/>
              </a:ext>
            </a:extLst>
          </p:cNvPr>
          <p:cNvCxnSpPr>
            <a:cxnSpLocks/>
          </p:cNvCxnSpPr>
          <p:nvPr/>
        </p:nvCxnSpPr>
        <p:spPr>
          <a:xfrm flipV="1">
            <a:off x="1120877" y="5220928"/>
            <a:ext cx="5997678" cy="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545B384-0A16-4E82-E3C0-BD4E21F095F5}"/>
              </a:ext>
            </a:extLst>
          </p:cNvPr>
          <p:cNvCxnSpPr>
            <a:cxnSpLocks/>
          </p:cNvCxnSpPr>
          <p:nvPr/>
        </p:nvCxnSpPr>
        <p:spPr>
          <a:xfrm flipV="1">
            <a:off x="7118555" y="4984955"/>
            <a:ext cx="609600" cy="23597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42686CB-8C0B-0F61-C654-DC0BAEEDD9C6}"/>
              </a:ext>
            </a:extLst>
          </p:cNvPr>
          <p:cNvCxnSpPr>
            <a:cxnSpLocks/>
          </p:cNvCxnSpPr>
          <p:nvPr/>
        </p:nvCxnSpPr>
        <p:spPr>
          <a:xfrm flipH="1" flipV="1">
            <a:off x="7728155" y="4984954"/>
            <a:ext cx="632696" cy="2458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426422-677F-8318-8736-76BC5FFC0F0D}"/>
              </a:ext>
            </a:extLst>
          </p:cNvPr>
          <p:cNvCxnSpPr>
            <a:cxnSpLocks/>
          </p:cNvCxnSpPr>
          <p:nvPr/>
        </p:nvCxnSpPr>
        <p:spPr>
          <a:xfrm>
            <a:off x="8349303" y="5225843"/>
            <a:ext cx="334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3">
            <a:extLst>
              <a:ext uri="{FF2B5EF4-FFF2-40B4-BE49-F238E27FC236}">
                <a16:creationId xmlns:a16="http://schemas.microsoft.com/office/drawing/2014/main" id="{E3C73208-8D25-2DA7-B441-2993EE00FCC8}"/>
              </a:ext>
            </a:extLst>
          </p:cNvPr>
          <p:cNvSpPr txBox="1"/>
          <p:nvPr/>
        </p:nvSpPr>
        <p:spPr>
          <a:xfrm rot="16200000">
            <a:off x="750620" y="4541444"/>
            <a:ext cx="740514" cy="289561"/>
          </a:xfrm>
          <a:prstGeom prst="rect">
            <a:avLst/>
          </a:prstGeom>
          <a:solidFill>
            <a:schemeClr val="lt1"/>
          </a:solidFill>
          <a:ln w="28575"/>
        </p:spPr>
        <p:style>
          <a:lnRef idx="2">
            <a:schemeClr val="dk1"/>
          </a:lnRef>
          <a:fillRef idx="1">
            <a:schemeClr val="lt1"/>
          </a:fillRef>
          <a:effectRef idx="0">
            <a:schemeClr val="dk1"/>
          </a:effectRef>
          <a:fontRef idx="minor">
            <a:schemeClr val="dk1"/>
          </a:fontRef>
        </p:style>
        <p:txBody>
          <a:bodyPr wrap="square" rtlCol="0">
            <a:noAutofit/>
          </a:bodyPr>
          <a:lstStyle/>
          <a:p>
            <a:pPr marL="0" marR="0">
              <a:lnSpc>
                <a:spcPct val="115000"/>
              </a:lnSpc>
              <a:spcBef>
                <a:spcPts val="0"/>
              </a:spcBef>
              <a:spcAft>
                <a:spcPts val="1000"/>
              </a:spcAft>
            </a:pPr>
            <a:r>
              <a:rPr lang="en-US" sz="1100" kern="1200" dirty="0">
                <a:solidFill>
                  <a:srgbClr val="000000"/>
                </a:solidFill>
                <a:effectLst/>
                <a:ea typeface="Times New Roman" panose="02020603050405020304" pitchFamily="18" charset="0"/>
                <a:cs typeface="Times New Roman" panose="02020603050405020304" pitchFamily="18" charset="0"/>
              </a:rPr>
              <a:t>23</a:t>
            </a:r>
            <a:r>
              <a:rPr lang="en-US" sz="1100" kern="1200" baseline="30000" dirty="0">
                <a:solidFill>
                  <a:srgbClr val="000000"/>
                </a:solidFill>
                <a:effectLst/>
                <a:ea typeface="Times New Roman" panose="02020603050405020304" pitchFamily="18" charset="0"/>
                <a:cs typeface="Times New Roman" panose="02020603050405020304" pitchFamily="18" charset="0"/>
              </a:rPr>
              <a:t>rd</a:t>
            </a:r>
            <a:r>
              <a:rPr lang="en-US" sz="1100" kern="1200" dirty="0">
                <a:solidFill>
                  <a:srgbClr val="000000"/>
                </a:solidFill>
                <a:effectLst/>
                <a:ea typeface="Times New Roman" panose="02020603050405020304" pitchFamily="18" charset="0"/>
                <a:cs typeface="Times New Roman" panose="02020603050405020304" pitchFamily="18" charset="0"/>
              </a:rPr>
              <a:t> Ave</a:t>
            </a:r>
            <a:endParaRPr lang="en-US" sz="1100" dirty="0">
              <a:effectLst/>
              <a:ea typeface="Times New Roman" panose="02020603050405020304" pitchFamily="18" charset="0"/>
              <a:cs typeface="Times New Roman" panose="02020603050405020304" pitchFamily="18" charset="0"/>
            </a:endParaRPr>
          </a:p>
        </p:txBody>
      </p:sp>
      <p:sp>
        <p:nvSpPr>
          <p:cNvPr id="17" name="TextBox 3">
            <a:extLst>
              <a:ext uri="{FF2B5EF4-FFF2-40B4-BE49-F238E27FC236}">
                <a16:creationId xmlns:a16="http://schemas.microsoft.com/office/drawing/2014/main" id="{E4A43110-C49C-E514-A23F-9250D3A9A25D}"/>
              </a:ext>
            </a:extLst>
          </p:cNvPr>
          <p:cNvSpPr txBox="1"/>
          <p:nvPr/>
        </p:nvSpPr>
        <p:spPr>
          <a:xfrm rot="16200000">
            <a:off x="6127032" y="4467941"/>
            <a:ext cx="744467" cy="289560"/>
          </a:xfrm>
          <a:prstGeom prst="rect">
            <a:avLst/>
          </a:prstGeom>
          <a:solidFill>
            <a:schemeClr val="lt1"/>
          </a:solidFill>
          <a:ln w="28575"/>
        </p:spPr>
        <p:style>
          <a:lnRef idx="2">
            <a:schemeClr val="dk1"/>
          </a:lnRef>
          <a:fillRef idx="1">
            <a:schemeClr val="lt1"/>
          </a:fillRef>
          <a:effectRef idx="0">
            <a:schemeClr val="dk1"/>
          </a:effectRef>
          <a:fontRef idx="minor">
            <a:schemeClr val="dk1"/>
          </a:fontRef>
        </p:style>
        <p:txBody>
          <a:bodyPr wrap="square" rtlCol="0">
            <a:noAutofit/>
          </a:bodyPr>
          <a:lstStyle/>
          <a:p>
            <a:pPr marL="0" marR="0">
              <a:lnSpc>
                <a:spcPct val="115000"/>
              </a:lnSpc>
              <a:spcBef>
                <a:spcPts val="0"/>
              </a:spcBef>
              <a:spcAft>
                <a:spcPts val="1000"/>
              </a:spcAft>
            </a:pPr>
            <a:r>
              <a:rPr lang="en-US" sz="1100" kern="1200" dirty="0">
                <a:solidFill>
                  <a:srgbClr val="000000"/>
                </a:solidFill>
                <a:effectLst/>
                <a:ea typeface="Times New Roman" panose="02020603050405020304" pitchFamily="18" charset="0"/>
                <a:cs typeface="Times New Roman" panose="02020603050405020304" pitchFamily="18" charset="0"/>
              </a:rPr>
              <a:t>19</a:t>
            </a:r>
            <a:r>
              <a:rPr lang="en-US" sz="1100" kern="1200" baseline="30000" dirty="0">
                <a:solidFill>
                  <a:srgbClr val="000000"/>
                </a:solidFill>
                <a:effectLst/>
                <a:ea typeface="Times New Roman" panose="02020603050405020304" pitchFamily="18" charset="0"/>
                <a:cs typeface="Times New Roman" panose="02020603050405020304" pitchFamily="18" charset="0"/>
              </a:rPr>
              <a:t>th</a:t>
            </a:r>
            <a:r>
              <a:rPr lang="en-US" sz="1100" kern="1200" dirty="0">
                <a:solidFill>
                  <a:srgbClr val="000000"/>
                </a:solidFill>
                <a:effectLst/>
                <a:ea typeface="Times New Roman" panose="02020603050405020304" pitchFamily="18" charset="0"/>
                <a:cs typeface="Times New Roman" panose="02020603050405020304" pitchFamily="18" charset="0"/>
              </a:rPr>
              <a:t> Ave</a:t>
            </a:r>
            <a:endParaRPr lang="en-US" sz="1100" dirty="0">
              <a:effectLst/>
              <a:ea typeface="Times New Roman" panose="02020603050405020304" pitchFamily="18" charset="0"/>
              <a:cs typeface="Times New Roman" panose="02020603050405020304" pitchFamily="18" charset="0"/>
            </a:endParaRPr>
          </a:p>
        </p:txBody>
      </p:sp>
      <p:sp>
        <p:nvSpPr>
          <p:cNvPr id="18" name="TextBox 3">
            <a:extLst>
              <a:ext uri="{FF2B5EF4-FFF2-40B4-BE49-F238E27FC236}">
                <a16:creationId xmlns:a16="http://schemas.microsoft.com/office/drawing/2014/main" id="{CD1B176F-FA60-A28F-F369-E39178D9E229}"/>
              </a:ext>
            </a:extLst>
          </p:cNvPr>
          <p:cNvSpPr txBox="1"/>
          <p:nvPr/>
        </p:nvSpPr>
        <p:spPr>
          <a:xfrm rot="16200000">
            <a:off x="11138918" y="6123569"/>
            <a:ext cx="836953" cy="269752"/>
          </a:xfrm>
          <a:prstGeom prst="rect">
            <a:avLst/>
          </a:prstGeom>
          <a:solidFill>
            <a:schemeClr val="lt1"/>
          </a:solidFill>
          <a:ln w="28575"/>
        </p:spPr>
        <p:style>
          <a:lnRef idx="2">
            <a:schemeClr val="dk1"/>
          </a:lnRef>
          <a:fillRef idx="1">
            <a:schemeClr val="lt1"/>
          </a:fillRef>
          <a:effectRef idx="0">
            <a:schemeClr val="dk1"/>
          </a:effectRef>
          <a:fontRef idx="minor">
            <a:schemeClr val="dk1"/>
          </a:fontRef>
        </p:style>
        <p:txBody>
          <a:bodyPr wrap="square" rtlCol="0">
            <a:noAutofit/>
          </a:bodyPr>
          <a:lstStyle/>
          <a:p>
            <a:pPr marL="0" marR="0">
              <a:lnSpc>
                <a:spcPct val="115000"/>
              </a:lnSpc>
              <a:spcBef>
                <a:spcPts val="0"/>
              </a:spcBef>
              <a:spcAft>
                <a:spcPts val="1000"/>
              </a:spcAft>
            </a:pPr>
            <a:r>
              <a:rPr lang="en-US" sz="1100" kern="1200" dirty="0">
                <a:solidFill>
                  <a:srgbClr val="000000"/>
                </a:solidFill>
                <a:effectLst/>
                <a:ea typeface="Times New Roman" panose="02020603050405020304" pitchFamily="18" charset="0"/>
                <a:cs typeface="Times New Roman" panose="02020603050405020304" pitchFamily="18" charset="0"/>
              </a:rPr>
              <a:t>15</a:t>
            </a:r>
            <a:r>
              <a:rPr lang="en-US" sz="1100" kern="1200" baseline="30000" dirty="0">
                <a:solidFill>
                  <a:srgbClr val="000000"/>
                </a:solidFill>
                <a:effectLst/>
                <a:ea typeface="Times New Roman" panose="02020603050405020304" pitchFamily="18" charset="0"/>
                <a:cs typeface="Times New Roman" panose="02020603050405020304" pitchFamily="18" charset="0"/>
              </a:rPr>
              <a:t>th</a:t>
            </a:r>
            <a:r>
              <a:rPr lang="en-US" sz="1100" kern="1200" dirty="0">
                <a:solidFill>
                  <a:srgbClr val="000000"/>
                </a:solidFill>
                <a:effectLst/>
                <a:ea typeface="Times New Roman" panose="02020603050405020304" pitchFamily="18" charset="0"/>
                <a:cs typeface="Times New Roman" panose="02020603050405020304" pitchFamily="18" charset="0"/>
              </a:rPr>
              <a:t> Ave</a:t>
            </a:r>
            <a:endParaRPr lang="en-US" sz="1100" dirty="0">
              <a:effectLst/>
              <a:ea typeface="Times New Roman" panose="02020603050405020304" pitchFamily="18" charset="0"/>
              <a:cs typeface="Times New Roman" panose="02020603050405020304" pitchFamily="18" charset="0"/>
            </a:endParaRPr>
          </a:p>
        </p:txBody>
      </p:sp>
      <p:sp>
        <p:nvSpPr>
          <p:cNvPr id="2" name="TextBox 3">
            <a:extLst>
              <a:ext uri="{FF2B5EF4-FFF2-40B4-BE49-F238E27FC236}">
                <a16:creationId xmlns:a16="http://schemas.microsoft.com/office/drawing/2014/main" id="{5B6B5407-C6C8-BB4B-9F90-C90A8E0072C9}"/>
              </a:ext>
            </a:extLst>
          </p:cNvPr>
          <p:cNvSpPr txBox="1"/>
          <p:nvPr/>
        </p:nvSpPr>
        <p:spPr>
          <a:xfrm>
            <a:off x="3278272" y="4686224"/>
            <a:ext cx="1387656" cy="289560"/>
          </a:xfrm>
          <a:prstGeom prst="rect">
            <a:avLst/>
          </a:prstGeom>
          <a:solidFill>
            <a:schemeClr val="lt1"/>
          </a:solidFill>
          <a:ln w="28575"/>
        </p:spPr>
        <p:style>
          <a:lnRef idx="2">
            <a:schemeClr val="dk1"/>
          </a:lnRef>
          <a:fillRef idx="1">
            <a:schemeClr val="lt1"/>
          </a:fillRef>
          <a:effectRef idx="0">
            <a:schemeClr val="dk1"/>
          </a:effectRef>
          <a:fontRef idx="minor">
            <a:schemeClr val="dk1"/>
          </a:fontRef>
        </p:style>
        <p:txBody>
          <a:bodyPr wrap="square" rtlCol="0">
            <a:noAutofit/>
          </a:bodyPr>
          <a:lstStyle/>
          <a:p>
            <a:pPr marL="0" marR="0">
              <a:lnSpc>
                <a:spcPct val="115000"/>
              </a:lnSpc>
              <a:spcBef>
                <a:spcPts val="0"/>
              </a:spcBef>
              <a:spcAft>
                <a:spcPts val="1000"/>
              </a:spcAft>
            </a:pPr>
            <a:r>
              <a:rPr lang="en-US" sz="1100" kern="1200" dirty="0">
                <a:solidFill>
                  <a:srgbClr val="000000"/>
                </a:solidFill>
                <a:effectLst/>
                <a:ea typeface="Times New Roman" panose="02020603050405020304" pitchFamily="18" charset="0"/>
                <a:cs typeface="Times New Roman" panose="02020603050405020304" pitchFamily="18" charset="0"/>
              </a:rPr>
              <a:t>Sweetwater Ave</a:t>
            </a:r>
            <a:endParaRPr lang="en-US" sz="1100" dirty="0">
              <a:effectLst/>
              <a:ea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9571DE71-A495-626B-267C-263278F54E9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6586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DA4E9987-3E89-452E-9745-E506B8CECF82}"/>
              </a:ext>
            </a:extLst>
          </p:cNvPr>
          <p:cNvSpPr>
            <a:spLocks noGrp="1"/>
          </p:cNvSpPr>
          <p:nvPr>
            <p:ph type="title"/>
          </p:nvPr>
        </p:nvSpPr>
        <p:spPr>
          <a:xfrm>
            <a:off x="649227" y="2548756"/>
            <a:ext cx="3363974" cy="1495794"/>
          </a:xfr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lnRef>
          <a:fillRef idx="1">
            <a:schemeClr val="lt1"/>
          </a:fillRef>
          <a:effectRef idx="0">
            <a:schemeClr val="dk1"/>
          </a:effectRef>
          <a:fontRef idx="minor">
            <a:schemeClr val="dk1"/>
          </a:fontRef>
        </p:style>
        <p:txBody>
          <a:bodyPr vert="horz" wrap="square" lIns="182880" tIns="182880" rIns="182880" bIns="182880" rtlCol="0" anchor="ctr">
            <a:normAutofit/>
          </a:bodyPr>
          <a:lstStyle/>
          <a:p>
            <a:r>
              <a:rPr lang="en-US" sz="2800" dirty="0">
                <a:solidFill>
                  <a:schemeClr val="bg1"/>
                </a:solidFill>
              </a:rPr>
              <a:t>Scope of </a:t>
            </a:r>
            <a:br>
              <a:rPr lang="en-US" sz="2800" dirty="0">
                <a:solidFill>
                  <a:schemeClr val="bg1"/>
                </a:solidFill>
              </a:rPr>
            </a:br>
            <a:r>
              <a:rPr lang="en-US" sz="2800" dirty="0">
                <a:solidFill>
                  <a:schemeClr val="bg1"/>
                </a:solidFill>
              </a:rPr>
              <a:t>work </a:t>
            </a:r>
          </a:p>
        </p:txBody>
      </p:sp>
      <p:sp>
        <p:nvSpPr>
          <p:cNvPr id="4" name="Content Placeholder 3">
            <a:extLst>
              <a:ext uri="{FF2B5EF4-FFF2-40B4-BE49-F238E27FC236}">
                <a16:creationId xmlns:a16="http://schemas.microsoft.com/office/drawing/2014/main" id="{EA51B047-4C61-007E-BB10-A3A57DFB0CB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3147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DA4E9987-3E89-452E-9745-E506B8CECF82}"/>
              </a:ext>
            </a:extLst>
          </p:cNvPr>
          <p:cNvSpPr>
            <a:spLocks noGrp="1"/>
          </p:cNvSpPr>
          <p:nvPr>
            <p:ph type="title"/>
          </p:nvPr>
        </p:nvSpPr>
        <p:spPr>
          <a:xfrm>
            <a:off x="649227" y="2548756"/>
            <a:ext cx="3363974" cy="1495794"/>
          </a:xfr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lnRef>
          <a:fillRef idx="1">
            <a:schemeClr val="lt1"/>
          </a:fillRef>
          <a:effectRef idx="0">
            <a:schemeClr val="dk1"/>
          </a:effectRef>
          <a:fontRef idx="minor">
            <a:schemeClr val="dk1"/>
          </a:fontRef>
        </p:style>
        <p:txBody>
          <a:bodyPr vert="horz" wrap="square" lIns="182880" tIns="182880" rIns="182880" bIns="182880" rtlCol="0" anchor="ctr">
            <a:normAutofit/>
          </a:bodyPr>
          <a:lstStyle/>
          <a:p>
            <a:r>
              <a:rPr lang="en-US" sz="2800" dirty="0">
                <a:solidFill>
                  <a:schemeClr val="bg1"/>
                </a:solidFill>
              </a:rPr>
              <a:t>Scope of </a:t>
            </a:r>
            <a:br>
              <a:rPr lang="en-US" sz="2800" dirty="0">
                <a:solidFill>
                  <a:schemeClr val="bg1"/>
                </a:solidFill>
              </a:rPr>
            </a:br>
            <a:r>
              <a:rPr lang="en-US" sz="2800" dirty="0">
                <a:solidFill>
                  <a:schemeClr val="bg1"/>
                </a:solidFill>
              </a:rPr>
              <a:t>work  </a:t>
            </a:r>
            <a:r>
              <a:rPr lang="en-US" sz="2800" dirty="0" err="1">
                <a:solidFill>
                  <a:schemeClr val="bg1"/>
                </a:solidFill>
              </a:rPr>
              <a:t>Con’t</a:t>
            </a:r>
            <a:endParaRPr lang="en-US" sz="2800" dirty="0">
              <a:solidFill>
                <a:schemeClr val="bg1"/>
              </a:solidFill>
            </a:endParaRPr>
          </a:p>
        </p:txBody>
      </p:sp>
      <p:sp>
        <p:nvSpPr>
          <p:cNvPr id="4" name="Content Placeholder 3">
            <a:extLst>
              <a:ext uri="{FF2B5EF4-FFF2-40B4-BE49-F238E27FC236}">
                <a16:creationId xmlns:a16="http://schemas.microsoft.com/office/drawing/2014/main" id="{6F87F143-F0D7-AC7E-4FBF-A2C17EC1932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7702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37913" y="2191124"/>
            <a:ext cx="4535926" cy="876292"/>
          </a:xfrm>
          <a:noFill/>
          <a:ln>
            <a:noFill/>
          </a:ln>
        </p:spPr>
        <p:txBody>
          <a:bodyPr vert="horz" lIns="91440" tIns="45720" rIns="91440" bIns="45720" rtlCol="0" anchor="b">
            <a:normAutofit/>
          </a:bodyPr>
          <a:lstStyle/>
          <a:p>
            <a:pPr lvl="0"/>
            <a:r>
              <a:rPr lang="en-US" sz="5400" b="0" i="0" kern="1200" dirty="0">
                <a:solidFill>
                  <a:schemeClr val="tx1"/>
                </a:solidFill>
                <a:latin typeface="+mj-lt"/>
                <a:ea typeface="+mj-ea"/>
                <a:cs typeface="+mj-cs"/>
              </a:rPr>
              <a:t>QUESTIONS</a:t>
            </a:r>
          </a:p>
        </p:txBody>
      </p:sp>
      <p:sp>
        <p:nvSpPr>
          <p:cNvPr id="25" name="Title 1">
            <a:extLst>
              <a:ext uri="{FF2B5EF4-FFF2-40B4-BE49-F238E27FC236}">
                <a16:creationId xmlns:a16="http://schemas.microsoft.com/office/drawing/2014/main" id="{49080BBA-4FCD-4D63-9998-1F9F59B9B5E7}"/>
              </a:ext>
            </a:extLst>
          </p:cNvPr>
          <p:cNvSpPr txBox="1">
            <a:spLocks/>
          </p:cNvSpPr>
          <p:nvPr/>
        </p:nvSpPr>
        <p:spPr>
          <a:xfrm>
            <a:off x="6873076" y="3429000"/>
            <a:ext cx="4535926" cy="1622322"/>
          </a:xfrm>
          <a:prstGeom prst="rect">
            <a:avLst/>
          </a:prstGeom>
        </p:spPr>
        <p:txBody>
          <a:bodyPr vert="horz" lIns="91440" tIns="45720" rIns="91440" bIns="45720" rtlCol="0" anchor="t">
            <a:normAutofit/>
          </a:bodyPr>
          <a:lst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a:lstStyle>
          <a:p>
            <a:pPr marR="0" lvl="0" defTabSz="457200" fontAlgn="auto">
              <a:spcBef>
                <a:spcPts val="1000"/>
              </a:spcBef>
              <a:buClr>
                <a:schemeClr val="accent1"/>
              </a:buClr>
              <a:buSzPct val="80000"/>
              <a:tabLst/>
              <a:defRPr/>
            </a:pPr>
            <a:r>
              <a:rPr kumimoji="0" lang="en-US" sz="1800" b="0" i="0" u="none" strike="noStrike" kern="1200" cap="all" spc="200" normalizeH="0" noProof="0" dirty="0">
                <a:ln>
                  <a:noFill/>
                </a:ln>
                <a:solidFill>
                  <a:schemeClr val="tx1"/>
                </a:solidFill>
                <a:uLnTx/>
                <a:uFillTx/>
                <a:latin typeface="+mn-lt"/>
                <a:ea typeface="+mn-ea"/>
                <a:cs typeface="+mn-cs"/>
              </a:rPr>
              <a:t>for the project manager</a:t>
            </a:r>
          </a:p>
        </p:txBody>
      </p:sp>
      <p:pic>
        <p:nvPicPr>
          <p:cNvPr id="6" name="Graphic 5" descr="Help">
            <a:extLst>
              <a:ext uri="{FF2B5EF4-FFF2-40B4-BE49-F238E27FC236}">
                <a16:creationId xmlns:a16="http://schemas.microsoft.com/office/drawing/2014/main" id="{032BC040-1133-4C75-9E85-C0DADD97A7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2998" y="837678"/>
            <a:ext cx="4628758" cy="4899873"/>
          </a:xfrm>
          <a:prstGeom prst="rect">
            <a:avLst/>
          </a:prstGeom>
        </p:spPr>
      </p:pic>
      <p:sp>
        <p:nvSpPr>
          <p:cNvPr id="3" name="Oval 2">
            <a:extLst>
              <a:ext uri="{FF2B5EF4-FFF2-40B4-BE49-F238E27FC236}">
                <a16:creationId xmlns:a16="http://schemas.microsoft.com/office/drawing/2014/main" id="{CE6A875E-ABC5-553E-2487-A28D9293190D}"/>
              </a:ext>
            </a:extLst>
          </p:cNvPr>
          <p:cNvSpPr/>
          <p:nvPr/>
        </p:nvSpPr>
        <p:spPr>
          <a:xfrm>
            <a:off x="1009898" y="1127947"/>
            <a:ext cx="4174958" cy="4319337"/>
          </a:xfrm>
          <a:prstGeom prst="ellipse">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6567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12192000" cy="1704721"/>
          </a:xfrm>
          <a:solidFill>
            <a:schemeClr val="accent2">
              <a:lumMod val="75000"/>
            </a:schemeClr>
          </a:solidFill>
        </p:spPr>
        <p:txBody>
          <a:bodyPr anchor="ctr">
            <a:normAutofit/>
          </a:bodyPr>
          <a:lstStyle/>
          <a:p>
            <a:r>
              <a:rPr lang="en-US" dirty="0">
                <a:cs typeface="Times New Roman" panose="02020603050405020304" pitchFamily="18" charset="0"/>
              </a:rPr>
              <a:t>SOQ Evaluation Criteria</a:t>
            </a:r>
            <a:endParaRPr lang="en-US" dirty="0">
              <a:solidFill>
                <a:schemeClr val="bg1"/>
              </a:solidFill>
              <a:cs typeface="Times New Roman" panose="02020603050405020304" pitchFamily="18" charset="0"/>
            </a:endParaRPr>
          </a:p>
        </p:txBody>
      </p:sp>
      <p:sp>
        <p:nvSpPr>
          <p:cNvPr id="10" name="Content Placeholder 2"/>
          <p:cNvSpPr>
            <a:spLocks noGrp="1"/>
          </p:cNvSpPr>
          <p:nvPr>
            <p:ph idx="1"/>
          </p:nvPr>
        </p:nvSpPr>
        <p:spPr>
          <a:xfrm>
            <a:off x="0" y="1704721"/>
            <a:ext cx="12100560" cy="5153279"/>
          </a:xfrm>
        </p:spPr>
        <p:txBody>
          <a:bodyPr anchor="ctr">
            <a:normAutofit fontScale="25000" lnSpcReduction="20000"/>
          </a:bodyPr>
          <a:lstStyle/>
          <a:p>
            <a:pPr marL="0" lvl="1" indent="0">
              <a:spcBef>
                <a:spcPct val="0"/>
              </a:spcBef>
              <a:spcAft>
                <a:spcPct val="50000"/>
              </a:spcAft>
              <a:buClr>
                <a:srgbClr val="C00000"/>
              </a:buClr>
              <a:buSzTx/>
              <a:buNone/>
            </a:pPr>
            <a:r>
              <a:rPr lang="en-US" altLang="en-US" sz="8000" dirty="0">
                <a:solidFill>
                  <a:srgbClr val="404040"/>
                </a:solidFill>
                <a:cs typeface="Arial" panose="020B0604020202020204" pitchFamily="34" charset="0"/>
              </a:rPr>
              <a:t>The selection of the Consultant will be based on the following qualifications:</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Design Experience of the Prime Firm					 		(max. 150 pts) </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Construction Administration and Inspection Experience of the Prime Firm 			(max. 150 pts) </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Design Experience of the Key Personnel and Subconsultants 				(max. 125 pts) </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CA&amp;I Experience of Key Personnel and Subconsultants 					(max. 125 pts) </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Project Understanding and Approach							 (max. 300 pts) </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Staffing Information for Key Personnel 							(max. 150 pts)</a:t>
            </a:r>
          </a:p>
          <a:p>
            <a:pPr lvl="1" indent="-457200">
              <a:spcBef>
                <a:spcPct val="0"/>
              </a:spcBef>
              <a:spcAft>
                <a:spcPct val="50000"/>
              </a:spcAft>
              <a:buClrTx/>
              <a:buSzTx/>
              <a:buFont typeface="+mj-lt"/>
              <a:buAutoNum type="alphaUcPeriod"/>
            </a:pPr>
            <a:r>
              <a:rPr lang="en-US" altLang="en-US" sz="8000" dirty="0">
                <a:solidFill>
                  <a:srgbClr val="404040"/>
                </a:solidFill>
                <a:cs typeface="Arial" panose="020B0604020202020204" pitchFamily="34" charset="0"/>
              </a:rPr>
              <a:t>Reference Check									(max. 21 pts.*) </a:t>
            </a:r>
          </a:p>
          <a:p>
            <a:pPr marL="0" lvl="1" indent="0">
              <a:spcBef>
                <a:spcPct val="0"/>
              </a:spcBef>
              <a:spcAft>
                <a:spcPct val="50000"/>
              </a:spcAft>
              <a:buClr>
                <a:srgbClr val="C00000"/>
              </a:buClr>
              <a:buSzTx/>
              <a:buNone/>
            </a:pPr>
            <a:endParaRPr lang="en-US" altLang="en-US" sz="3200" dirty="0">
              <a:solidFill>
                <a:srgbClr val="404040"/>
              </a:solidFill>
              <a:cs typeface="Arial" panose="020B0604020202020204" pitchFamily="34" charset="0"/>
            </a:endParaRPr>
          </a:p>
          <a:p>
            <a:pPr marL="0" lvl="1" indent="0" algn="ctr">
              <a:spcBef>
                <a:spcPct val="0"/>
              </a:spcBef>
              <a:spcAft>
                <a:spcPct val="50000"/>
              </a:spcAft>
              <a:buClr>
                <a:srgbClr val="C00000"/>
              </a:buClr>
              <a:buSzTx/>
              <a:buNone/>
            </a:pPr>
            <a:r>
              <a:rPr lang="en-US" altLang="en-US" sz="8000" dirty="0">
                <a:solidFill>
                  <a:srgbClr val="404040"/>
                </a:solidFill>
                <a:cs typeface="Arial" panose="020B0604020202020204" pitchFamily="34" charset="0"/>
              </a:rPr>
              <a:t>*These points are in addition to the 1,000 points for the SOQ. </a:t>
            </a:r>
          </a:p>
          <a:p>
            <a:pPr marL="0" lvl="1" indent="0" algn="ctr">
              <a:spcBef>
                <a:spcPct val="0"/>
              </a:spcBef>
              <a:spcAft>
                <a:spcPct val="50000"/>
              </a:spcAft>
              <a:buClr>
                <a:srgbClr val="C00000"/>
              </a:buClr>
              <a:buSzTx/>
              <a:buNone/>
            </a:pPr>
            <a:endParaRPr lang="en-US" altLang="en-US" sz="3600" dirty="0">
              <a:solidFill>
                <a:srgbClr val="404040"/>
              </a:solidFill>
              <a:cs typeface="Arial" panose="020B0604020202020204" pitchFamily="34" charset="0"/>
            </a:endParaRPr>
          </a:p>
          <a:p>
            <a:pPr marL="0" lvl="1" indent="0" algn="ctr">
              <a:spcBef>
                <a:spcPct val="0"/>
              </a:spcBef>
              <a:spcAft>
                <a:spcPct val="50000"/>
              </a:spcAft>
              <a:buClr>
                <a:srgbClr val="C00000"/>
              </a:buClr>
              <a:buSzTx/>
              <a:buNone/>
            </a:pPr>
            <a:r>
              <a:rPr lang="en-US" altLang="en-US" sz="8000" dirty="0">
                <a:solidFill>
                  <a:srgbClr val="404040"/>
                </a:solidFill>
                <a:cs typeface="Arial" panose="020B0604020202020204" pitchFamily="34" charset="0"/>
              </a:rPr>
              <a:t>Maximum number of points is 1,000</a:t>
            </a:r>
          </a:p>
          <a:p>
            <a:pPr marL="0" lvl="1" indent="0" algn="ctr">
              <a:spcBef>
                <a:spcPct val="0"/>
              </a:spcBef>
              <a:spcAft>
                <a:spcPct val="50000"/>
              </a:spcAft>
              <a:buClr>
                <a:srgbClr val="C00000"/>
              </a:buClr>
              <a:buSzTx/>
              <a:buNone/>
            </a:pPr>
            <a:r>
              <a:rPr lang="en-US" altLang="en-US" sz="8000" dirty="0">
                <a:solidFill>
                  <a:srgbClr val="404040"/>
                </a:solidFill>
                <a:cs typeface="Arial" panose="020B0604020202020204" pitchFamily="34" charset="0"/>
              </a:rPr>
              <a:t>Provide responses in the order listed in the RFQ</a:t>
            </a:r>
          </a:p>
          <a:p>
            <a:pPr marL="0" lvl="1" indent="0" algn="ctr">
              <a:spcBef>
                <a:spcPct val="0"/>
              </a:spcBef>
              <a:spcAft>
                <a:spcPct val="50000"/>
              </a:spcAft>
              <a:buClr>
                <a:srgbClr val="C00000"/>
              </a:buClr>
              <a:buSzTx/>
              <a:buNone/>
            </a:pPr>
            <a:r>
              <a:rPr lang="en-US" altLang="en-US" sz="8000" dirty="0">
                <a:solidFill>
                  <a:srgbClr val="404040"/>
                </a:solidFill>
                <a:cs typeface="Arial" panose="020B0604020202020204" pitchFamily="34" charset="0"/>
              </a:rPr>
              <a:t>Be complete, be concise</a:t>
            </a:r>
            <a:endParaRPr lang="en-US" dirty="0">
              <a:cs typeface="Times New Roman" panose="02020603050405020304" pitchFamily="18" charset="0"/>
            </a:endParaRPr>
          </a:p>
        </p:txBody>
      </p:sp>
    </p:spTree>
    <p:extLst>
      <p:ext uri="{BB962C8B-B14F-4D97-AF65-F5344CB8AC3E}">
        <p14:creationId xmlns:p14="http://schemas.microsoft.com/office/powerpoint/2010/main" val="96627428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C229484EB2FA4DB7EE70FC847EC464" ma:contentTypeVersion="26" ma:contentTypeDescription="Create a new document." ma:contentTypeScope="" ma:versionID="95843a19d54e58af0711536dcc8e6058">
  <xsd:schema xmlns:xsd="http://www.w3.org/2001/XMLSchema" xmlns:xs="http://www.w3.org/2001/XMLSchema" xmlns:p="http://schemas.microsoft.com/office/2006/metadata/properties" xmlns:ns2="e84d5a9c-7b5e-4f0f-9599-82e1516647cd" xmlns:ns4="b3d142f9-56d5-47bc-a601-b7e513bfb434" xmlns:ns5="d5be17a5-7c38-4eea-a857-2385e2e538d7" xmlns:ns6="63106958-f7be-47b6-8365-e5a3990f3cc9" targetNamespace="http://schemas.microsoft.com/office/2006/metadata/properties" ma:root="true" ma:fieldsID="340e5a318a295e516dc6df1c39a6974e" ns2:_="" ns4:_="" ns5:_="" ns6:_="">
    <xsd:import namespace="e84d5a9c-7b5e-4f0f-9599-82e1516647cd"/>
    <xsd:import namespace="b3d142f9-56d5-47bc-a601-b7e513bfb434"/>
    <xsd:import namespace="d5be17a5-7c38-4eea-a857-2385e2e538d7"/>
    <xsd:import namespace="63106958-f7be-47b6-8365-e5a3990f3cc9"/>
    <xsd:element name="properties">
      <xsd:complexType>
        <xsd:sequence>
          <xsd:element name="documentManagement">
            <xsd:complexType>
              <xsd:all>
                <xsd:element ref="ns4:LinkSection" minOccurs="0"/>
                <xsd:element ref="ns4:LinkOrder" minOccurs="0"/>
                <xsd:element ref="ns4:TaxKeywordTaxHTField" minOccurs="0"/>
                <xsd:element ref="ns4:TaxCatchAll" minOccurs="0"/>
                <xsd:element ref="ns2:dbd6c3d6a5d54f50bb4652449eebef38" minOccurs="0"/>
                <xsd:element ref="ns5:MediaServiceMetadata" minOccurs="0"/>
                <xsd:element ref="ns5:MediaServiceFastMetadata" minOccurs="0"/>
                <xsd:element ref="ns6:SharedWithUsers" minOccurs="0"/>
                <xsd:element ref="ns6:SharedWithDetails" minOccurs="0"/>
                <xsd:element ref="ns5: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4d5a9c-7b5e-4f0f-9599-82e1516647cd" elementFormDefault="qualified">
    <xsd:import namespace="http://schemas.microsoft.com/office/2006/documentManagement/types"/>
    <xsd:import namespace="http://schemas.microsoft.com/office/infopath/2007/PartnerControls"/>
    <xsd:element name="dbd6c3d6a5d54f50bb4652449eebef38" ma:index="14" nillable="true" ma:displayName="FeaturedOn_0" ma:hidden="true" ma:internalName="dbd6c3d6a5d54f50bb4652449eebef38"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3d142f9-56d5-47bc-a601-b7e513bfb434" elementFormDefault="qualified">
    <xsd:import namespace="http://schemas.microsoft.com/office/2006/documentManagement/types"/>
    <xsd:import namespace="http://schemas.microsoft.com/office/infopath/2007/PartnerControls"/>
    <xsd:element name="LinkSection" ma:index="4" nillable="true" ma:displayName="LinkSection" ma:format="Dropdown" ma:internalName="LinkSection" ma:readOnly="false">
      <xsd:simpleType>
        <xsd:restriction base="dms:Choice">
          <xsd:enumeration value="Large Icon Links"/>
          <xsd:enumeration value="Page Links"/>
        </xsd:restriction>
      </xsd:simpleType>
    </xsd:element>
    <xsd:element name="LinkOrder" ma:index="5" nillable="true" ma:displayName="LinkOrder" ma:decimals="0" ma:internalName="LinkOrder" ma:readOnly="false" ma:percentage="FALSE">
      <xsd:simpleType>
        <xsd:restriction base="dms:Number"/>
      </xsd:simpleType>
    </xsd:element>
    <xsd:element name="TaxKeywordTaxHTField" ma:index="9" nillable="true" ma:taxonomy="true" ma:internalName="TaxKeywordTaxHTField" ma:taxonomyFieldName="TaxKeyword" ma:displayName="Enterprise Keywords" ma:fieldId="{23f27201-bee3-471e-b2e7-b64fd8b7ca38}" ma:taxonomyMulti="true" ma:sspId="482c8cc6-f2cb-4a6a-9415-1710ca3b2227"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b210101e-dab2-4494-aee4-82ee9db869a4}" ma:internalName="TaxCatchAll" ma:showField="CatchAllData" ma:web="e84d5a9c-7b5e-4f0f-9599-82e1516647c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be17a5-7c38-4eea-a857-2385e2e538d7" elementFormDefault="qualified">
    <xsd:import namespace="http://schemas.microsoft.com/office/2006/documentManagement/types"/>
    <xsd:import namespace="http://schemas.microsoft.com/office/infopath/2007/PartnerControls"/>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106958-f7be-47b6-8365-e5a3990f3cc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3"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inkSection xmlns="b3d142f9-56d5-47bc-a601-b7e513bfb434" xsi:nil="true"/>
    <LinkOrder xmlns="b3d142f9-56d5-47bc-a601-b7e513bfb434" xsi:nil="true"/>
    <TaxCatchAll xmlns="b3d142f9-56d5-47bc-a601-b7e513bfb434" xsi:nil="true"/>
    <TaxKeywordTaxHTField xmlns="b3d142f9-56d5-47bc-a601-b7e513bfb434">
      <Terms xmlns="http://schemas.microsoft.com/office/infopath/2007/PartnerControls"/>
    </TaxKeywordTaxHTField>
    <dbd6c3d6a5d54f50bb4652449eebef38 xmlns="e84d5a9c-7b5e-4f0f-9599-82e1516647c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8984B7-C105-406F-999B-94389054D1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4d5a9c-7b5e-4f0f-9599-82e1516647cd"/>
    <ds:schemaRef ds:uri="b3d142f9-56d5-47bc-a601-b7e513bfb434"/>
    <ds:schemaRef ds:uri="d5be17a5-7c38-4eea-a857-2385e2e538d7"/>
    <ds:schemaRef ds:uri="63106958-f7be-47b6-8365-e5a3990f3c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3F01CA-400C-4999-9385-10D42B973E1F}">
  <ds:schemaRefs>
    <ds:schemaRef ds:uri="http://schemas.microsoft.com/office/2006/metadata/properties"/>
    <ds:schemaRef ds:uri="http://schemas.microsoft.com/office/2006/documentManagement/types"/>
    <ds:schemaRef ds:uri="e84d5a9c-7b5e-4f0f-9599-82e1516647cd"/>
    <ds:schemaRef ds:uri="http://schemas.microsoft.com/office/infopath/2007/PartnerControls"/>
    <ds:schemaRef ds:uri="http://schemas.openxmlformats.org/package/2006/metadata/core-properties"/>
    <ds:schemaRef ds:uri="http://www.w3.org/XML/1998/namespace"/>
    <ds:schemaRef ds:uri="b3d142f9-56d5-47bc-a601-b7e513bfb434"/>
    <ds:schemaRef ds:uri="http://purl.org/dc/terms/"/>
    <ds:schemaRef ds:uri="63106958-f7be-47b6-8365-e5a3990f3cc9"/>
    <ds:schemaRef ds:uri="d5be17a5-7c38-4eea-a857-2385e2e538d7"/>
    <ds:schemaRef ds:uri="http://purl.org/dc/dcmitype/"/>
    <ds:schemaRef ds:uri="http://purl.org/dc/elements/1.1/"/>
  </ds:schemaRefs>
</ds:datastoreItem>
</file>

<file path=customXml/itemProps3.xml><?xml version="1.0" encoding="utf-8"?>
<ds:datastoreItem xmlns:ds="http://schemas.openxmlformats.org/officeDocument/2006/customXml" ds:itemID="{28233A03-8F3E-4CCC-89AE-58BC328DEF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Parcel</Template>
  <TotalTime>3932</TotalTime>
  <Words>850</Words>
  <Application>Microsoft Office PowerPoint</Application>
  <PresentationFormat>Widescreen</PresentationFormat>
  <Paragraphs>118</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Gill Sans MT</vt:lpstr>
      <vt:lpstr>Times New Roman</vt:lpstr>
      <vt:lpstr>Tw Cen MT</vt:lpstr>
      <vt:lpstr>Parcel</vt:lpstr>
      <vt:lpstr>Pre-submittal meeting </vt:lpstr>
      <vt:lpstr>Welcome and Introductions</vt:lpstr>
      <vt:lpstr>Agenda</vt:lpstr>
      <vt:lpstr>Meeting Overview</vt:lpstr>
      <vt:lpstr>Project Description/Background</vt:lpstr>
      <vt:lpstr>Scope of  work </vt:lpstr>
      <vt:lpstr>Scope of  work  Con’t</vt:lpstr>
      <vt:lpstr>QUESTIONS</vt:lpstr>
      <vt:lpstr>SOQ Evaluation Criteria</vt:lpstr>
      <vt:lpstr>PowerPoint Presentation</vt:lpstr>
      <vt:lpstr>SELECTION PROCESS</vt:lpstr>
      <vt:lpstr>Important Dates: Selection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RFx hints &amp; Tricks</dc:title>
  <dc:creator>Elizabeth Wright</dc:creator>
  <cp:lastModifiedBy>Julie B Smith</cp:lastModifiedBy>
  <cp:revision>86</cp:revision>
  <cp:lastPrinted>2019-08-29T16:32:55Z</cp:lastPrinted>
  <dcterms:created xsi:type="dcterms:W3CDTF">2019-08-28T19:50:36Z</dcterms:created>
  <dcterms:modified xsi:type="dcterms:W3CDTF">2025-01-28T16:24:22Z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100</vt:r8>
  </property>
  <property fmtid="{D5CDD505-2E9C-101B-9397-08002B2CF9AE}" pid="3" name="TaxKeyword">
    <vt:lpwstr/>
  </property>
  <property fmtid="{D5CDD505-2E9C-101B-9397-08002B2CF9AE}" pid="4" name="ContentTypeId">
    <vt:lpwstr>0x0101000CC229484EB2FA4DB7EE70FC847EC464</vt:lpwstr>
  </property>
  <property fmtid="{D5CDD505-2E9C-101B-9397-08002B2CF9AE}" pid="5" name="_ExtendedDescription">
    <vt:lpwstr/>
  </property>
  <property fmtid="{D5CDD505-2E9C-101B-9397-08002B2CF9AE}" pid="6" name="FeaturedOn">
    <vt:lpwstr/>
  </property>
</Properties>
</file>