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335" r:id="rId2"/>
    <p:sldId id="571" r:id="rId3"/>
    <p:sldId id="572" r:id="rId4"/>
    <p:sldId id="573" r:id="rId5"/>
    <p:sldId id="310" r:id="rId6"/>
    <p:sldId id="330" r:id="rId7"/>
    <p:sldId id="662" r:id="rId8"/>
    <p:sldId id="314" r:id="rId9"/>
    <p:sldId id="315" r:id="rId10"/>
    <p:sldId id="316" r:id="rId11"/>
    <p:sldId id="580" r:id="rId12"/>
    <p:sldId id="581" r:id="rId13"/>
    <p:sldId id="582" r:id="rId14"/>
    <p:sldId id="583" r:id="rId15"/>
    <p:sldId id="584" r:id="rId16"/>
    <p:sldId id="585" r:id="rId17"/>
    <p:sldId id="586" r:id="rId18"/>
    <p:sldId id="587" r:id="rId19"/>
    <p:sldId id="574" r:id="rId20"/>
    <p:sldId id="556" r:id="rId21"/>
    <p:sldId id="564" r:id="rId22"/>
    <p:sldId id="575" r:id="rId23"/>
    <p:sldId id="588" r:id="rId24"/>
    <p:sldId id="578" r:id="rId25"/>
    <p:sldId id="560" r:id="rId26"/>
    <p:sldId id="455" r:id="rId27"/>
    <p:sldId id="579" r:id="rId28"/>
  </p:sldIdLst>
  <p:sldSz cx="9144000" cy="6858000" type="screen4x3"/>
  <p:notesSz cx="6946900" cy="92075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79">
          <p15:clr>
            <a:srgbClr val="A4A3A4"/>
          </p15:clr>
        </p15:guide>
        <p15:guide id="2" pos="2879">
          <p15:clr>
            <a:srgbClr val="A4A3A4"/>
          </p15:clr>
        </p15:guide>
      </p15:sldGuideLst>
    </p:ext>
    <p:ext uri="{2D200454-40CA-4A62-9FC3-DE9A4176ACB9}">
      <p15:notesGuideLst xmlns:p15="http://schemas.microsoft.com/office/powerpoint/2012/main">
        <p15:guide id="1" orient="horz" pos="2901">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7FBFF"/>
    <a:srgbClr val="DAE3FE"/>
    <a:srgbClr val="CC0000"/>
    <a:srgbClr val="FF3300"/>
    <a:srgbClr val="DDDDD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1636" autoAdjust="0"/>
  </p:normalViewPr>
  <p:slideViewPr>
    <p:cSldViewPr snapToGrid="0">
      <p:cViewPr>
        <p:scale>
          <a:sx n="70" d="100"/>
          <a:sy n="70" d="100"/>
        </p:scale>
        <p:origin x="1531" y="178"/>
      </p:cViewPr>
      <p:guideLst>
        <p:guide orient="horz" pos="217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2298" y="78"/>
      </p:cViewPr>
      <p:guideLst>
        <p:guide orient="horz" pos="2901"/>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094D5AD-4BE5-C87F-B93B-87771F7D509C}"/>
              </a:ext>
            </a:extLst>
          </p:cNvPr>
          <p:cNvSpPr>
            <a:spLocks noGrp="1" noChangeArrowheads="1"/>
          </p:cNvSpPr>
          <p:nvPr>
            <p:ph type="hdr" sz="quarter"/>
          </p:nvPr>
        </p:nvSpPr>
        <p:spPr bwMode="auto">
          <a:xfrm>
            <a:off x="0" y="0"/>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49" rIns="91499" bIns="45749" numCol="1" anchor="t" anchorCtr="0" compatLnSpc="1">
            <a:prstTxWarp prst="textNoShape">
              <a:avLst/>
            </a:prstTxWarp>
          </a:bodyPr>
          <a:lstStyle>
            <a:lvl1pPr defTabSz="915240" eaLnBrk="1" hangingPunct="1">
              <a:defRPr sz="1200">
                <a:latin typeface="Times New Roman" panose="02020603050405020304" pitchFamily="18" charset="0"/>
              </a:defRPr>
            </a:lvl1pPr>
          </a:lstStyle>
          <a:p>
            <a:pPr>
              <a:defRPr/>
            </a:pPr>
            <a:endParaRPr lang="en-US" altLang="en-US"/>
          </a:p>
        </p:txBody>
      </p:sp>
      <p:sp>
        <p:nvSpPr>
          <p:cNvPr id="9219" name="Rectangle 3">
            <a:extLst>
              <a:ext uri="{FF2B5EF4-FFF2-40B4-BE49-F238E27FC236}">
                <a16:creationId xmlns:a16="http://schemas.microsoft.com/office/drawing/2014/main" id="{0259B72C-AD97-1D62-27FE-F01EB18F6177}"/>
              </a:ext>
            </a:extLst>
          </p:cNvPr>
          <p:cNvSpPr>
            <a:spLocks noGrp="1" noChangeArrowheads="1"/>
          </p:cNvSpPr>
          <p:nvPr>
            <p:ph type="dt" sz="quarter" idx="1"/>
          </p:nvPr>
        </p:nvSpPr>
        <p:spPr bwMode="auto">
          <a:xfrm>
            <a:off x="3938588" y="0"/>
            <a:ext cx="300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49" rIns="91499" bIns="45749" numCol="1" anchor="t" anchorCtr="0" compatLnSpc="1">
            <a:prstTxWarp prst="textNoShape">
              <a:avLst/>
            </a:prstTxWarp>
          </a:bodyPr>
          <a:lstStyle>
            <a:lvl1pPr algn="r" defTabSz="915240" eaLnBrk="1" hangingPunct="1">
              <a:defRPr sz="1200">
                <a:latin typeface="Times New Roman" panose="02020603050405020304" pitchFamily="18" charset="0"/>
              </a:defRPr>
            </a:lvl1pPr>
          </a:lstStyle>
          <a:p>
            <a:pPr>
              <a:defRPr/>
            </a:pPr>
            <a:endParaRPr lang="en-US" altLang="en-US"/>
          </a:p>
        </p:txBody>
      </p:sp>
      <p:sp>
        <p:nvSpPr>
          <p:cNvPr id="9220" name="Rectangle 4">
            <a:extLst>
              <a:ext uri="{FF2B5EF4-FFF2-40B4-BE49-F238E27FC236}">
                <a16:creationId xmlns:a16="http://schemas.microsoft.com/office/drawing/2014/main" id="{776F2A24-AACD-87BB-2CD3-EDD8C2E3CDE8}"/>
              </a:ext>
            </a:extLst>
          </p:cNvPr>
          <p:cNvSpPr>
            <a:spLocks noGrp="1" noChangeArrowheads="1"/>
          </p:cNvSpPr>
          <p:nvPr>
            <p:ph type="ftr" sz="quarter" idx="2"/>
          </p:nvPr>
        </p:nvSpPr>
        <p:spPr bwMode="auto">
          <a:xfrm>
            <a:off x="0" y="8750300"/>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49" rIns="91499" bIns="45749" numCol="1" anchor="b" anchorCtr="0" compatLnSpc="1">
            <a:prstTxWarp prst="textNoShape">
              <a:avLst/>
            </a:prstTxWarp>
          </a:bodyPr>
          <a:lstStyle>
            <a:lvl1pPr defTabSz="915240" eaLnBrk="1" hangingPunct="1">
              <a:defRPr sz="1200">
                <a:latin typeface="Times New Roman" panose="02020603050405020304" pitchFamily="18" charset="0"/>
              </a:defRPr>
            </a:lvl1pPr>
          </a:lstStyle>
          <a:p>
            <a:pPr>
              <a:defRPr/>
            </a:pPr>
            <a:endParaRPr lang="en-US" altLang="en-US"/>
          </a:p>
        </p:txBody>
      </p:sp>
      <p:sp>
        <p:nvSpPr>
          <p:cNvPr id="9221" name="Rectangle 5">
            <a:extLst>
              <a:ext uri="{FF2B5EF4-FFF2-40B4-BE49-F238E27FC236}">
                <a16:creationId xmlns:a16="http://schemas.microsoft.com/office/drawing/2014/main" id="{0EAFCBD8-8192-21F5-9209-C87B6F5A41E7}"/>
              </a:ext>
            </a:extLst>
          </p:cNvPr>
          <p:cNvSpPr>
            <a:spLocks noGrp="1" noChangeArrowheads="1"/>
          </p:cNvSpPr>
          <p:nvPr>
            <p:ph type="sldNum" sz="quarter" idx="3"/>
          </p:nvPr>
        </p:nvSpPr>
        <p:spPr bwMode="auto">
          <a:xfrm>
            <a:off x="3938588" y="8750300"/>
            <a:ext cx="300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99" tIns="45749" rIns="91499" bIns="45749" numCol="1" anchor="b" anchorCtr="0" compatLnSpc="1">
            <a:prstTxWarp prst="textNoShape">
              <a:avLst/>
            </a:prstTxWarp>
          </a:bodyPr>
          <a:lstStyle>
            <a:lvl1pPr algn="r" eaLnBrk="1" hangingPunct="1">
              <a:defRPr sz="1200">
                <a:latin typeface="Times New Roman" panose="02020603050405020304" pitchFamily="18" charset="0"/>
              </a:defRPr>
            </a:lvl1pPr>
          </a:lstStyle>
          <a:p>
            <a:fld id="{CE00DF39-E565-4D75-ACA1-0FEE530B486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D832D7E-FCDF-F917-E767-D520D52F2F0A}"/>
              </a:ext>
            </a:extLst>
          </p:cNvPr>
          <p:cNvSpPr>
            <a:spLocks noGrp="1" noChangeArrowheads="1"/>
          </p:cNvSpPr>
          <p:nvPr>
            <p:ph type="hdr" sz="quarter"/>
          </p:nvPr>
        </p:nvSpPr>
        <p:spPr bwMode="auto">
          <a:xfrm>
            <a:off x="0" y="0"/>
            <a:ext cx="29813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1" tIns="45367" rIns="90731" bIns="45367" numCol="1" anchor="t" anchorCtr="0" compatLnSpc="1">
            <a:prstTxWarp prst="textNoShape">
              <a:avLst/>
            </a:prstTxWarp>
          </a:bodyPr>
          <a:lstStyle>
            <a:lvl1pPr defTabSz="907378" eaLnBrk="1" hangingPunct="1">
              <a:defRPr sz="1200" b="1">
                <a:latin typeface="Times New Roman" panose="02020603050405020304" pitchFamily="18" charset="0"/>
              </a:defRPr>
            </a:lvl1pPr>
          </a:lstStyle>
          <a:p>
            <a:pPr>
              <a:defRPr/>
            </a:pPr>
            <a:endParaRPr lang="en-US" altLang="en-US"/>
          </a:p>
        </p:txBody>
      </p:sp>
      <p:sp>
        <p:nvSpPr>
          <p:cNvPr id="61443" name="Rectangle 3">
            <a:extLst>
              <a:ext uri="{FF2B5EF4-FFF2-40B4-BE49-F238E27FC236}">
                <a16:creationId xmlns:a16="http://schemas.microsoft.com/office/drawing/2014/main" id="{38F5000A-A991-C497-C85C-86095428144B}"/>
              </a:ext>
            </a:extLst>
          </p:cNvPr>
          <p:cNvSpPr>
            <a:spLocks noGrp="1" noChangeArrowheads="1"/>
          </p:cNvSpPr>
          <p:nvPr>
            <p:ph type="dt" idx="1"/>
          </p:nvPr>
        </p:nvSpPr>
        <p:spPr bwMode="auto">
          <a:xfrm>
            <a:off x="3970338" y="0"/>
            <a:ext cx="298132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1" tIns="45367" rIns="90731" bIns="45367" numCol="1" anchor="t" anchorCtr="0" compatLnSpc="1">
            <a:prstTxWarp prst="textNoShape">
              <a:avLst/>
            </a:prstTxWarp>
          </a:bodyPr>
          <a:lstStyle>
            <a:lvl1pPr algn="r" defTabSz="907378" eaLnBrk="1" hangingPunct="1">
              <a:defRPr sz="1200" b="1">
                <a:latin typeface="Times New Roman" panose="02020603050405020304" pitchFamily="18" charset="0"/>
              </a:defRPr>
            </a:lvl1pPr>
          </a:lstStyle>
          <a:p>
            <a:pPr>
              <a:defRPr/>
            </a:pPr>
            <a:endParaRPr lang="en-US" altLang="en-US"/>
          </a:p>
        </p:txBody>
      </p:sp>
      <p:sp>
        <p:nvSpPr>
          <p:cNvPr id="2052" name="Rectangle 4">
            <a:extLst>
              <a:ext uri="{FF2B5EF4-FFF2-40B4-BE49-F238E27FC236}">
                <a16:creationId xmlns:a16="http://schemas.microsoft.com/office/drawing/2014/main" id="{D51916BF-1E29-D173-B87C-FAEB6463A7A5}"/>
              </a:ext>
            </a:extLst>
          </p:cNvPr>
          <p:cNvSpPr>
            <a:spLocks noGrp="1" noRot="1" noChangeAspect="1" noChangeArrowheads="1" noTextEdit="1"/>
          </p:cNvSpPr>
          <p:nvPr>
            <p:ph type="sldImg" idx="2"/>
          </p:nvPr>
        </p:nvSpPr>
        <p:spPr bwMode="auto">
          <a:xfrm>
            <a:off x="1195388" y="685800"/>
            <a:ext cx="4560887" cy="34210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a:extLst>
              <a:ext uri="{FF2B5EF4-FFF2-40B4-BE49-F238E27FC236}">
                <a16:creationId xmlns:a16="http://schemas.microsoft.com/office/drawing/2014/main" id="{C0DD77F3-B7C3-E528-5026-BCEB62EE0B75}"/>
              </a:ext>
            </a:extLst>
          </p:cNvPr>
          <p:cNvSpPr>
            <a:spLocks noGrp="1" noChangeArrowheads="1"/>
          </p:cNvSpPr>
          <p:nvPr>
            <p:ph type="body" sz="quarter" idx="3"/>
          </p:nvPr>
        </p:nvSpPr>
        <p:spPr bwMode="auto">
          <a:xfrm>
            <a:off x="917575" y="4338638"/>
            <a:ext cx="5116513"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1" tIns="45367" rIns="90731" bIns="4536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446" name="Rectangle 6">
            <a:extLst>
              <a:ext uri="{FF2B5EF4-FFF2-40B4-BE49-F238E27FC236}">
                <a16:creationId xmlns:a16="http://schemas.microsoft.com/office/drawing/2014/main" id="{E10180B9-4D6C-05B4-DD8F-874491D3C1A7}"/>
              </a:ext>
            </a:extLst>
          </p:cNvPr>
          <p:cNvSpPr>
            <a:spLocks noGrp="1" noChangeArrowheads="1"/>
          </p:cNvSpPr>
          <p:nvPr>
            <p:ph type="ftr" sz="quarter" idx="4"/>
          </p:nvPr>
        </p:nvSpPr>
        <p:spPr bwMode="auto">
          <a:xfrm>
            <a:off x="0" y="8751888"/>
            <a:ext cx="298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1" tIns="45367" rIns="90731" bIns="45367" numCol="1" anchor="b" anchorCtr="0" compatLnSpc="1">
            <a:prstTxWarp prst="textNoShape">
              <a:avLst/>
            </a:prstTxWarp>
          </a:bodyPr>
          <a:lstStyle>
            <a:lvl1pPr defTabSz="907378" eaLnBrk="1" hangingPunct="1">
              <a:defRPr sz="1200" b="1">
                <a:latin typeface="Times New Roman" panose="02020603050405020304" pitchFamily="18" charset="0"/>
              </a:defRPr>
            </a:lvl1pPr>
          </a:lstStyle>
          <a:p>
            <a:pPr>
              <a:defRPr/>
            </a:pPr>
            <a:endParaRPr lang="en-US" altLang="en-US"/>
          </a:p>
        </p:txBody>
      </p:sp>
      <p:sp>
        <p:nvSpPr>
          <p:cNvPr id="61447" name="Rectangle 7">
            <a:extLst>
              <a:ext uri="{FF2B5EF4-FFF2-40B4-BE49-F238E27FC236}">
                <a16:creationId xmlns:a16="http://schemas.microsoft.com/office/drawing/2014/main" id="{C349A511-6B7F-3F8E-3D20-5827E8011985}"/>
              </a:ext>
            </a:extLst>
          </p:cNvPr>
          <p:cNvSpPr>
            <a:spLocks noGrp="1" noChangeArrowheads="1"/>
          </p:cNvSpPr>
          <p:nvPr>
            <p:ph type="sldNum" sz="quarter" idx="5"/>
          </p:nvPr>
        </p:nvSpPr>
        <p:spPr bwMode="auto">
          <a:xfrm>
            <a:off x="3970338" y="8751888"/>
            <a:ext cx="298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31" tIns="45367" rIns="90731" bIns="45367" numCol="1" anchor="b" anchorCtr="0" compatLnSpc="1">
            <a:prstTxWarp prst="textNoShape">
              <a:avLst/>
            </a:prstTxWarp>
          </a:bodyPr>
          <a:lstStyle>
            <a:lvl1pPr algn="r" defTabSz="906463" eaLnBrk="1" hangingPunct="1">
              <a:defRPr sz="1200" b="1">
                <a:latin typeface="Times New Roman" panose="02020603050405020304" pitchFamily="18" charset="0"/>
              </a:defRPr>
            </a:lvl1pPr>
          </a:lstStyle>
          <a:p>
            <a:fld id="{255384EF-BC30-4068-910A-E4F5494AE36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17455C3-2AD4-215D-8FFF-2D08FE424E68}"/>
              </a:ext>
            </a:extLst>
          </p:cNvPr>
          <p:cNvSpPr>
            <a:spLocks noGrp="1" noChangeArrowheads="1"/>
          </p:cNvSpPr>
          <p:nvPr>
            <p:ph type="sldNum" sz="quarter" idx="5"/>
          </p:nvPr>
        </p:nvSpPr>
        <p:spPr>
          <a:noFill/>
        </p:spPr>
        <p:txBody>
          <a:bodyPr/>
          <a:lstStyle>
            <a:lvl1pPr defTabSz="906463">
              <a:defRPr sz="1000">
                <a:solidFill>
                  <a:schemeClr val="tx1"/>
                </a:solidFill>
                <a:latin typeface="Arial" panose="020B0604020202020204" pitchFamily="34" charset="0"/>
              </a:defRPr>
            </a:lvl1pPr>
            <a:lvl2pPr marL="733425" indent="-280988" defTabSz="906463">
              <a:defRPr sz="1000">
                <a:solidFill>
                  <a:schemeClr val="tx1"/>
                </a:solidFill>
                <a:latin typeface="Arial" panose="020B0604020202020204" pitchFamily="34" charset="0"/>
              </a:defRPr>
            </a:lvl2pPr>
            <a:lvl3pPr marL="1130300" indent="-225425" defTabSz="906463">
              <a:defRPr sz="1000">
                <a:solidFill>
                  <a:schemeClr val="tx1"/>
                </a:solidFill>
                <a:latin typeface="Arial" panose="020B0604020202020204" pitchFamily="34" charset="0"/>
              </a:defRPr>
            </a:lvl3pPr>
            <a:lvl4pPr marL="1581150" indent="-223838" defTabSz="906463">
              <a:defRPr sz="1000">
                <a:solidFill>
                  <a:schemeClr val="tx1"/>
                </a:solidFill>
                <a:latin typeface="Arial" panose="020B0604020202020204" pitchFamily="34" charset="0"/>
              </a:defRPr>
            </a:lvl4pPr>
            <a:lvl5pPr marL="2033588" indent="-225425" defTabSz="906463">
              <a:defRPr sz="1000">
                <a:solidFill>
                  <a:schemeClr val="tx1"/>
                </a:solidFill>
                <a:latin typeface="Arial" panose="020B0604020202020204" pitchFamily="34" charset="0"/>
              </a:defRPr>
            </a:lvl5pPr>
            <a:lvl6pPr marL="2490788" indent="-225425" defTabSz="906463" eaLnBrk="0" fontAlgn="base" hangingPunct="0">
              <a:spcBef>
                <a:spcPct val="0"/>
              </a:spcBef>
              <a:spcAft>
                <a:spcPct val="0"/>
              </a:spcAft>
              <a:defRPr sz="1000">
                <a:solidFill>
                  <a:schemeClr val="tx1"/>
                </a:solidFill>
                <a:latin typeface="Arial" panose="020B0604020202020204" pitchFamily="34" charset="0"/>
              </a:defRPr>
            </a:lvl6pPr>
            <a:lvl7pPr marL="2947988" indent="-225425" defTabSz="906463" eaLnBrk="0" fontAlgn="base" hangingPunct="0">
              <a:spcBef>
                <a:spcPct val="0"/>
              </a:spcBef>
              <a:spcAft>
                <a:spcPct val="0"/>
              </a:spcAft>
              <a:defRPr sz="1000">
                <a:solidFill>
                  <a:schemeClr val="tx1"/>
                </a:solidFill>
                <a:latin typeface="Arial" panose="020B0604020202020204" pitchFamily="34" charset="0"/>
              </a:defRPr>
            </a:lvl7pPr>
            <a:lvl8pPr marL="3405188" indent="-225425" defTabSz="906463" eaLnBrk="0" fontAlgn="base" hangingPunct="0">
              <a:spcBef>
                <a:spcPct val="0"/>
              </a:spcBef>
              <a:spcAft>
                <a:spcPct val="0"/>
              </a:spcAft>
              <a:defRPr sz="1000">
                <a:solidFill>
                  <a:schemeClr val="tx1"/>
                </a:solidFill>
                <a:latin typeface="Arial" panose="020B0604020202020204" pitchFamily="34" charset="0"/>
              </a:defRPr>
            </a:lvl8pPr>
            <a:lvl9pPr marL="3862388" indent="-225425" defTabSz="906463" eaLnBrk="0" fontAlgn="base" hangingPunct="0">
              <a:spcBef>
                <a:spcPct val="0"/>
              </a:spcBef>
              <a:spcAft>
                <a:spcPct val="0"/>
              </a:spcAft>
              <a:defRPr sz="1000">
                <a:solidFill>
                  <a:schemeClr val="tx1"/>
                </a:solidFill>
                <a:latin typeface="Arial" panose="020B0604020202020204" pitchFamily="34" charset="0"/>
              </a:defRPr>
            </a:lvl9pPr>
          </a:lstStyle>
          <a:p>
            <a:fld id="{83B927AF-D4E4-415F-9F62-77C07418BBE3}"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5123" name="Rectangle 2">
            <a:extLst>
              <a:ext uri="{FF2B5EF4-FFF2-40B4-BE49-F238E27FC236}">
                <a16:creationId xmlns:a16="http://schemas.microsoft.com/office/drawing/2014/main" id="{1C1FBA3D-233D-3B86-CEB2-3C318B4F3E19}"/>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D0231A57-48BD-1304-563E-3B0BAA9BAE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4A4D998-BD7E-C1A8-9110-45C09CA9E628}"/>
              </a:ext>
            </a:extLst>
          </p:cNvPr>
          <p:cNvSpPr>
            <a:spLocks noGrp="1" noRot="1" noChangeAspect="1" noChangeArrowheads="1" noTextEdit="1"/>
          </p:cNvSpPr>
          <p:nvPr>
            <p:ph type="sldImg"/>
          </p:nvPr>
        </p:nvSpPr>
        <p:spPr>
          <a:xfrm>
            <a:off x="1193800" y="688975"/>
            <a:ext cx="4572000" cy="3429000"/>
          </a:xfrm>
          <a:ln/>
        </p:spPr>
      </p:sp>
      <p:sp>
        <p:nvSpPr>
          <p:cNvPr id="7171" name="Rectangle 3">
            <a:extLst>
              <a:ext uri="{FF2B5EF4-FFF2-40B4-BE49-F238E27FC236}">
                <a16:creationId xmlns:a16="http://schemas.microsoft.com/office/drawing/2014/main" id="{3991F923-BE16-6786-E6B7-8E3328AAEF7B}"/>
              </a:ext>
            </a:extLst>
          </p:cNvPr>
          <p:cNvSpPr>
            <a:spLocks noGrp="1" noChangeArrowheads="1"/>
          </p:cNvSpPr>
          <p:nvPr>
            <p:ph type="body" idx="1"/>
          </p:nvPr>
        </p:nvSpPr>
        <p:spPr>
          <a:xfrm>
            <a:off x="927100" y="4348163"/>
            <a:ext cx="5092700" cy="4192587"/>
          </a:xfrm>
          <a:noFill/>
        </p:spPr>
        <p:txBody>
          <a:bodyPr lIns="89838" tIns="44918" rIns="89838" bIns="44918"/>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7EEF004-8577-2261-0CF0-4E3D469F2B01}"/>
              </a:ext>
            </a:extLst>
          </p:cNvPr>
          <p:cNvSpPr>
            <a:spLocks noGrp="1" noRot="1" noChangeAspect="1" noChangeArrowheads="1" noTextEdit="1"/>
          </p:cNvSpPr>
          <p:nvPr>
            <p:ph type="sldImg"/>
          </p:nvPr>
        </p:nvSpPr>
        <p:spPr>
          <a:ln/>
        </p:spPr>
      </p:sp>
      <p:sp>
        <p:nvSpPr>
          <p:cNvPr id="9219" name="Rectangle 3">
            <a:extLst>
              <a:ext uri="{FF2B5EF4-FFF2-40B4-BE49-F238E27FC236}">
                <a16:creationId xmlns:a16="http://schemas.microsoft.com/office/drawing/2014/main" id="{9ED3CFD5-B35A-0596-98FD-179F38BBCB5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57652DB-18BE-7DE6-1DB7-54630FA516FD}"/>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383A31AB-F1F3-3DAC-1A90-73EE85CFF4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5AD7DC8-C3BD-83C6-6E1D-A7A0F2AB8ED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3F7BE2A-F7D2-09E8-EBEE-2389C33785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5364" name="Slide Number Placeholder 3">
            <a:extLst>
              <a:ext uri="{FF2B5EF4-FFF2-40B4-BE49-F238E27FC236}">
                <a16:creationId xmlns:a16="http://schemas.microsoft.com/office/drawing/2014/main" id="{01A0ADD3-729A-7B7C-838C-265C1C1E57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6463">
              <a:defRPr sz="1000">
                <a:solidFill>
                  <a:schemeClr val="tx1"/>
                </a:solidFill>
                <a:latin typeface="Arial" panose="020B0604020202020204" pitchFamily="34" charset="0"/>
              </a:defRPr>
            </a:lvl1pPr>
            <a:lvl2pPr marL="742950" indent="-285750" defTabSz="906463">
              <a:defRPr sz="1000">
                <a:solidFill>
                  <a:schemeClr val="tx1"/>
                </a:solidFill>
                <a:latin typeface="Arial" panose="020B0604020202020204" pitchFamily="34" charset="0"/>
              </a:defRPr>
            </a:lvl2pPr>
            <a:lvl3pPr marL="1143000" indent="-228600" defTabSz="906463">
              <a:defRPr sz="1000">
                <a:solidFill>
                  <a:schemeClr val="tx1"/>
                </a:solidFill>
                <a:latin typeface="Arial" panose="020B0604020202020204" pitchFamily="34" charset="0"/>
              </a:defRPr>
            </a:lvl3pPr>
            <a:lvl4pPr marL="1600200" indent="-228600" defTabSz="906463">
              <a:defRPr sz="1000">
                <a:solidFill>
                  <a:schemeClr val="tx1"/>
                </a:solidFill>
                <a:latin typeface="Arial" panose="020B0604020202020204" pitchFamily="34" charset="0"/>
              </a:defRPr>
            </a:lvl4pPr>
            <a:lvl5pPr marL="2057400" indent="-228600" defTabSz="906463">
              <a:defRPr sz="10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1000">
                <a:solidFill>
                  <a:schemeClr val="tx1"/>
                </a:solidFill>
                <a:latin typeface="Arial" panose="020B0604020202020204" pitchFamily="34" charset="0"/>
              </a:defRPr>
            </a:lvl9pPr>
          </a:lstStyle>
          <a:p>
            <a:fld id="{B67C5672-720F-4568-8DE0-0CB5A0F43134}" type="slidenum">
              <a:rPr lang="en-US" altLang="en-US" sz="1200" smtClean="0">
                <a:latin typeface="Times New Roman" panose="02020603050405020304" pitchFamily="18" charset="0"/>
              </a:rPr>
              <a:pPr/>
              <a:t>12</a:t>
            </a:fld>
            <a:endParaRPr lang="en-US" altLang="en-US" sz="12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C99EFB5-D203-D935-3DCB-4012BE5D0A25}"/>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B7A10C4B-D426-2E4D-AA2F-68E185B90E6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7412" name="Slide Number Placeholder 3">
            <a:extLst>
              <a:ext uri="{FF2B5EF4-FFF2-40B4-BE49-F238E27FC236}">
                <a16:creationId xmlns:a16="http://schemas.microsoft.com/office/drawing/2014/main" id="{F656B6BD-82EE-0887-17C0-F7211E2C5C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6463">
              <a:defRPr sz="1000">
                <a:solidFill>
                  <a:schemeClr val="tx1"/>
                </a:solidFill>
                <a:latin typeface="Arial" panose="020B0604020202020204" pitchFamily="34" charset="0"/>
              </a:defRPr>
            </a:lvl1pPr>
            <a:lvl2pPr marL="742950" indent="-285750" defTabSz="906463">
              <a:defRPr sz="1000">
                <a:solidFill>
                  <a:schemeClr val="tx1"/>
                </a:solidFill>
                <a:latin typeface="Arial" panose="020B0604020202020204" pitchFamily="34" charset="0"/>
              </a:defRPr>
            </a:lvl2pPr>
            <a:lvl3pPr marL="1143000" indent="-228600" defTabSz="906463">
              <a:defRPr sz="1000">
                <a:solidFill>
                  <a:schemeClr val="tx1"/>
                </a:solidFill>
                <a:latin typeface="Arial" panose="020B0604020202020204" pitchFamily="34" charset="0"/>
              </a:defRPr>
            </a:lvl3pPr>
            <a:lvl4pPr marL="1600200" indent="-228600" defTabSz="906463">
              <a:defRPr sz="1000">
                <a:solidFill>
                  <a:schemeClr val="tx1"/>
                </a:solidFill>
                <a:latin typeface="Arial" panose="020B0604020202020204" pitchFamily="34" charset="0"/>
              </a:defRPr>
            </a:lvl4pPr>
            <a:lvl5pPr marL="2057400" indent="-228600" defTabSz="906463">
              <a:defRPr sz="10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1000">
                <a:solidFill>
                  <a:schemeClr val="tx1"/>
                </a:solidFill>
                <a:latin typeface="Arial" panose="020B0604020202020204" pitchFamily="34" charset="0"/>
              </a:defRPr>
            </a:lvl9pPr>
          </a:lstStyle>
          <a:p>
            <a:fld id="{73747694-0F04-483A-9397-C02F23A6EF23}"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812937A-B0AD-7A95-4D4C-94B4508F17C9}"/>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CF147009-4D08-E780-9166-A1F0DDBBC8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9460" name="Slide Number Placeholder 3">
            <a:extLst>
              <a:ext uri="{FF2B5EF4-FFF2-40B4-BE49-F238E27FC236}">
                <a16:creationId xmlns:a16="http://schemas.microsoft.com/office/drawing/2014/main" id="{E3C3EA66-2E82-71FD-08B5-BC31AF9E95C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06463">
              <a:defRPr sz="1000">
                <a:solidFill>
                  <a:schemeClr val="tx1"/>
                </a:solidFill>
                <a:latin typeface="Arial" panose="020B0604020202020204" pitchFamily="34" charset="0"/>
              </a:defRPr>
            </a:lvl1pPr>
            <a:lvl2pPr marL="742950" indent="-285750" defTabSz="906463">
              <a:defRPr sz="1000">
                <a:solidFill>
                  <a:schemeClr val="tx1"/>
                </a:solidFill>
                <a:latin typeface="Arial" panose="020B0604020202020204" pitchFamily="34" charset="0"/>
              </a:defRPr>
            </a:lvl2pPr>
            <a:lvl3pPr marL="1143000" indent="-228600" defTabSz="906463">
              <a:defRPr sz="1000">
                <a:solidFill>
                  <a:schemeClr val="tx1"/>
                </a:solidFill>
                <a:latin typeface="Arial" panose="020B0604020202020204" pitchFamily="34" charset="0"/>
              </a:defRPr>
            </a:lvl3pPr>
            <a:lvl4pPr marL="1600200" indent="-228600" defTabSz="906463">
              <a:defRPr sz="1000">
                <a:solidFill>
                  <a:schemeClr val="tx1"/>
                </a:solidFill>
                <a:latin typeface="Arial" panose="020B0604020202020204" pitchFamily="34" charset="0"/>
              </a:defRPr>
            </a:lvl4pPr>
            <a:lvl5pPr marL="2057400" indent="-228600" defTabSz="906463">
              <a:defRPr sz="1000">
                <a:solidFill>
                  <a:schemeClr val="tx1"/>
                </a:solidFill>
                <a:latin typeface="Arial" panose="020B0604020202020204" pitchFamily="34" charset="0"/>
              </a:defRPr>
            </a:lvl5pPr>
            <a:lvl6pPr marL="2514600" indent="-228600" defTabSz="90646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0646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0646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06463" eaLnBrk="0" fontAlgn="base" hangingPunct="0">
              <a:spcBef>
                <a:spcPct val="0"/>
              </a:spcBef>
              <a:spcAft>
                <a:spcPct val="0"/>
              </a:spcAft>
              <a:defRPr sz="1000">
                <a:solidFill>
                  <a:schemeClr val="tx1"/>
                </a:solidFill>
                <a:latin typeface="Arial" panose="020B0604020202020204" pitchFamily="34" charset="0"/>
              </a:defRPr>
            </a:lvl9pPr>
          </a:lstStyle>
          <a:p>
            <a:fld id="{A90D8521-288A-4E7E-BFC2-E44F1DA50FDB}"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29F564-47D1-4C57-7040-C49B91EC75AE}"/>
              </a:ext>
            </a:extLst>
          </p:cNvPr>
          <p:cNvSpPr>
            <a:spLocks noGrp="1" noChangeArrowheads="1"/>
          </p:cNvSpPr>
          <p:nvPr>
            <p:ph type="sldNum" sz="quarter" idx="10"/>
          </p:nvPr>
        </p:nvSpPr>
        <p:spPr>
          <a:ln/>
        </p:spPr>
        <p:txBody>
          <a:bodyPr/>
          <a:lstStyle>
            <a:lvl1pPr>
              <a:defRPr/>
            </a:lvl1pPr>
          </a:lstStyle>
          <a:p>
            <a:fld id="{110EA04B-79D5-4620-9707-982C5428E7C1}" type="slidenum">
              <a:rPr lang="en-US" altLang="en-US"/>
              <a:pPr/>
              <a:t>‹#›</a:t>
            </a:fld>
            <a:endParaRPr lang="en-US" altLang="en-US"/>
          </a:p>
        </p:txBody>
      </p:sp>
    </p:spTree>
    <p:extLst>
      <p:ext uri="{BB962C8B-B14F-4D97-AF65-F5344CB8AC3E}">
        <p14:creationId xmlns:p14="http://schemas.microsoft.com/office/powerpoint/2010/main" val="20315861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2C3D29B-B206-8EBF-99B4-DDAF7DB45048}"/>
              </a:ext>
            </a:extLst>
          </p:cNvPr>
          <p:cNvSpPr>
            <a:spLocks noGrp="1" noChangeArrowheads="1"/>
          </p:cNvSpPr>
          <p:nvPr>
            <p:ph type="sldNum" sz="quarter" idx="10"/>
          </p:nvPr>
        </p:nvSpPr>
        <p:spPr>
          <a:ln/>
        </p:spPr>
        <p:txBody>
          <a:bodyPr/>
          <a:lstStyle>
            <a:lvl1pPr>
              <a:defRPr/>
            </a:lvl1pPr>
          </a:lstStyle>
          <a:p>
            <a:fld id="{E228B473-4DD6-42B4-BA76-A014D525020B}" type="slidenum">
              <a:rPr lang="en-US" altLang="en-US"/>
              <a:pPr/>
              <a:t>‹#›</a:t>
            </a:fld>
            <a:endParaRPr lang="en-US" altLang="en-US"/>
          </a:p>
        </p:txBody>
      </p:sp>
    </p:spTree>
    <p:extLst>
      <p:ext uri="{BB962C8B-B14F-4D97-AF65-F5344CB8AC3E}">
        <p14:creationId xmlns:p14="http://schemas.microsoft.com/office/powerpoint/2010/main" val="40994521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00013"/>
            <a:ext cx="2286000" cy="5991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00013"/>
            <a:ext cx="6705600" cy="599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F6E3E7-5A03-599D-27F7-519184D331F0}"/>
              </a:ext>
            </a:extLst>
          </p:cNvPr>
          <p:cNvSpPr>
            <a:spLocks noGrp="1" noChangeArrowheads="1"/>
          </p:cNvSpPr>
          <p:nvPr>
            <p:ph type="sldNum" sz="quarter" idx="10"/>
          </p:nvPr>
        </p:nvSpPr>
        <p:spPr>
          <a:ln/>
        </p:spPr>
        <p:txBody>
          <a:bodyPr/>
          <a:lstStyle>
            <a:lvl1pPr>
              <a:defRPr/>
            </a:lvl1pPr>
          </a:lstStyle>
          <a:p>
            <a:fld id="{FD331E5E-001E-4673-AA4F-67663D94C97F}" type="slidenum">
              <a:rPr lang="en-US" altLang="en-US"/>
              <a:pPr/>
              <a:t>‹#›</a:t>
            </a:fld>
            <a:endParaRPr lang="en-US" altLang="en-US"/>
          </a:p>
        </p:txBody>
      </p:sp>
    </p:spTree>
    <p:extLst>
      <p:ext uri="{BB962C8B-B14F-4D97-AF65-F5344CB8AC3E}">
        <p14:creationId xmlns:p14="http://schemas.microsoft.com/office/powerpoint/2010/main" val="5042999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9144000" cy="498475"/>
          </a:xfrm>
        </p:spPr>
        <p:txBody>
          <a:bodyPr/>
          <a:lstStyle/>
          <a:p>
            <a:r>
              <a:rPr lang="en-US"/>
              <a:t>Click to edit Master title style</a:t>
            </a:r>
          </a:p>
        </p:txBody>
      </p:sp>
      <p:sp>
        <p:nvSpPr>
          <p:cNvPr id="3" name="Text Placeholder 2"/>
          <p:cNvSpPr>
            <a:spLocks noGrp="1"/>
          </p:cNvSpPr>
          <p:nvPr>
            <p:ph type="body" sz="half" idx="1"/>
          </p:nvPr>
        </p:nvSpPr>
        <p:spPr>
          <a:xfrm>
            <a:off x="539750" y="896938"/>
            <a:ext cx="8037513" cy="252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750" y="3570288"/>
            <a:ext cx="8037513" cy="2520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66485D-2457-444F-46CA-8B82B5C83494}"/>
              </a:ext>
            </a:extLst>
          </p:cNvPr>
          <p:cNvSpPr>
            <a:spLocks noGrp="1" noChangeArrowheads="1"/>
          </p:cNvSpPr>
          <p:nvPr>
            <p:ph type="sldNum" sz="quarter" idx="10"/>
          </p:nvPr>
        </p:nvSpPr>
        <p:spPr>
          <a:ln/>
        </p:spPr>
        <p:txBody>
          <a:bodyPr/>
          <a:lstStyle>
            <a:lvl1pPr>
              <a:defRPr/>
            </a:lvl1pPr>
          </a:lstStyle>
          <a:p>
            <a:fld id="{2B8209E2-F74E-4333-81A3-C84830D3733C}" type="slidenum">
              <a:rPr lang="en-US" altLang="en-US"/>
              <a:pPr/>
              <a:t>‹#›</a:t>
            </a:fld>
            <a:endParaRPr lang="en-US" altLang="en-US"/>
          </a:p>
        </p:txBody>
      </p:sp>
    </p:spTree>
    <p:extLst>
      <p:ext uri="{BB962C8B-B14F-4D97-AF65-F5344CB8AC3E}">
        <p14:creationId xmlns:p14="http://schemas.microsoft.com/office/powerpoint/2010/main" val="414771882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9144000" cy="498475"/>
          </a:xfrm>
        </p:spPr>
        <p:txBody>
          <a:bodyPr/>
          <a:lstStyle/>
          <a:p>
            <a:r>
              <a:rPr lang="en-US"/>
              <a:t>Click to edit Master title style</a:t>
            </a:r>
          </a:p>
        </p:txBody>
      </p:sp>
      <p:sp>
        <p:nvSpPr>
          <p:cNvPr id="3" name="Text Placeholder 2"/>
          <p:cNvSpPr>
            <a:spLocks noGrp="1"/>
          </p:cNvSpPr>
          <p:nvPr>
            <p:ph type="body" sz="half" idx="1"/>
          </p:nvPr>
        </p:nvSpPr>
        <p:spPr>
          <a:xfrm>
            <a:off x="539750" y="896938"/>
            <a:ext cx="3941763"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3913" y="896938"/>
            <a:ext cx="3943350" cy="5194300"/>
          </a:xfrm>
        </p:spPr>
        <p:txBody>
          <a:bodyPr/>
          <a:lstStyle/>
          <a:p>
            <a:pPr lvl="0"/>
            <a:endParaRPr lang="en-US" noProof="0" dirty="0"/>
          </a:p>
        </p:txBody>
      </p:sp>
      <p:sp>
        <p:nvSpPr>
          <p:cNvPr id="5" name="Rectangle 4">
            <a:extLst>
              <a:ext uri="{FF2B5EF4-FFF2-40B4-BE49-F238E27FC236}">
                <a16:creationId xmlns:a16="http://schemas.microsoft.com/office/drawing/2014/main" id="{A40D028C-88C4-8EC9-C188-C6BDD5DE2E42}"/>
              </a:ext>
            </a:extLst>
          </p:cNvPr>
          <p:cNvSpPr>
            <a:spLocks noGrp="1" noChangeArrowheads="1"/>
          </p:cNvSpPr>
          <p:nvPr>
            <p:ph type="sldNum" sz="quarter" idx="10"/>
          </p:nvPr>
        </p:nvSpPr>
        <p:spPr>
          <a:ln/>
        </p:spPr>
        <p:txBody>
          <a:bodyPr/>
          <a:lstStyle>
            <a:lvl1pPr>
              <a:defRPr/>
            </a:lvl1pPr>
          </a:lstStyle>
          <a:p>
            <a:fld id="{0FA7C2B2-EC0E-430A-A547-4B73BA438002}" type="slidenum">
              <a:rPr lang="en-US" altLang="en-US"/>
              <a:pPr/>
              <a:t>‹#›</a:t>
            </a:fld>
            <a:endParaRPr lang="en-US" altLang="en-US"/>
          </a:p>
        </p:txBody>
      </p:sp>
    </p:spTree>
    <p:extLst>
      <p:ext uri="{BB962C8B-B14F-4D97-AF65-F5344CB8AC3E}">
        <p14:creationId xmlns:p14="http://schemas.microsoft.com/office/powerpoint/2010/main" val="264452736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0013"/>
            <a:ext cx="9144000" cy="498475"/>
          </a:xfrm>
        </p:spPr>
        <p:txBody>
          <a:bodyPr/>
          <a:lstStyle/>
          <a:p>
            <a:r>
              <a:rPr lang="en-US"/>
              <a:t>Click to edit Master title style</a:t>
            </a:r>
          </a:p>
        </p:txBody>
      </p:sp>
      <p:sp>
        <p:nvSpPr>
          <p:cNvPr id="3" name="Text Placeholder 2"/>
          <p:cNvSpPr>
            <a:spLocks noGrp="1"/>
          </p:cNvSpPr>
          <p:nvPr>
            <p:ph type="body" sz="half" idx="1"/>
          </p:nvPr>
        </p:nvSpPr>
        <p:spPr>
          <a:xfrm>
            <a:off x="539750" y="896938"/>
            <a:ext cx="3941763"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896938"/>
            <a:ext cx="3943350" cy="5194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9218022-3EC7-7B6C-C8EC-79749E4E54DB}"/>
              </a:ext>
            </a:extLst>
          </p:cNvPr>
          <p:cNvSpPr>
            <a:spLocks noGrp="1" noChangeArrowheads="1"/>
          </p:cNvSpPr>
          <p:nvPr>
            <p:ph type="sldNum" sz="quarter" idx="10"/>
          </p:nvPr>
        </p:nvSpPr>
        <p:spPr>
          <a:ln/>
        </p:spPr>
        <p:txBody>
          <a:bodyPr/>
          <a:lstStyle>
            <a:lvl1pPr>
              <a:defRPr/>
            </a:lvl1pPr>
          </a:lstStyle>
          <a:p>
            <a:fld id="{11256DAD-6E51-4246-B8F8-EB998477B230}" type="slidenum">
              <a:rPr lang="en-US" altLang="en-US"/>
              <a:pPr/>
              <a:t>‹#›</a:t>
            </a:fld>
            <a:endParaRPr lang="en-US" altLang="en-US"/>
          </a:p>
        </p:txBody>
      </p:sp>
    </p:spTree>
    <p:extLst>
      <p:ext uri="{BB962C8B-B14F-4D97-AF65-F5344CB8AC3E}">
        <p14:creationId xmlns:p14="http://schemas.microsoft.com/office/powerpoint/2010/main" val="10266601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sz="750"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sz="750"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sz="750"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sz="750" dirty="0"/>
          </a:p>
        </p:txBody>
      </p:sp>
    </p:spTree>
    <p:extLst>
      <p:ext uri="{BB962C8B-B14F-4D97-AF65-F5344CB8AC3E}">
        <p14:creationId xmlns:p14="http://schemas.microsoft.com/office/powerpoint/2010/main" val="163523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62DA32-6974-EBFE-FC91-0F04A901A05B}"/>
              </a:ext>
            </a:extLst>
          </p:cNvPr>
          <p:cNvSpPr>
            <a:spLocks noGrp="1" noChangeArrowheads="1"/>
          </p:cNvSpPr>
          <p:nvPr>
            <p:ph type="sldNum" sz="quarter" idx="10"/>
          </p:nvPr>
        </p:nvSpPr>
        <p:spPr>
          <a:ln/>
        </p:spPr>
        <p:txBody>
          <a:bodyPr/>
          <a:lstStyle>
            <a:lvl1pPr>
              <a:defRPr/>
            </a:lvl1pPr>
          </a:lstStyle>
          <a:p>
            <a:fld id="{85A8D3E7-9F1E-46EF-924F-9A9463E6BDC7}" type="slidenum">
              <a:rPr lang="en-US" altLang="en-US"/>
              <a:pPr/>
              <a:t>‹#›</a:t>
            </a:fld>
            <a:endParaRPr lang="en-US" altLang="en-US"/>
          </a:p>
        </p:txBody>
      </p:sp>
    </p:spTree>
    <p:extLst>
      <p:ext uri="{BB962C8B-B14F-4D97-AF65-F5344CB8AC3E}">
        <p14:creationId xmlns:p14="http://schemas.microsoft.com/office/powerpoint/2010/main" val="22179406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8D94432-BBD1-E255-BB4C-DFC4D89EF7E4}"/>
              </a:ext>
            </a:extLst>
          </p:cNvPr>
          <p:cNvSpPr>
            <a:spLocks noGrp="1" noChangeArrowheads="1"/>
          </p:cNvSpPr>
          <p:nvPr>
            <p:ph type="sldNum" sz="quarter" idx="10"/>
          </p:nvPr>
        </p:nvSpPr>
        <p:spPr>
          <a:ln/>
        </p:spPr>
        <p:txBody>
          <a:bodyPr/>
          <a:lstStyle>
            <a:lvl1pPr>
              <a:defRPr/>
            </a:lvl1pPr>
          </a:lstStyle>
          <a:p>
            <a:fld id="{380F7DC1-9A7D-4D7E-AF4F-DB71890D8854}" type="slidenum">
              <a:rPr lang="en-US" altLang="en-US"/>
              <a:pPr/>
              <a:t>‹#›</a:t>
            </a:fld>
            <a:endParaRPr lang="en-US" altLang="en-US"/>
          </a:p>
        </p:txBody>
      </p:sp>
    </p:spTree>
    <p:extLst>
      <p:ext uri="{BB962C8B-B14F-4D97-AF65-F5344CB8AC3E}">
        <p14:creationId xmlns:p14="http://schemas.microsoft.com/office/powerpoint/2010/main" val="5136207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896938"/>
            <a:ext cx="3941763"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896938"/>
            <a:ext cx="394335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329752-4371-82EF-1466-D56551A38E80}"/>
              </a:ext>
            </a:extLst>
          </p:cNvPr>
          <p:cNvSpPr>
            <a:spLocks noGrp="1" noChangeArrowheads="1"/>
          </p:cNvSpPr>
          <p:nvPr>
            <p:ph type="sldNum" sz="quarter" idx="10"/>
          </p:nvPr>
        </p:nvSpPr>
        <p:spPr>
          <a:ln/>
        </p:spPr>
        <p:txBody>
          <a:bodyPr/>
          <a:lstStyle>
            <a:lvl1pPr>
              <a:defRPr/>
            </a:lvl1pPr>
          </a:lstStyle>
          <a:p>
            <a:fld id="{BACB3797-8231-49D2-93BA-F0748F176C6E}" type="slidenum">
              <a:rPr lang="en-US" altLang="en-US"/>
              <a:pPr/>
              <a:t>‹#›</a:t>
            </a:fld>
            <a:endParaRPr lang="en-US" altLang="en-US"/>
          </a:p>
        </p:txBody>
      </p:sp>
    </p:spTree>
    <p:extLst>
      <p:ext uri="{BB962C8B-B14F-4D97-AF65-F5344CB8AC3E}">
        <p14:creationId xmlns:p14="http://schemas.microsoft.com/office/powerpoint/2010/main" val="19674208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F1175B8-F549-F331-2C2E-B7789E53626E}"/>
              </a:ext>
            </a:extLst>
          </p:cNvPr>
          <p:cNvSpPr>
            <a:spLocks noGrp="1" noChangeArrowheads="1"/>
          </p:cNvSpPr>
          <p:nvPr>
            <p:ph type="sldNum" sz="quarter" idx="10"/>
          </p:nvPr>
        </p:nvSpPr>
        <p:spPr>
          <a:ln/>
        </p:spPr>
        <p:txBody>
          <a:bodyPr/>
          <a:lstStyle>
            <a:lvl1pPr>
              <a:defRPr/>
            </a:lvl1pPr>
          </a:lstStyle>
          <a:p>
            <a:fld id="{7E896DF9-D7F2-4638-B022-4396E1CBFA09}" type="slidenum">
              <a:rPr lang="en-US" altLang="en-US"/>
              <a:pPr/>
              <a:t>‹#›</a:t>
            </a:fld>
            <a:endParaRPr lang="en-US" altLang="en-US"/>
          </a:p>
        </p:txBody>
      </p:sp>
    </p:spTree>
    <p:extLst>
      <p:ext uri="{BB962C8B-B14F-4D97-AF65-F5344CB8AC3E}">
        <p14:creationId xmlns:p14="http://schemas.microsoft.com/office/powerpoint/2010/main" val="41093805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833633A-898B-8905-EE94-448381B65263}"/>
              </a:ext>
            </a:extLst>
          </p:cNvPr>
          <p:cNvSpPr>
            <a:spLocks noGrp="1" noChangeArrowheads="1"/>
          </p:cNvSpPr>
          <p:nvPr>
            <p:ph type="sldNum" sz="quarter" idx="10"/>
          </p:nvPr>
        </p:nvSpPr>
        <p:spPr>
          <a:ln/>
        </p:spPr>
        <p:txBody>
          <a:bodyPr/>
          <a:lstStyle>
            <a:lvl1pPr>
              <a:defRPr/>
            </a:lvl1pPr>
          </a:lstStyle>
          <a:p>
            <a:fld id="{6D1878A8-4AEF-4B48-8AFA-549D7915C051}" type="slidenum">
              <a:rPr lang="en-US" altLang="en-US"/>
              <a:pPr/>
              <a:t>‹#›</a:t>
            </a:fld>
            <a:endParaRPr lang="en-US" altLang="en-US"/>
          </a:p>
        </p:txBody>
      </p:sp>
    </p:spTree>
    <p:extLst>
      <p:ext uri="{BB962C8B-B14F-4D97-AF65-F5344CB8AC3E}">
        <p14:creationId xmlns:p14="http://schemas.microsoft.com/office/powerpoint/2010/main" val="179996517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1FDE614-C6E3-8E1C-A7AA-9F624EB62D78}"/>
              </a:ext>
            </a:extLst>
          </p:cNvPr>
          <p:cNvSpPr>
            <a:spLocks noGrp="1" noChangeArrowheads="1"/>
          </p:cNvSpPr>
          <p:nvPr>
            <p:ph type="sldNum" sz="quarter" idx="10"/>
          </p:nvPr>
        </p:nvSpPr>
        <p:spPr>
          <a:ln/>
        </p:spPr>
        <p:txBody>
          <a:bodyPr/>
          <a:lstStyle>
            <a:lvl1pPr>
              <a:defRPr/>
            </a:lvl1pPr>
          </a:lstStyle>
          <a:p>
            <a:fld id="{4259B60E-7FDE-4004-91D1-500E2CD8BBB0}" type="slidenum">
              <a:rPr lang="en-US" altLang="en-US"/>
              <a:pPr/>
              <a:t>‹#›</a:t>
            </a:fld>
            <a:endParaRPr lang="en-US" altLang="en-US"/>
          </a:p>
        </p:txBody>
      </p:sp>
    </p:spTree>
    <p:extLst>
      <p:ext uri="{BB962C8B-B14F-4D97-AF65-F5344CB8AC3E}">
        <p14:creationId xmlns:p14="http://schemas.microsoft.com/office/powerpoint/2010/main" val="7090090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1B2D84-6502-B949-0508-8677EE757C8B}"/>
              </a:ext>
            </a:extLst>
          </p:cNvPr>
          <p:cNvSpPr>
            <a:spLocks noGrp="1" noChangeArrowheads="1"/>
          </p:cNvSpPr>
          <p:nvPr>
            <p:ph type="sldNum" sz="quarter" idx="10"/>
          </p:nvPr>
        </p:nvSpPr>
        <p:spPr>
          <a:ln/>
        </p:spPr>
        <p:txBody>
          <a:bodyPr/>
          <a:lstStyle>
            <a:lvl1pPr>
              <a:defRPr/>
            </a:lvl1pPr>
          </a:lstStyle>
          <a:p>
            <a:fld id="{C097F18C-D5DA-4531-8F42-3F98D0159F53}" type="slidenum">
              <a:rPr lang="en-US" altLang="en-US"/>
              <a:pPr/>
              <a:t>‹#›</a:t>
            </a:fld>
            <a:endParaRPr lang="en-US" altLang="en-US"/>
          </a:p>
        </p:txBody>
      </p:sp>
    </p:spTree>
    <p:extLst>
      <p:ext uri="{BB962C8B-B14F-4D97-AF65-F5344CB8AC3E}">
        <p14:creationId xmlns:p14="http://schemas.microsoft.com/office/powerpoint/2010/main" val="237766939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1E3F87-FFA5-66E2-D942-6A6505E97150}"/>
              </a:ext>
            </a:extLst>
          </p:cNvPr>
          <p:cNvSpPr>
            <a:spLocks noGrp="1" noChangeArrowheads="1"/>
          </p:cNvSpPr>
          <p:nvPr>
            <p:ph type="sldNum" sz="quarter" idx="10"/>
          </p:nvPr>
        </p:nvSpPr>
        <p:spPr>
          <a:ln/>
        </p:spPr>
        <p:txBody>
          <a:bodyPr/>
          <a:lstStyle>
            <a:lvl1pPr>
              <a:defRPr/>
            </a:lvl1pPr>
          </a:lstStyle>
          <a:p>
            <a:fld id="{7C02C3FF-9515-4B12-80B1-7F839044E14C}" type="slidenum">
              <a:rPr lang="en-US" altLang="en-US"/>
              <a:pPr/>
              <a:t>‹#›</a:t>
            </a:fld>
            <a:endParaRPr lang="en-US" altLang="en-US"/>
          </a:p>
        </p:txBody>
      </p:sp>
    </p:spTree>
    <p:extLst>
      <p:ext uri="{BB962C8B-B14F-4D97-AF65-F5344CB8AC3E}">
        <p14:creationId xmlns:p14="http://schemas.microsoft.com/office/powerpoint/2010/main" val="2675971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C9BD22-E4CB-0969-18AB-C168CB9B1FD1}"/>
              </a:ext>
            </a:extLst>
          </p:cNvPr>
          <p:cNvSpPr>
            <a:spLocks noGrp="1" noChangeArrowheads="1"/>
          </p:cNvSpPr>
          <p:nvPr>
            <p:ph type="title"/>
          </p:nvPr>
        </p:nvSpPr>
        <p:spPr bwMode="ltGray">
          <a:xfrm>
            <a:off x="0" y="100013"/>
            <a:ext cx="9144000" cy="498475"/>
          </a:xfrm>
          <a:prstGeom prst="rect">
            <a:avLst/>
          </a:prstGeom>
          <a:noFill/>
          <a:ln>
            <a:noFill/>
          </a:ln>
          <a:effectLst/>
          <a:extLst>
            <a:ext uri="{909E8E84-426E-40DD-AFC4-6F175D3DCCD1}">
              <a14:hiddenFill xmlns:a14="http://schemas.microsoft.com/office/drawing/2010/main">
                <a:gradFill rotWithShape="0">
                  <a:gsLst>
                    <a:gs pos="0">
                      <a:schemeClr val="accent1"/>
                    </a:gs>
                    <a:gs pos="100000">
                      <a:srgbClr val="A264A2"/>
                    </a:gs>
                  </a:gsLst>
                  <a:lin ang="0" scaled="1"/>
                </a:gra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5E9BE84-E316-03A0-1DA4-00C7475A50EE}"/>
              </a:ext>
            </a:extLst>
          </p:cNvPr>
          <p:cNvSpPr>
            <a:spLocks noGrp="1" noChangeArrowheads="1"/>
          </p:cNvSpPr>
          <p:nvPr>
            <p:ph type="body" idx="1"/>
          </p:nvPr>
        </p:nvSpPr>
        <p:spPr bwMode="auto">
          <a:xfrm>
            <a:off x="539750" y="896938"/>
            <a:ext cx="8037513"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2548" name="Rectangle 4">
            <a:extLst>
              <a:ext uri="{FF2B5EF4-FFF2-40B4-BE49-F238E27FC236}">
                <a16:creationId xmlns:a16="http://schemas.microsoft.com/office/drawing/2014/main" id="{D289C9D6-D1A6-0984-929F-878DB2842F54}"/>
              </a:ext>
            </a:extLst>
          </p:cNvPr>
          <p:cNvSpPr>
            <a:spLocks noGrp="1" noChangeArrowheads="1"/>
          </p:cNvSpPr>
          <p:nvPr>
            <p:ph type="sldNum" sz="quarter" idx="4"/>
          </p:nvPr>
        </p:nvSpPr>
        <p:spPr bwMode="auto">
          <a:xfrm>
            <a:off x="3903663" y="6524625"/>
            <a:ext cx="87630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7" tIns="45703" rIns="91407" bIns="45703" numCol="1" anchor="t" anchorCtr="0" compatLnSpc="1">
            <a:prstTxWarp prst="textNoShape">
              <a:avLst/>
            </a:prstTxWarp>
          </a:bodyPr>
          <a:lstStyle>
            <a:lvl1pPr algn="r" defTabSz="912813" eaLnBrk="1" hangingPunct="1">
              <a:defRPr sz="1100">
                <a:latin typeface="Times New Roman" panose="02020603050405020304" pitchFamily="18" charset="0"/>
              </a:defRPr>
            </a:lvl1pPr>
          </a:lstStyle>
          <a:p>
            <a:fld id="{B08E69C1-3CD6-4BA8-A2AE-9C8EC34B3681}" type="slidenum">
              <a:rPr lang="en-US" altLang="en-US"/>
              <a:pPr/>
              <a:t>‹#›</a:t>
            </a:fld>
            <a:endParaRPr lang="en-US" altLang="en-US"/>
          </a:p>
        </p:txBody>
      </p:sp>
      <p:pic>
        <p:nvPicPr>
          <p:cNvPr id="1029" name="Picture 5" descr="PHOENIX">
            <a:extLst>
              <a:ext uri="{FF2B5EF4-FFF2-40B4-BE49-F238E27FC236}">
                <a16:creationId xmlns:a16="http://schemas.microsoft.com/office/drawing/2014/main" id="{BEC380F8-D8D1-0D21-274C-0B184F18901B}"/>
              </a:ext>
            </a:extLst>
          </p:cNvPr>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34363" y="6280150"/>
            <a:ext cx="615950" cy="52705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a:extLst>
              <a:ext uri="{FF2B5EF4-FFF2-40B4-BE49-F238E27FC236}">
                <a16:creationId xmlns:a16="http://schemas.microsoft.com/office/drawing/2014/main" id="{0F773C08-F9EA-1B35-5845-D97883DA2390}"/>
              </a:ext>
            </a:extLst>
          </p:cNvPr>
          <p:cNvSpPr>
            <a:spLocks noChangeArrowheads="1"/>
          </p:cNvSpPr>
          <p:nvPr userDrawn="1"/>
        </p:nvSpPr>
        <p:spPr bwMode="auto">
          <a:xfrm>
            <a:off x="0" y="6165850"/>
            <a:ext cx="9144000" cy="76200"/>
          </a:xfrm>
          <a:prstGeom prst="rect">
            <a:avLst/>
          </a:prstGeom>
          <a:gradFill rotWithShape="0">
            <a:gsLst>
              <a:gs pos="0">
                <a:srgbClr val="666699"/>
              </a:gs>
              <a:gs pos="100000">
                <a:srgbClr val="6699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en-US" alt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transition/>
  <p:hf sldNum="0" hdr="0" ftr="0" dt="0"/>
  <p:txStyles>
    <p:titleStyle>
      <a:lvl1pPr algn="ctr" defTabSz="912813" rtl="0" eaLnBrk="0" fontAlgn="base" hangingPunct="0">
        <a:spcBef>
          <a:spcPct val="0"/>
        </a:spcBef>
        <a:spcAft>
          <a:spcPct val="0"/>
        </a:spcAft>
        <a:defRPr sz="2900" b="1">
          <a:solidFill>
            <a:srgbClr val="660066"/>
          </a:solidFill>
          <a:latin typeface="+mj-lt"/>
          <a:ea typeface="+mj-ea"/>
          <a:cs typeface="+mj-cs"/>
        </a:defRPr>
      </a:lvl1pPr>
      <a:lvl2pPr algn="ctr" defTabSz="912813" rtl="0" eaLnBrk="0" fontAlgn="base" hangingPunct="0">
        <a:spcBef>
          <a:spcPct val="0"/>
        </a:spcBef>
        <a:spcAft>
          <a:spcPct val="0"/>
        </a:spcAft>
        <a:defRPr sz="2900" b="1">
          <a:solidFill>
            <a:srgbClr val="660066"/>
          </a:solidFill>
          <a:latin typeface="Arial" charset="0"/>
        </a:defRPr>
      </a:lvl2pPr>
      <a:lvl3pPr algn="ctr" defTabSz="912813" rtl="0" eaLnBrk="0" fontAlgn="base" hangingPunct="0">
        <a:spcBef>
          <a:spcPct val="0"/>
        </a:spcBef>
        <a:spcAft>
          <a:spcPct val="0"/>
        </a:spcAft>
        <a:defRPr sz="2900" b="1">
          <a:solidFill>
            <a:srgbClr val="660066"/>
          </a:solidFill>
          <a:latin typeface="Arial" charset="0"/>
        </a:defRPr>
      </a:lvl3pPr>
      <a:lvl4pPr algn="ctr" defTabSz="912813" rtl="0" eaLnBrk="0" fontAlgn="base" hangingPunct="0">
        <a:spcBef>
          <a:spcPct val="0"/>
        </a:spcBef>
        <a:spcAft>
          <a:spcPct val="0"/>
        </a:spcAft>
        <a:defRPr sz="2900" b="1">
          <a:solidFill>
            <a:srgbClr val="660066"/>
          </a:solidFill>
          <a:latin typeface="Arial" charset="0"/>
        </a:defRPr>
      </a:lvl4pPr>
      <a:lvl5pPr algn="ctr" defTabSz="912813" rtl="0" eaLnBrk="0" fontAlgn="base" hangingPunct="0">
        <a:spcBef>
          <a:spcPct val="0"/>
        </a:spcBef>
        <a:spcAft>
          <a:spcPct val="0"/>
        </a:spcAft>
        <a:defRPr sz="2900" b="1">
          <a:solidFill>
            <a:srgbClr val="660066"/>
          </a:solidFill>
          <a:latin typeface="Arial" charset="0"/>
        </a:defRPr>
      </a:lvl5pPr>
      <a:lvl6pPr marL="457200" algn="ctr" defTabSz="912813" rtl="0" fontAlgn="base">
        <a:spcBef>
          <a:spcPct val="0"/>
        </a:spcBef>
        <a:spcAft>
          <a:spcPct val="0"/>
        </a:spcAft>
        <a:defRPr sz="2900" b="1">
          <a:solidFill>
            <a:srgbClr val="660066"/>
          </a:solidFill>
          <a:latin typeface="Arial" charset="0"/>
        </a:defRPr>
      </a:lvl6pPr>
      <a:lvl7pPr marL="914400" algn="ctr" defTabSz="912813" rtl="0" fontAlgn="base">
        <a:spcBef>
          <a:spcPct val="0"/>
        </a:spcBef>
        <a:spcAft>
          <a:spcPct val="0"/>
        </a:spcAft>
        <a:defRPr sz="2900" b="1">
          <a:solidFill>
            <a:srgbClr val="660066"/>
          </a:solidFill>
          <a:latin typeface="Arial" charset="0"/>
        </a:defRPr>
      </a:lvl7pPr>
      <a:lvl8pPr marL="1371600" algn="ctr" defTabSz="912813" rtl="0" fontAlgn="base">
        <a:spcBef>
          <a:spcPct val="0"/>
        </a:spcBef>
        <a:spcAft>
          <a:spcPct val="0"/>
        </a:spcAft>
        <a:defRPr sz="2900" b="1">
          <a:solidFill>
            <a:srgbClr val="660066"/>
          </a:solidFill>
          <a:latin typeface="Arial" charset="0"/>
        </a:defRPr>
      </a:lvl8pPr>
      <a:lvl9pPr marL="1828800" algn="ctr" defTabSz="912813" rtl="0" fontAlgn="base">
        <a:spcBef>
          <a:spcPct val="0"/>
        </a:spcBef>
        <a:spcAft>
          <a:spcPct val="0"/>
        </a:spcAft>
        <a:defRPr sz="2900" b="1">
          <a:solidFill>
            <a:srgbClr val="660066"/>
          </a:solidFill>
          <a:latin typeface="Arial" charset="0"/>
        </a:defRPr>
      </a:lvl9pPr>
    </p:titleStyle>
    <p:bodyStyle>
      <a:lvl1pPr marL="341313" indent="-341313" algn="l" defTabSz="912813" rtl="0" eaLnBrk="0" fontAlgn="base" hangingPunct="0">
        <a:spcBef>
          <a:spcPct val="20000"/>
        </a:spcBef>
        <a:spcAft>
          <a:spcPct val="0"/>
        </a:spcAft>
        <a:buClr>
          <a:schemeClr val="accent1"/>
        </a:buClr>
        <a:buSzPct val="90000"/>
        <a:buFont typeface="Wingdings" panose="05000000000000000000" pitchFamily="2" charset="2"/>
        <a:buChar char="n"/>
        <a:defRPr sz="2800">
          <a:solidFill>
            <a:schemeClr val="tx1"/>
          </a:solidFill>
          <a:latin typeface="+mn-lt"/>
          <a:ea typeface="+mn-ea"/>
          <a:cs typeface="+mn-cs"/>
        </a:defRPr>
      </a:lvl1pPr>
      <a:lvl2pPr marL="742950" indent="-284163" algn="l" defTabSz="912813" rtl="0" eaLnBrk="0" fontAlgn="base" hangingPunct="0">
        <a:spcBef>
          <a:spcPct val="20000"/>
        </a:spcBef>
        <a:spcAft>
          <a:spcPct val="0"/>
        </a:spcAft>
        <a:buClr>
          <a:schemeClr val="tx1"/>
        </a:buClr>
        <a:buSzPct val="80000"/>
        <a:buFont typeface="Wingdings" panose="05000000000000000000" pitchFamily="2" charset="2"/>
        <a:buChar char="l"/>
        <a:defRPr sz="2500">
          <a:solidFill>
            <a:schemeClr val="tx1"/>
          </a:solidFill>
          <a:latin typeface="+mn-lt"/>
        </a:defRPr>
      </a:lvl2pPr>
      <a:lvl3pPr marL="1141413" indent="-228600" algn="l" defTabSz="912813" rtl="0" eaLnBrk="0" fontAlgn="base" hangingPunct="0">
        <a:spcBef>
          <a:spcPct val="20000"/>
        </a:spcBef>
        <a:spcAft>
          <a:spcPct val="0"/>
        </a:spcAft>
        <a:buClr>
          <a:schemeClr val="tx1"/>
        </a:buClr>
        <a:buSzPct val="125000"/>
        <a:buChar char="–"/>
        <a:defRPr sz="2100">
          <a:solidFill>
            <a:schemeClr val="tx1"/>
          </a:solidFill>
          <a:latin typeface="+mn-lt"/>
        </a:defRPr>
      </a:lvl3pPr>
      <a:lvl4pPr marL="1600200" indent="-228600" algn="l" defTabSz="912813" rtl="0" eaLnBrk="0" fontAlgn="base" hangingPunct="0">
        <a:spcBef>
          <a:spcPct val="20000"/>
        </a:spcBef>
        <a:spcAft>
          <a:spcPct val="0"/>
        </a:spcAft>
        <a:buChar char="–"/>
        <a:defRPr sz="2100">
          <a:solidFill>
            <a:schemeClr val="tx1"/>
          </a:solidFill>
          <a:latin typeface="+mn-lt"/>
        </a:defRPr>
      </a:lvl4pPr>
      <a:lvl5pPr marL="2057400" indent="-228600" algn="l" defTabSz="912813" rtl="0" eaLnBrk="0" fontAlgn="base" hangingPunct="0">
        <a:spcBef>
          <a:spcPct val="20000"/>
        </a:spcBef>
        <a:spcAft>
          <a:spcPct val="0"/>
        </a:spcAft>
        <a:buChar char="»"/>
        <a:defRPr sz="2000">
          <a:solidFill>
            <a:schemeClr val="tx1"/>
          </a:solidFill>
          <a:latin typeface="+mn-lt"/>
        </a:defRPr>
      </a:lvl5pPr>
      <a:lvl6pPr marL="2514600" indent="-228600" algn="l" defTabSz="912813" rtl="0" fontAlgn="base">
        <a:spcBef>
          <a:spcPct val="20000"/>
        </a:spcBef>
        <a:spcAft>
          <a:spcPct val="0"/>
        </a:spcAft>
        <a:buChar char="»"/>
        <a:defRPr sz="2000">
          <a:solidFill>
            <a:schemeClr val="tx1"/>
          </a:solidFill>
          <a:latin typeface="+mn-lt"/>
        </a:defRPr>
      </a:lvl6pPr>
      <a:lvl7pPr marL="2971800" indent="-228600" algn="l" defTabSz="912813" rtl="0" fontAlgn="base">
        <a:spcBef>
          <a:spcPct val="20000"/>
        </a:spcBef>
        <a:spcAft>
          <a:spcPct val="0"/>
        </a:spcAft>
        <a:buChar char="»"/>
        <a:defRPr sz="2000">
          <a:solidFill>
            <a:schemeClr val="tx1"/>
          </a:solidFill>
          <a:latin typeface="+mn-lt"/>
        </a:defRPr>
      </a:lvl7pPr>
      <a:lvl8pPr marL="3429000" indent="-228600" algn="l" defTabSz="912813" rtl="0" fontAlgn="base">
        <a:spcBef>
          <a:spcPct val="20000"/>
        </a:spcBef>
        <a:spcAft>
          <a:spcPct val="0"/>
        </a:spcAft>
        <a:buChar char="»"/>
        <a:defRPr sz="2000">
          <a:solidFill>
            <a:schemeClr val="tx1"/>
          </a:solidFill>
          <a:latin typeface="+mn-lt"/>
        </a:defRPr>
      </a:lvl8pPr>
      <a:lvl9pPr marL="3886200" indent="-228600" algn="l" defTabSz="912813"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phoenix.diversitycompliance.com/" TargetMode="Externa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mailto:julie.b.smith@Phoenix.go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karina.matthiessen@phoenix.go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solicitations.phoenix.gov/Award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ulie.b.smith@phoenix.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hoenix.gov/streets/procurement/current-opportuniti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solicitations.phoenix.gov/Solicitations?page=1&amp;pageSize=25&amp;selectedSearchType=searchByNumber&amp;sort=DueDate&amp;sortDirection=Descendin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phoenix.gov/finance/vendorsre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9" name="Rectangle 3077">
            <a:extLst>
              <a:ext uri="{FF2B5EF4-FFF2-40B4-BE49-F238E27FC236}">
                <a16:creationId xmlns:a16="http://schemas.microsoft.com/office/drawing/2014/main" id="{7B506E14-BF2C-33C2-16DA-86F649105E60}"/>
              </a:ext>
            </a:extLst>
          </p:cNvPr>
          <p:cNvSpPr>
            <a:spLocks noChangeArrowheads="1"/>
          </p:cNvSpPr>
          <p:nvPr/>
        </p:nvSpPr>
        <p:spPr bwMode="auto">
          <a:xfrm>
            <a:off x="0" y="942975"/>
            <a:ext cx="9144000" cy="6204745"/>
          </a:xfrm>
          <a:prstGeom prst="rect">
            <a:avLst/>
          </a:prstGeom>
          <a:noFill/>
          <a:ln>
            <a:noFill/>
          </a:ln>
          <a:effectLst/>
          <a:extLst>
            <a:ext uri="{909E8E84-426E-40DD-AFC4-6F175D3DCCD1}">
              <a14:hiddenFill xmlns:a14="http://schemas.microsoft.com/office/drawing/2010/main">
                <a:gradFill rotWithShape="1">
                  <a:gsLst>
                    <a:gs pos="0">
                      <a:srgbClr val="333399"/>
                    </a:gs>
                    <a:gs pos="100000">
                      <a:srgbClr val="FFFFFF">
                        <a:alpha val="0"/>
                      </a:srgb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lnSpc>
                <a:spcPct val="105000"/>
              </a:lnSpc>
              <a:defRPr/>
            </a:pPr>
            <a:r>
              <a:rPr lang="en-US" altLang="en-US" b="1" dirty="0">
                <a:latin typeface="+mn-lt"/>
              </a:rPr>
              <a:t>CITY OF PHOENIX </a:t>
            </a:r>
          </a:p>
          <a:p>
            <a:pPr algn="ctr">
              <a:defRPr/>
            </a:pPr>
            <a:r>
              <a:rPr lang="en-US" b="1" dirty="0">
                <a:latin typeface="+mn-lt"/>
              </a:rPr>
              <a:t>REQUEST FOR QUALIFICATIONS</a:t>
            </a:r>
            <a:endParaRPr lang="en-US" dirty="0">
              <a:latin typeface="+mn-lt"/>
            </a:endParaRPr>
          </a:p>
          <a:p>
            <a:pPr algn="ctr">
              <a:defRPr/>
            </a:pPr>
            <a:r>
              <a:rPr lang="en-US" sz="2000" b="1" dirty="0">
                <a:latin typeface="+mn-lt"/>
              </a:rPr>
              <a:t> </a:t>
            </a:r>
            <a:endParaRPr lang="en-US" sz="2000" dirty="0">
              <a:latin typeface="+mn-lt"/>
            </a:endParaRPr>
          </a:p>
          <a:p>
            <a:pPr algn="ctr">
              <a:defRPr/>
            </a:pPr>
            <a:r>
              <a:rPr lang="en-US" b="1" dirty="0">
                <a:latin typeface="+mn-lt"/>
              </a:rPr>
              <a:t>WATER SERVICES DEPARTMENT</a:t>
            </a:r>
          </a:p>
          <a:p>
            <a:pPr algn="ctr">
              <a:defRPr/>
            </a:pPr>
            <a:endParaRPr lang="en-US" sz="1600" dirty="0">
              <a:latin typeface="+mn-lt"/>
            </a:endParaRPr>
          </a:p>
          <a:p>
            <a:pPr algn="ctr">
              <a:defRPr/>
            </a:pPr>
            <a:r>
              <a:rPr lang="en-US" b="1" dirty="0">
                <a:latin typeface="+mn-lt"/>
              </a:rPr>
              <a:t>VAL VISTA TRANSMISSION MAIN REHABILITATION</a:t>
            </a:r>
          </a:p>
          <a:p>
            <a:pPr algn="ctr">
              <a:defRPr/>
            </a:pPr>
            <a:r>
              <a:rPr lang="en-US" b="1" dirty="0">
                <a:latin typeface="+mn-lt"/>
              </a:rPr>
              <a:t>ENGINEERING SERVICES</a:t>
            </a:r>
          </a:p>
          <a:p>
            <a:pPr algn="ctr">
              <a:defRPr/>
            </a:pPr>
            <a:r>
              <a:rPr lang="en-US" sz="2000" b="1" u="sng" dirty="0">
                <a:latin typeface="+mn-lt"/>
              </a:rPr>
              <a:t>PROJECT NO. WS85500439 - RFx 6000001510</a:t>
            </a:r>
          </a:p>
          <a:p>
            <a:pPr algn="ctr">
              <a:defRPr/>
            </a:pPr>
            <a:endParaRPr lang="en-US" sz="1600" dirty="0">
              <a:latin typeface="+mn-lt"/>
            </a:endParaRPr>
          </a:p>
          <a:p>
            <a:pPr algn="ctr">
              <a:defRPr/>
            </a:pPr>
            <a:r>
              <a:rPr lang="en-US" b="1" dirty="0">
                <a:latin typeface="+mn-lt"/>
              </a:rPr>
              <a:t>AND</a:t>
            </a:r>
          </a:p>
          <a:p>
            <a:pPr algn="ctr">
              <a:defRPr/>
            </a:pPr>
            <a:endParaRPr lang="en-US" sz="1600" dirty="0">
              <a:latin typeface="+mn-lt"/>
            </a:endParaRPr>
          </a:p>
          <a:p>
            <a:pPr algn="ctr">
              <a:defRPr/>
            </a:pPr>
            <a:r>
              <a:rPr lang="en-US" b="1" dirty="0">
                <a:latin typeface="+mn-lt"/>
              </a:rPr>
              <a:t>VAL VISTA TRANSMISSION MAIN REHABILITATION</a:t>
            </a:r>
          </a:p>
          <a:p>
            <a:pPr algn="ctr">
              <a:defRPr/>
            </a:pPr>
            <a:r>
              <a:rPr lang="en-US" b="1" dirty="0">
                <a:latin typeface="+mn-lt"/>
              </a:rPr>
              <a:t>CONSTRUCTION MANAGER AT RISK</a:t>
            </a:r>
          </a:p>
          <a:p>
            <a:pPr algn="ctr">
              <a:defRPr/>
            </a:pPr>
            <a:r>
              <a:rPr lang="en-US" sz="2000" b="1" u="sng" dirty="0">
                <a:latin typeface="+mn-lt"/>
              </a:rPr>
              <a:t>PROJECT NO. WS85500439 - RFx 6000001509 </a:t>
            </a:r>
          </a:p>
          <a:p>
            <a:pPr algn="ctr">
              <a:defRPr/>
            </a:pPr>
            <a:endParaRPr lang="en-US" sz="2000" b="1" u="sng" dirty="0">
              <a:latin typeface="Arial"/>
            </a:endParaRPr>
          </a:p>
          <a:p>
            <a:pPr algn="ctr">
              <a:defRPr/>
            </a:pPr>
            <a:endParaRPr lang="en-US" altLang="en-US" sz="1600" b="1" u="sng" dirty="0">
              <a:solidFill>
                <a:srgbClr val="0000FF"/>
              </a:solidFill>
              <a:latin typeface="Arial"/>
            </a:endParaRPr>
          </a:p>
          <a:p>
            <a:pPr algn="ctr">
              <a:defRPr/>
            </a:pPr>
            <a:r>
              <a:rPr lang="en-US" altLang="en-US" sz="2000" b="1" dirty="0">
                <a:latin typeface="+mn-lt"/>
              </a:rPr>
              <a:t>November 28, 2023</a:t>
            </a:r>
          </a:p>
          <a:p>
            <a:pPr algn="ctr">
              <a:defRPr/>
            </a:pPr>
            <a:endParaRPr lang="en-US" altLang="en-US" sz="2000" b="1" dirty="0">
              <a:solidFill>
                <a:srgbClr val="0000FF"/>
              </a:solidFill>
              <a:latin typeface="+mn-lt"/>
            </a:endParaRPr>
          </a:p>
          <a:p>
            <a:pPr algn="ctr">
              <a:defRPr/>
            </a:pPr>
            <a:endParaRPr lang="en-US" altLang="en-US" sz="2000" b="1" dirty="0">
              <a:solidFill>
                <a:srgbClr val="0000FF"/>
              </a:solidFill>
              <a:latin typeface="+mn-lt"/>
            </a:endParaRPr>
          </a:p>
        </p:txBody>
      </p:sp>
      <p:sp>
        <p:nvSpPr>
          <p:cNvPr id="395274" name="Text Box 3082">
            <a:extLst>
              <a:ext uri="{FF2B5EF4-FFF2-40B4-BE49-F238E27FC236}">
                <a16:creationId xmlns:a16="http://schemas.microsoft.com/office/drawing/2014/main" id="{8F70EAC1-92C6-C571-D363-4796CCE536C8}"/>
              </a:ext>
            </a:extLst>
          </p:cNvPr>
          <p:cNvSpPr txBox="1">
            <a:spLocks noChangeArrowheads="1"/>
          </p:cNvSpPr>
          <p:nvPr/>
        </p:nvSpPr>
        <p:spPr bwMode="auto">
          <a:xfrm>
            <a:off x="0" y="198438"/>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dirty="0">
                <a:effectLst>
                  <a:outerShdw blurRad="38100" dist="38100" dir="2700000" algn="tl">
                    <a:srgbClr val="FFFFFF"/>
                  </a:outerShdw>
                </a:effectLst>
                <a:latin typeface="+mj-lt"/>
              </a:rPr>
              <a:t>Pre-Submittal Meeting</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80060" y="325369"/>
            <a:ext cx="3276451" cy="1956841"/>
          </a:xfrm>
        </p:spPr>
        <p:txBody>
          <a:bodyPr vert="horz" lIns="91440" tIns="45720" rIns="91440" bIns="45720" numCol="1" rtlCol="0" anchor="b" anchorCtr="0" compatLnSpc="1">
            <a:prstTxWarp prst="textNoShape">
              <a:avLst/>
            </a:prstTxWarp>
            <a:normAutofit/>
          </a:bodyPr>
          <a:lstStyle/>
          <a:p>
            <a:pPr defTabSz="914400" eaLnBrk="1" hangingPunct="1">
              <a:lnSpc>
                <a:spcPct val="90000"/>
              </a:lnSpc>
            </a:pPr>
            <a:r>
              <a:rPr lang="en-US" sz="3300" kern="1200">
                <a:solidFill>
                  <a:schemeClr val="tx1"/>
                </a:solidFill>
              </a:rPr>
              <a:t>Small Business Enterprise Program (SBE)</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idx="1"/>
          </p:nvPr>
        </p:nvSpPr>
        <p:spPr>
          <a:xfrm>
            <a:off x="132202" y="2831115"/>
            <a:ext cx="3851574" cy="3219204"/>
          </a:xfrm>
        </p:spPr>
        <p:txBody>
          <a:bodyPr vert="horz" lIns="91440" tIns="45720" rIns="91440" bIns="45720" numCol="1" rtlCol="0" anchorCtr="0" compatLnSpc="1">
            <a:prstTxWarp prst="textNoShape">
              <a:avLst/>
            </a:prstTxWarp>
            <a:normAutofit/>
          </a:bodyPr>
          <a:lstStyle/>
          <a:p>
            <a:pPr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Post-Award Requirements:</a:t>
            </a:r>
            <a:endParaRPr lang="en-US" altLang="en-US" sz="1400" kern="1200" dirty="0">
              <a:solidFill>
                <a:schemeClr val="tx1"/>
              </a:solidFill>
              <a:effectLst>
                <a:outerShdw blurRad="38100" dist="38100" dir="2700000" algn="tl">
                  <a:srgbClr val="000000">
                    <a:alpha val="43137"/>
                  </a:srgbClr>
                </a:outerShdw>
              </a:effectLst>
              <a:latin typeface="+mn-lt"/>
            </a:endParaRPr>
          </a:p>
          <a:p>
            <a:pPr indent="-228600" defTabSz="914400" eaLnBrk="1" hangingPunct="1">
              <a:lnSpc>
                <a:spcPct val="90000"/>
              </a:lnSpc>
              <a:buFont typeface="Arial" panose="020B0604020202020204" pitchFamily="34" charset="0"/>
              <a:buChar char="•"/>
              <a:defRPr/>
            </a:pPr>
            <a:r>
              <a:rPr lang="en-US" altLang="en-US" sz="1400" kern="1200" dirty="0">
                <a:solidFill>
                  <a:schemeClr val="tx1"/>
                </a:solidFill>
                <a:effectLst>
                  <a:outerShdw blurRad="38100" dist="38100" dir="2700000" algn="tl">
                    <a:srgbClr val="000000">
                      <a:alpha val="43137"/>
                    </a:srgbClr>
                  </a:outerShdw>
                </a:effectLst>
                <a:latin typeface="+mn-lt"/>
              </a:rPr>
              <a:t>To locate certified firms:</a:t>
            </a:r>
          </a:p>
          <a:p>
            <a:pPr indent="-228600" defTabSz="914400" eaLnBrk="1" hangingPunct="1">
              <a:lnSpc>
                <a:spcPct val="90000"/>
              </a:lnSpc>
              <a:buFont typeface="Arial" panose="020B0604020202020204" pitchFamily="34" charset="0"/>
              <a:buChar char="•"/>
              <a:defRPr/>
            </a:pPr>
            <a:r>
              <a:rPr lang="en-US" sz="1400" kern="1200" dirty="0">
                <a:solidFill>
                  <a:schemeClr val="tx1"/>
                </a:solidFill>
                <a:latin typeface="+mn-lt"/>
                <a:hlinkClick r:id="rId3">
                  <a:extLst>
                    <a:ext uri="{A12FA001-AC4F-418D-AE19-62706E023703}">
                      <ahyp:hlinkClr xmlns:ahyp="http://schemas.microsoft.com/office/drawing/2018/hyperlinkcolor" val="tx"/>
                    </a:ext>
                  </a:extLst>
                </a:hlinkClick>
              </a:rPr>
              <a:t>https://phoenix.diversitycompliance.com</a:t>
            </a:r>
            <a:endParaRPr lang="en-US" sz="1400" kern="1200" dirty="0">
              <a:solidFill>
                <a:schemeClr val="tx1"/>
              </a:solidFill>
              <a:latin typeface="+mn-lt"/>
            </a:endParaRPr>
          </a:p>
          <a:p>
            <a:pPr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Select: Directory of SBE Certified Firms </a:t>
            </a:r>
          </a:p>
          <a:p>
            <a:pPr indent="-228600" defTabSz="914400" eaLnBrk="1" hangingPunct="1">
              <a:lnSpc>
                <a:spcPct val="90000"/>
              </a:lnSpc>
              <a:buFont typeface="Arial" panose="020B0604020202020204" pitchFamily="34" charset="0"/>
              <a:buChar char="•"/>
              <a:defRPr/>
            </a:pPr>
            <a:endParaRPr lang="en-US" altLang="en-US" sz="1400" kern="1200" dirty="0">
              <a:solidFill>
                <a:schemeClr val="tx1"/>
              </a:solidFill>
              <a:latin typeface="+mn-lt"/>
            </a:endParaRPr>
          </a:p>
          <a:p>
            <a:pPr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REMEMBER:</a:t>
            </a:r>
          </a:p>
          <a:p>
            <a:pPr marL="342900"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Confirm certification status of a firm </a:t>
            </a:r>
          </a:p>
          <a:p>
            <a:pPr marL="342900"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Confirm certified scope of work</a:t>
            </a:r>
          </a:p>
          <a:p>
            <a:pPr marL="342900" indent="-228600" defTabSz="914400" eaLnBrk="1" hangingPunct="1">
              <a:lnSpc>
                <a:spcPct val="90000"/>
              </a:lnSpc>
              <a:buFont typeface="Arial" panose="020B0604020202020204" pitchFamily="34" charset="0"/>
              <a:buChar char="•"/>
              <a:defRPr/>
            </a:pPr>
            <a:r>
              <a:rPr lang="en-US" altLang="en-US" sz="1400" kern="1200" dirty="0">
                <a:solidFill>
                  <a:schemeClr val="tx1"/>
                </a:solidFill>
                <a:latin typeface="+mn-lt"/>
              </a:rPr>
              <a:t>Statement of Proposed SBE Participation must be reviewed and approved by EOD prior to executions of each GMP   </a:t>
            </a:r>
          </a:p>
          <a:p>
            <a:pPr indent="-228600" defTabSz="914400" eaLnBrk="1" hangingPunct="1">
              <a:lnSpc>
                <a:spcPct val="90000"/>
              </a:lnSpc>
              <a:buFont typeface="Arial" panose="020B0604020202020204" pitchFamily="34" charset="0"/>
              <a:buChar char="•"/>
              <a:defRPr/>
            </a:pPr>
            <a:endParaRPr lang="en-US" sz="1400" kern="1200" dirty="0">
              <a:solidFill>
                <a:schemeClr val="tx1"/>
              </a:solidFill>
              <a:latin typeface="+mn-lt"/>
            </a:endParaRPr>
          </a:p>
        </p:txBody>
      </p:sp>
      <p:pic>
        <p:nvPicPr>
          <p:cNvPr id="3" name="Picture 2" descr="How To Start Your &lt;strong&gt;Construction&lt;/strong&gt; Company In Kenya - Fenesi.com"/>
          <p:cNvPicPr>
            <a:picLocks noChangeAspect="1"/>
          </p:cNvPicPr>
          <p:nvPr/>
        </p:nvPicPr>
        <p:blipFill rotWithShape="1">
          <a:blip r:embed="rId4"/>
          <a:srcRect l="34417" r="15368"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Slide Number Placeholder 1"/>
          <p:cNvSpPr>
            <a:spLocks noGrp="1"/>
          </p:cNvSpPr>
          <p:nvPr>
            <p:ph type="sldNum" sz="quarter" idx="10"/>
          </p:nvPr>
        </p:nvSpPr>
        <p:spPr>
          <a:xfrm>
            <a:off x="7829550" y="6356350"/>
            <a:ext cx="685800" cy="365125"/>
          </a:xfrm>
        </p:spPr>
        <p:txBody>
          <a:bodyPr vert="horz" lIns="91440" tIns="45720" rIns="91440" bIns="45720" numCol="1" rtlCol="0" anchor="ctr" anchorCtr="0" compatLnSpc="1">
            <a:prstTxWarp prst="textNoShape">
              <a:avLst/>
            </a:prstTxWarp>
            <a:normAutofit/>
          </a:bodyPr>
          <a:lstStyle/>
          <a:p>
            <a:pPr defTabSz="914400" fontAlgn="auto">
              <a:spcBef>
                <a:spcPts val="0"/>
              </a:spcBef>
              <a:spcAft>
                <a:spcPts val="600"/>
              </a:spcAft>
              <a:defRPr/>
            </a:pPr>
            <a:fld id="{D495E168-DA5E-4888-8D8A-92B118324C14}" type="slidenum">
              <a:rPr lang="en-US" sz="1200">
                <a:solidFill>
                  <a:srgbClr val="FFFFFF"/>
                </a:solidFill>
                <a:latin typeface="Calibri" panose="020F0502020204030204"/>
              </a:rPr>
              <a:pPr defTabSz="914400" fontAlgn="auto">
                <a:spcBef>
                  <a:spcPts val="0"/>
                </a:spcBef>
                <a:spcAft>
                  <a:spcPts val="600"/>
                </a:spcAft>
                <a:defRPr/>
              </a:pPr>
              <a:t>10</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43109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6D2F6A-168C-3FFF-B13D-6D420FFD5F25}"/>
              </a:ext>
            </a:extLst>
          </p:cNvPr>
          <p:cNvSpPr>
            <a:spLocks noGrp="1" noChangeArrowheads="1"/>
          </p:cNvSpPr>
          <p:nvPr>
            <p:ph type="body" sz="half" idx="1"/>
          </p:nvPr>
        </p:nvSpPr>
        <p:spPr>
          <a:xfrm>
            <a:off x="206375" y="893763"/>
            <a:ext cx="8834438" cy="5389562"/>
          </a:xfrm>
        </p:spPr>
        <p:txBody>
          <a:bodyPr/>
          <a:lstStyle/>
          <a:p>
            <a:pPr marL="457200" indent="-457200" eaLnBrk="1" hangingPunct="1">
              <a:spcBef>
                <a:spcPct val="25000"/>
              </a:spcBef>
              <a:buSzTx/>
              <a:buFont typeface="Wingdings" panose="05000000000000000000" pitchFamily="2" charset="2"/>
              <a:buChar char="q"/>
              <a:tabLst>
                <a:tab pos="457200" algn="l"/>
              </a:tabLst>
            </a:pPr>
            <a:r>
              <a:rPr lang="en-US" altLang="en-US" sz="2400">
                <a:cs typeface="Times New Roman" panose="02020603050405020304" pitchFamily="18" charset="0"/>
              </a:rPr>
              <a:t>Val Vista Transmission Main Rehabilitation (CMAR Delivery Method)</a:t>
            </a:r>
          </a:p>
          <a:p>
            <a:pPr marL="457200" indent="-457200" eaLnBrk="1" hangingPunct="1">
              <a:spcBef>
                <a:spcPct val="25000"/>
              </a:spcBef>
              <a:buSzTx/>
              <a:buFont typeface="Wingdings" panose="05000000000000000000" pitchFamily="2" charset="2"/>
              <a:buChar char="q"/>
              <a:tabLst>
                <a:tab pos="457200" algn="l"/>
              </a:tabLst>
            </a:pPr>
            <a:r>
              <a:rPr lang="en-US" altLang="en-US" sz="2400">
                <a:solidFill>
                  <a:srgbClr val="000000"/>
                </a:solidFill>
                <a:cs typeface="Times New Roman" panose="02020603050405020304" pitchFamily="18" charset="0"/>
              </a:rPr>
              <a:t>14.4-mile water transmission main from Lindsey and McDowell Roads to 48</a:t>
            </a:r>
            <a:r>
              <a:rPr lang="en-US" altLang="en-US" sz="2400" baseline="30000">
                <a:solidFill>
                  <a:srgbClr val="000000"/>
                </a:solidFill>
                <a:cs typeface="Times New Roman" panose="02020603050405020304" pitchFamily="18" charset="0"/>
              </a:rPr>
              <a:t>th</a:t>
            </a:r>
            <a:r>
              <a:rPr lang="en-US" altLang="en-US" sz="2400">
                <a:solidFill>
                  <a:srgbClr val="000000"/>
                </a:solidFill>
                <a:cs typeface="Times New Roman" panose="02020603050405020304" pitchFamily="18" charset="0"/>
              </a:rPr>
              <a:t> St north of University Drive</a:t>
            </a:r>
          </a:p>
          <a:p>
            <a:pPr marL="457200" indent="-457200" eaLnBrk="1" hangingPunct="1">
              <a:spcBef>
                <a:spcPct val="25000"/>
              </a:spcBef>
              <a:buSzTx/>
              <a:buFont typeface="Wingdings" panose="05000000000000000000" pitchFamily="2" charset="2"/>
              <a:buChar char="q"/>
              <a:tabLst>
                <a:tab pos="457200" algn="l"/>
              </a:tabLst>
            </a:pPr>
            <a:r>
              <a:rPr lang="en-US" altLang="en-US" sz="2400">
                <a:cs typeface="Times New Roman" panose="02020603050405020304" pitchFamily="18" charset="0"/>
              </a:rPr>
              <a:t>The project consists of 12,400 linear feet of steel slip-lining pipe rehabilitation along various locations of the Val Vista Transmission Main with an inside diameter of 96-inches</a:t>
            </a:r>
          </a:p>
          <a:p>
            <a:pPr marL="457200" indent="-457200" eaLnBrk="1" hangingPunct="1">
              <a:spcBef>
                <a:spcPct val="25000"/>
              </a:spcBef>
              <a:buSzTx/>
              <a:buFont typeface="Wingdings" panose="05000000000000000000" pitchFamily="2" charset="2"/>
              <a:buChar char="q"/>
              <a:tabLst>
                <a:tab pos="457200" algn="l"/>
              </a:tabLst>
            </a:pPr>
            <a:r>
              <a:rPr lang="en-US" altLang="en-US" sz="2400">
                <a:cs typeface="Times New Roman" panose="02020603050405020304" pitchFamily="18" charset="0"/>
              </a:rPr>
              <a:t>Professional Services (Design and CA&amp;I) and CMAR (pre-construction and Construction)</a:t>
            </a:r>
          </a:p>
          <a:p>
            <a:pPr marL="457200" indent="-457200" eaLnBrk="1" hangingPunct="1">
              <a:spcBef>
                <a:spcPct val="25000"/>
              </a:spcBef>
              <a:buSzTx/>
              <a:buFont typeface="Wingdings" panose="05000000000000000000" pitchFamily="2" charset="2"/>
              <a:buChar char="q"/>
              <a:tabLst>
                <a:tab pos="457200" algn="l"/>
              </a:tabLst>
            </a:pPr>
            <a:r>
              <a:rPr lang="en-US" altLang="en-US" sz="2400">
                <a:cs typeface="Times New Roman" panose="02020603050405020304" pitchFamily="18" charset="0"/>
              </a:rPr>
              <a:t>Estimated Construction Dates: Nov-Dec 2025, Nov-Dec 2026, and Nov-Dec 2027</a:t>
            </a:r>
            <a:endParaRPr lang="en-US" altLang="en-US" sz="2400">
              <a:solidFill>
                <a:srgbClr val="FF0000"/>
              </a:solidFill>
              <a:cs typeface="Times New Roman" panose="02020603050405020304" pitchFamily="18" charset="0"/>
            </a:endParaRPr>
          </a:p>
        </p:txBody>
      </p:sp>
      <p:sp>
        <p:nvSpPr>
          <p:cNvPr id="688131" name="Text Box 3">
            <a:extLst>
              <a:ext uri="{FF2B5EF4-FFF2-40B4-BE49-F238E27FC236}">
                <a16:creationId xmlns:a16="http://schemas.microsoft.com/office/drawing/2014/main" id="{446D2CE6-013D-6C96-A2AB-F14F2D3A0356}"/>
              </a:ext>
            </a:extLst>
          </p:cNvPr>
          <p:cNvSpPr txBox="1">
            <a:spLocks noChangeArrowheads="1"/>
          </p:cNvSpPr>
          <p:nvPr/>
        </p:nvSpPr>
        <p:spPr bwMode="auto">
          <a:xfrm>
            <a:off x="0" y="26988"/>
            <a:ext cx="9144000" cy="646112"/>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Project Description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Text Box 3">
            <a:extLst>
              <a:ext uri="{FF2B5EF4-FFF2-40B4-BE49-F238E27FC236}">
                <a16:creationId xmlns:a16="http://schemas.microsoft.com/office/drawing/2014/main" id="{1E41A2B2-9BF1-0F91-9D77-2FAFCC4271D1}"/>
              </a:ext>
            </a:extLst>
          </p:cNvPr>
          <p:cNvSpPr txBox="1">
            <a:spLocks noChangeArrowheads="1"/>
          </p:cNvSpPr>
          <p:nvPr/>
        </p:nvSpPr>
        <p:spPr bwMode="auto">
          <a:xfrm>
            <a:off x="0" y="26988"/>
            <a:ext cx="9144000" cy="646112"/>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Project Site</a:t>
            </a:r>
          </a:p>
        </p:txBody>
      </p:sp>
      <p:pic>
        <p:nvPicPr>
          <p:cNvPr id="14339" name="Picture 4">
            <a:extLst>
              <a:ext uri="{FF2B5EF4-FFF2-40B4-BE49-F238E27FC236}">
                <a16:creationId xmlns:a16="http://schemas.microsoft.com/office/drawing/2014/main" id="{D5471DA7-253A-F679-43BB-1F9924DD6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03288"/>
            <a:ext cx="8366125"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Text Box 3">
            <a:extLst>
              <a:ext uri="{FF2B5EF4-FFF2-40B4-BE49-F238E27FC236}">
                <a16:creationId xmlns:a16="http://schemas.microsoft.com/office/drawing/2014/main" id="{F80B8A76-F3B3-FCA8-CD6E-FC2A7A046901}"/>
              </a:ext>
            </a:extLst>
          </p:cNvPr>
          <p:cNvSpPr txBox="1">
            <a:spLocks noChangeArrowheads="1"/>
          </p:cNvSpPr>
          <p:nvPr/>
        </p:nvSpPr>
        <p:spPr bwMode="auto">
          <a:xfrm>
            <a:off x="0" y="26988"/>
            <a:ext cx="9144000" cy="646112"/>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Project Site</a:t>
            </a:r>
          </a:p>
        </p:txBody>
      </p:sp>
      <p:pic>
        <p:nvPicPr>
          <p:cNvPr id="16387" name="Picture 2">
            <a:extLst>
              <a:ext uri="{FF2B5EF4-FFF2-40B4-BE49-F238E27FC236}">
                <a16:creationId xmlns:a16="http://schemas.microsoft.com/office/drawing/2014/main" id="{E64629B1-14DE-02C1-7F00-9E24DA97C0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538" y="760413"/>
            <a:ext cx="6854825"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1" name="Text Box 3">
            <a:extLst>
              <a:ext uri="{FF2B5EF4-FFF2-40B4-BE49-F238E27FC236}">
                <a16:creationId xmlns:a16="http://schemas.microsoft.com/office/drawing/2014/main" id="{D5EBF9DE-870E-F4A4-B926-F1D54F5534E4}"/>
              </a:ext>
            </a:extLst>
          </p:cNvPr>
          <p:cNvSpPr txBox="1">
            <a:spLocks noChangeArrowheads="1"/>
          </p:cNvSpPr>
          <p:nvPr/>
        </p:nvSpPr>
        <p:spPr bwMode="auto">
          <a:xfrm>
            <a:off x="0" y="26988"/>
            <a:ext cx="9144000" cy="646112"/>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Project Site</a:t>
            </a:r>
          </a:p>
        </p:txBody>
      </p:sp>
      <p:pic>
        <p:nvPicPr>
          <p:cNvPr id="18435" name="Picture 3">
            <a:extLst>
              <a:ext uri="{FF2B5EF4-FFF2-40B4-BE49-F238E27FC236}">
                <a16:creationId xmlns:a16="http://schemas.microsoft.com/office/drawing/2014/main" id="{E74D4EE4-D1C6-5DE0-F4C9-0C0B2B312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062038"/>
            <a:ext cx="8518525"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A4CA7A9-8913-BAB1-1C51-424C8B65F43C}"/>
              </a:ext>
            </a:extLst>
          </p:cNvPr>
          <p:cNvSpPr>
            <a:spLocks noGrp="1" noChangeArrowheads="1"/>
          </p:cNvSpPr>
          <p:nvPr>
            <p:ph type="body" sz="half" idx="1"/>
          </p:nvPr>
        </p:nvSpPr>
        <p:spPr>
          <a:xfrm>
            <a:off x="117475" y="701675"/>
            <a:ext cx="8878888" cy="5581650"/>
          </a:xfrm>
        </p:spPr>
        <p:txBody>
          <a:bodyPr/>
          <a:lstStyle/>
          <a:p>
            <a:pPr marL="466725" indent="-466725" eaLnBrk="1" hangingPunct="1">
              <a:spcBef>
                <a:spcPct val="0"/>
              </a:spcBef>
              <a:buClr>
                <a:srgbClr val="660066"/>
              </a:buClr>
              <a:buSzTx/>
              <a:buFont typeface="Wingdings" panose="05000000000000000000" pitchFamily="2" charset="2"/>
              <a:buChar char="q"/>
              <a:defRPr/>
            </a:pPr>
            <a:r>
              <a:rPr lang="en-US" altLang="en-US" sz="2400" b="1" dirty="0">
                <a:solidFill>
                  <a:schemeClr val="accent1"/>
                </a:solidFill>
              </a:rPr>
              <a:t>Engineering Services</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tx2"/>
                </a:solidFill>
              </a:rPr>
              <a:t>Design Services</a:t>
            </a:r>
            <a:endParaRPr lang="en-US" altLang="en-US" sz="2100" dirty="0">
              <a:solidFill>
                <a:schemeClr val="tx2"/>
              </a:solidFill>
            </a:endParaRP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Provide rehabilitation recommendations and complete rehabilitation design for the priority 5 to 7 locations identified.</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Provide construction documents and specifications for the rehabilitation design</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Provide a construction schedule and engineer’s estimate of cost to construct and complete the main rehabilitation</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Develop preliminary Maintenance of Plant Operations (MOPO) plans for pipeline shutdown and recharge</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Coordinate with the Street Transportation and other City Departments as required on right-of-way and/or City owned property</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Identify all utility locations both vertically and horizontally in conflict with proposed access pits.  Coordinate with the City’s potholing contractor as necessary to establish utility locations.</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Coordinate with other design consultants on adjacent projects, as needed</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Conduct geotechnical evaluations to develop construction requirements</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Investigate and identify traffic control impacts and costs using the City’s Right-of-Way Management Program</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Obtain all applicable permits</a:t>
            </a:r>
          </a:p>
          <a:p>
            <a:pPr marL="1265238" lvl="2" indent="-466725" eaLnBrk="1" hangingPunct="1">
              <a:spcBef>
                <a:spcPct val="0"/>
              </a:spcBef>
              <a:buClr>
                <a:srgbClr val="660066"/>
              </a:buClr>
              <a:buSzTx/>
              <a:buFont typeface="Wingdings" panose="05000000000000000000" pitchFamily="2" charset="2"/>
              <a:buChar char="q"/>
              <a:defRPr/>
            </a:pPr>
            <a:r>
              <a:rPr lang="en-US" altLang="en-US" sz="1600" dirty="0"/>
              <a:t>All City standards shall be used to develop construction documents including but not limited to drafting standards and MAG standard specifications.</a:t>
            </a:r>
          </a:p>
          <a:p>
            <a:pPr marL="866775" lvl="1" indent="-466725" eaLnBrk="1" hangingPunct="1">
              <a:spcBef>
                <a:spcPct val="0"/>
              </a:spcBef>
              <a:buClr>
                <a:srgbClr val="660066"/>
              </a:buClr>
              <a:buSzTx/>
              <a:buFont typeface="Wingdings" panose="05000000000000000000" pitchFamily="2" charset="2"/>
              <a:buChar char="q"/>
              <a:defRPr/>
            </a:pPr>
            <a:endParaRPr lang="en-US" altLang="en-US" sz="2000" dirty="0"/>
          </a:p>
        </p:txBody>
      </p:sp>
      <p:sp>
        <p:nvSpPr>
          <p:cNvPr id="688131" name="Text Box 3">
            <a:extLst>
              <a:ext uri="{FF2B5EF4-FFF2-40B4-BE49-F238E27FC236}">
                <a16:creationId xmlns:a16="http://schemas.microsoft.com/office/drawing/2014/main" id="{969939C7-CF2C-BF7F-428D-E54462E73886}"/>
              </a:ext>
            </a:extLst>
          </p:cNvPr>
          <p:cNvSpPr txBox="1">
            <a:spLocks noChangeArrowheads="1"/>
          </p:cNvSpPr>
          <p:nvPr/>
        </p:nvSpPr>
        <p:spPr bwMode="auto">
          <a:xfrm>
            <a:off x="0" y="0"/>
            <a:ext cx="9144000" cy="646113"/>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Scope of Work</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A72376B-9250-99D4-604C-17E83F3A3EBE}"/>
              </a:ext>
            </a:extLst>
          </p:cNvPr>
          <p:cNvSpPr>
            <a:spLocks noGrp="1" noChangeArrowheads="1"/>
          </p:cNvSpPr>
          <p:nvPr>
            <p:ph type="body" sz="half" idx="1"/>
          </p:nvPr>
        </p:nvSpPr>
        <p:spPr>
          <a:xfrm>
            <a:off x="117475" y="701675"/>
            <a:ext cx="8878888" cy="5581650"/>
          </a:xfrm>
        </p:spPr>
        <p:txBody>
          <a:bodyPr/>
          <a:lstStyle/>
          <a:p>
            <a:pPr marL="466725" indent="-466725" eaLnBrk="1" hangingPunct="1">
              <a:spcBef>
                <a:spcPct val="0"/>
              </a:spcBef>
              <a:buClr>
                <a:srgbClr val="660066"/>
              </a:buClr>
              <a:buSzTx/>
              <a:buFont typeface="Wingdings" panose="05000000000000000000" pitchFamily="2" charset="2"/>
              <a:buChar char="q"/>
            </a:pPr>
            <a:r>
              <a:rPr lang="en-US" altLang="en-US" b="1" dirty="0">
                <a:solidFill>
                  <a:schemeClr val="accent1"/>
                </a:solidFill>
              </a:rPr>
              <a:t>Engineering Services</a:t>
            </a:r>
          </a:p>
          <a:p>
            <a:pPr marL="866775" lvl="1" indent="-466725" eaLnBrk="1" hangingPunct="1">
              <a:spcBef>
                <a:spcPct val="0"/>
              </a:spcBef>
              <a:buClr>
                <a:srgbClr val="660066"/>
              </a:buClr>
              <a:buSzTx/>
              <a:buFont typeface="Wingdings" panose="05000000000000000000" pitchFamily="2" charset="2"/>
              <a:buChar char="q"/>
            </a:pPr>
            <a:r>
              <a:rPr lang="en-US" altLang="en-US" sz="2400" b="1" dirty="0">
                <a:solidFill>
                  <a:schemeClr val="tx2"/>
                </a:solidFill>
              </a:rPr>
              <a:t>CA&amp;I Services</a:t>
            </a:r>
            <a:endParaRPr lang="en-US" altLang="en-US" sz="2400" dirty="0">
              <a:solidFill>
                <a:schemeClr val="tx2"/>
              </a:solidFill>
            </a:endParaRP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General project administration, construction inspections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Resident engineering services during construction</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Daily interaction with contractors to clarify job requirements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Administration of contractor’s contract</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Decision-making regarding technical project issues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Monitoring of job progress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Review and certification of progress payments and job orders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Preparation of record drawings</a:t>
            </a:r>
          </a:p>
          <a:p>
            <a:pPr marL="1265238" lvl="2" indent="-466725" eaLnBrk="1" hangingPunct="1">
              <a:lnSpc>
                <a:spcPct val="150000"/>
              </a:lnSpc>
              <a:spcBef>
                <a:spcPct val="0"/>
              </a:spcBef>
              <a:buClr>
                <a:srgbClr val="660066"/>
              </a:buClr>
              <a:buSzTx/>
              <a:buFont typeface="Wingdings" panose="05000000000000000000" pitchFamily="2" charset="2"/>
              <a:buChar char="q"/>
            </a:pPr>
            <a:r>
              <a:rPr lang="en-US" altLang="en-US" sz="1800" dirty="0"/>
              <a:t>Public information and public relations services, and coordination with other City Departments, governmental agencies and operations staff</a:t>
            </a:r>
          </a:p>
          <a:p>
            <a:pPr marL="1265238" lvl="2" indent="-466725" eaLnBrk="1" hangingPunct="1">
              <a:spcBef>
                <a:spcPct val="0"/>
              </a:spcBef>
              <a:buClr>
                <a:srgbClr val="660066"/>
              </a:buClr>
              <a:buSzTx/>
              <a:buFont typeface="Wingdings" panose="05000000000000000000" pitchFamily="2" charset="2"/>
              <a:buChar char="q"/>
            </a:pPr>
            <a:endParaRPr lang="en-US" altLang="en-US" sz="1800" dirty="0"/>
          </a:p>
        </p:txBody>
      </p:sp>
      <p:sp>
        <p:nvSpPr>
          <p:cNvPr id="688131" name="Text Box 3">
            <a:extLst>
              <a:ext uri="{FF2B5EF4-FFF2-40B4-BE49-F238E27FC236}">
                <a16:creationId xmlns:a16="http://schemas.microsoft.com/office/drawing/2014/main" id="{B8C0261A-3400-A797-5B55-7EFEED95B046}"/>
              </a:ext>
            </a:extLst>
          </p:cNvPr>
          <p:cNvSpPr txBox="1">
            <a:spLocks noChangeArrowheads="1"/>
          </p:cNvSpPr>
          <p:nvPr/>
        </p:nvSpPr>
        <p:spPr bwMode="auto">
          <a:xfrm>
            <a:off x="0" y="0"/>
            <a:ext cx="9144000" cy="646113"/>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Scope of Work</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DECB5959-93F3-B90D-73B4-13BF3E3B0873}"/>
              </a:ext>
            </a:extLst>
          </p:cNvPr>
          <p:cNvSpPr>
            <a:spLocks noGrp="1" noChangeArrowheads="1"/>
          </p:cNvSpPr>
          <p:nvPr>
            <p:ph type="body" sz="half" idx="1"/>
          </p:nvPr>
        </p:nvSpPr>
        <p:spPr>
          <a:xfrm>
            <a:off x="0" y="701675"/>
            <a:ext cx="9144000" cy="5427663"/>
          </a:xfrm>
        </p:spPr>
        <p:txBody>
          <a:bodyPr/>
          <a:lstStyle/>
          <a:p>
            <a:pPr marL="466725" indent="-466725" eaLnBrk="1" hangingPunct="1">
              <a:spcBef>
                <a:spcPct val="0"/>
              </a:spcBef>
              <a:buClr>
                <a:schemeClr val="accent6"/>
              </a:buClr>
              <a:buSzTx/>
              <a:buFont typeface="Wingdings" panose="05000000000000000000" pitchFamily="2" charset="2"/>
              <a:buChar char="q"/>
              <a:defRPr/>
            </a:pPr>
            <a:r>
              <a:rPr lang="en-US" altLang="en-US" b="1" dirty="0">
                <a:solidFill>
                  <a:schemeClr val="accent2"/>
                </a:solidFill>
              </a:rPr>
              <a:t>Construction Manager at Risk Services</a:t>
            </a:r>
            <a:endParaRPr lang="en-US" altLang="en-US" dirty="0">
              <a:solidFill>
                <a:schemeClr val="accent2"/>
              </a:solidFill>
            </a:endParaRPr>
          </a:p>
          <a:p>
            <a:pPr marL="868362" lvl="1" indent="-466725" eaLnBrk="1" hangingPunct="1">
              <a:spcBef>
                <a:spcPct val="0"/>
              </a:spcBef>
              <a:buClr>
                <a:schemeClr val="accent6"/>
              </a:buClr>
              <a:buSzTx/>
              <a:buFont typeface="Wingdings" panose="05000000000000000000" pitchFamily="2" charset="2"/>
              <a:buChar char="q"/>
              <a:defRPr/>
            </a:pPr>
            <a:r>
              <a:rPr lang="en-US" sz="2400" b="1" dirty="0">
                <a:ea typeface="Times New Roman" panose="02020603050405020304" pitchFamily="18" charset="0"/>
                <a:cs typeface="Times New Roman" panose="02020603050405020304" pitchFamily="18" charset="0"/>
              </a:rPr>
              <a:t>Preconstruction Phase Services by the CMAR</a:t>
            </a:r>
            <a:endParaRPr lang="en-US" sz="1800" dirty="0">
              <a:ea typeface="Times New Roman" panose="02020603050405020304" pitchFamily="18" charset="0"/>
              <a:cs typeface="Times New Roman" panose="02020603050405020304" pitchFamily="18" charset="0"/>
            </a:endParaRP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detailed cost estimating and knowledge of marketplace conditions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project planning and scheduling</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for construction phasing and scheduling that will minimize interruption to City operations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alternate systems evaluation and constructability studies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Advise City on ways to gain efficiencies in project delivery</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long-lead procurement studies and initiate procurement of long-lead items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Assist in the permitting processes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Participate with the City in a process to set a goal for local and SBE participation and implement the local and SBE process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Protect the owner’s sensitivity to quality, safety, and environmental factors</a:t>
            </a:r>
          </a:p>
          <a:p>
            <a:pPr marL="1266825" lvl="2" indent="-466725" eaLnBrk="1" hangingPunct="1">
              <a:spcBef>
                <a:spcPct val="0"/>
              </a:spcBef>
              <a:buClr>
                <a:schemeClr val="accent6"/>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Advise City on choosing green building materials.</a:t>
            </a:r>
          </a:p>
          <a:p>
            <a:pPr marL="401637" lvl="1" indent="0" eaLnBrk="1" hangingPunct="1">
              <a:spcBef>
                <a:spcPct val="0"/>
              </a:spcBef>
              <a:buClr>
                <a:srgbClr val="660066"/>
              </a:buClr>
              <a:buSzTx/>
              <a:buFont typeface="Wingdings" panose="05000000000000000000" pitchFamily="2" charset="2"/>
              <a:buNone/>
              <a:defRPr/>
            </a:pPr>
            <a:endParaRPr lang="en-US" altLang="en-US" sz="2400" dirty="0"/>
          </a:p>
        </p:txBody>
      </p:sp>
      <p:sp>
        <p:nvSpPr>
          <p:cNvPr id="688131" name="Text Box 3">
            <a:extLst>
              <a:ext uri="{FF2B5EF4-FFF2-40B4-BE49-F238E27FC236}">
                <a16:creationId xmlns:a16="http://schemas.microsoft.com/office/drawing/2014/main" id="{78950BA1-78BB-8F26-C8A7-29FAEEBCA86E}"/>
              </a:ext>
            </a:extLst>
          </p:cNvPr>
          <p:cNvSpPr txBox="1">
            <a:spLocks noChangeArrowheads="1"/>
          </p:cNvSpPr>
          <p:nvPr/>
        </p:nvSpPr>
        <p:spPr bwMode="auto">
          <a:xfrm>
            <a:off x="0" y="0"/>
            <a:ext cx="9144000" cy="646113"/>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Scope of Work</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CC79B949-87B5-2593-F22F-643CB0E9D088}"/>
              </a:ext>
            </a:extLst>
          </p:cNvPr>
          <p:cNvSpPr>
            <a:spLocks noGrp="1" noChangeArrowheads="1"/>
          </p:cNvSpPr>
          <p:nvPr>
            <p:ph type="body" sz="half" idx="1"/>
          </p:nvPr>
        </p:nvSpPr>
        <p:spPr>
          <a:xfrm>
            <a:off x="0" y="701675"/>
            <a:ext cx="9144000" cy="5427663"/>
          </a:xfrm>
        </p:spPr>
        <p:txBody>
          <a:bodyPr/>
          <a:lstStyle/>
          <a:p>
            <a:pPr marL="466725" indent="-466725" eaLnBrk="1" hangingPunct="1">
              <a:spcBef>
                <a:spcPct val="0"/>
              </a:spcBef>
              <a:buClr>
                <a:schemeClr val="accent6"/>
              </a:buClr>
              <a:buSzTx/>
              <a:buFont typeface="Wingdings" panose="05000000000000000000" pitchFamily="2" charset="2"/>
              <a:buChar char="q"/>
              <a:defRPr/>
            </a:pPr>
            <a:r>
              <a:rPr lang="en-US" altLang="en-US" b="1" dirty="0">
                <a:solidFill>
                  <a:schemeClr val="accent2"/>
                </a:solidFill>
              </a:rPr>
              <a:t>Construction Manager at Risk Services</a:t>
            </a:r>
            <a:endParaRPr lang="en-US" altLang="en-US" dirty="0">
              <a:solidFill>
                <a:schemeClr val="accent2"/>
              </a:solidFill>
            </a:endParaRPr>
          </a:p>
          <a:p>
            <a:pPr marL="868362" lvl="1" indent="-466725" eaLnBrk="1" hangingPunct="1">
              <a:spcBef>
                <a:spcPct val="0"/>
              </a:spcBef>
              <a:buClr>
                <a:schemeClr val="accent2"/>
              </a:buClr>
              <a:buSzTx/>
              <a:buFont typeface="Wingdings" panose="05000000000000000000" pitchFamily="2" charset="2"/>
              <a:buChar char="q"/>
              <a:defRPr/>
            </a:pPr>
            <a:r>
              <a:rPr lang="en-US" sz="2400" b="1" dirty="0">
                <a:ea typeface="Times New Roman" panose="02020603050405020304" pitchFamily="18" charset="0"/>
                <a:cs typeface="Times New Roman" panose="02020603050405020304" pitchFamily="18" charset="0"/>
              </a:rPr>
              <a:t>Construction Phase Services by the CMAR</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Construct the 12,400 linear feet of steel slip lining pipe rehabilitation</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Select subcontractors/suppliers for this project </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Prepare a Guaranteed Maximum Price (GMP) proposal that meets the approval of the City</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Coordinate with various City of Phoenix departments, other agencies, utility companies, etc.</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Arrange for procurement of materials and equipment</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Schedule and manage site operations</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Bid, award, and manage all construction related contracts while meeting City bid requirements including the local and SBE participation goal</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Provide quality controls</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Bond and insure the construction</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Address all federal, state and local permitting requirements</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Deal with owner issues</a:t>
            </a:r>
          </a:p>
          <a:p>
            <a:pPr marL="1266825" lvl="2" indent="-466725" eaLnBrk="1" hangingPunct="1">
              <a:spcBef>
                <a:spcPct val="0"/>
              </a:spcBef>
              <a:buClr>
                <a:schemeClr val="accent2"/>
              </a:buClr>
              <a:buSzTx/>
              <a:buFont typeface="Wingdings" panose="05000000000000000000" pitchFamily="2" charset="2"/>
              <a:buChar char="q"/>
              <a:defRPr/>
            </a:pPr>
            <a:r>
              <a:rPr lang="en-US" sz="1800" dirty="0">
                <a:ea typeface="Times New Roman" panose="02020603050405020304" pitchFamily="18" charset="0"/>
                <a:cs typeface="Times New Roman" panose="02020603050405020304" pitchFamily="18" charset="0"/>
              </a:rPr>
              <a:t>Maintain a safe work site for all project participants</a:t>
            </a:r>
          </a:p>
          <a:p>
            <a:pPr marL="1266825" lvl="2" indent="-466725" eaLnBrk="1" hangingPunct="1">
              <a:spcBef>
                <a:spcPct val="0"/>
              </a:spcBef>
              <a:buClr>
                <a:schemeClr val="accent2"/>
              </a:buClr>
              <a:buSzTx/>
              <a:buFont typeface="Wingdings" panose="05000000000000000000" pitchFamily="2" charset="2"/>
              <a:buChar char="q"/>
              <a:defRPr/>
            </a:pPr>
            <a:endParaRPr lang="en-US" sz="1800" dirty="0">
              <a:ea typeface="Times New Roman" panose="02020603050405020304" pitchFamily="18" charset="0"/>
              <a:cs typeface="Times New Roman" panose="02020603050405020304" pitchFamily="18" charset="0"/>
            </a:endParaRPr>
          </a:p>
          <a:p>
            <a:pPr marL="401637" lvl="1" indent="0" eaLnBrk="1" hangingPunct="1">
              <a:spcBef>
                <a:spcPct val="0"/>
              </a:spcBef>
              <a:buClr>
                <a:srgbClr val="660066"/>
              </a:buClr>
              <a:buSzTx/>
              <a:buFont typeface="Wingdings" panose="05000000000000000000" pitchFamily="2" charset="2"/>
              <a:buNone/>
              <a:defRPr/>
            </a:pPr>
            <a:endParaRPr lang="en-US" altLang="en-US" sz="2400" dirty="0"/>
          </a:p>
        </p:txBody>
      </p:sp>
      <p:sp>
        <p:nvSpPr>
          <p:cNvPr id="688131" name="Text Box 3">
            <a:extLst>
              <a:ext uri="{FF2B5EF4-FFF2-40B4-BE49-F238E27FC236}">
                <a16:creationId xmlns:a16="http://schemas.microsoft.com/office/drawing/2014/main" id="{5737D998-8332-1AFB-7C07-BA7654123166}"/>
              </a:ext>
            </a:extLst>
          </p:cNvPr>
          <p:cNvSpPr txBox="1">
            <a:spLocks noChangeArrowheads="1"/>
          </p:cNvSpPr>
          <p:nvPr/>
        </p:nvSpPr>
        <p:spPr bwMode="auto">
          <a:xfrm>
            <a:off x="0" y="0"/>
            <a:ext cx="9144000" cy="646113"/>
          </a:xfrm>
          <a:prstGeom prst="rect">
            <a:avLst/>
          </a:prstGeom>
          <a:gradFill rotWithShape="1">
            <a:gsLst>
              <a:gs pos="0">
                <a:srgbClr val="333399">
                  <a:alpha val="0"/>
                </a:srgbClr>
              </a:gs>
              <a:gs pos="100000">
                <a:srgbClr val="F7FBFF"/>
              </a:gs>
            </a:gsLst>
            <a:lin ang="5400000" scaled="1"/>
          </a:gradFill>
          <a:ln>
            <a:noFill/>
          </a:ln>
          <a:effec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Scope of Work</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9282" name="Rectangle 2">
            <a:extLst>
              <a:ext uri="{FF2B5EF4-FFF2-40B4-BE49-F238E27FC236}">
                <a16:creationId xmlns:a16="http://schemas.microsoft.com/office/drawing/2014/main" id="{E5F6C4A1-3F40-798E-6DE5-C33E84947CB3}"/>
              </a:ext>
            </a:extLst>
          </p:cNvPr>
          <p:cNvSpPr>
            <a:spLocks noGrp="1" noChangeArrowheads="1"/>
          </p:cNvSpPr>
          <p:nvPr>
            <p:ph type="body" sz="half" idx="1"/>
          </p:nvPr>
        </p:nvSpPr>
        <p:spPr>
          <a:xfrm>
            <a:off x="933450" y="1195388"/>
            <a:ext cx="6670675" cy="2838450"/>
          </a:xfrm>
        </p:spPr>
        <p:txBody>
          <a:bodyPr/>
          <a:lstStyle/>
          <a:p>
            <a:pPr marL="457200" indent="-457200" algn="ctr" eaLnBrk="1" hangingPunct="1">
              <a:buClr>
                <a:srgbClr val="660066"/>
              </a:buClr>
              <a:buFont typeface="Wingdings" panose="05000000000000000000" pitchFamily="2" charset="2"/>
              <a:buNone/>
              <a:defRPr/>
            </a:pPr>
            <a:r>
              <a:rPr lang="en-US" sz="5400" b="1" dirty="0">
                <a:solidFill>
                  <a:srgbClr val="000000"/>
                </a:solidFill>
                <a:effectLst>
                  <a:outerShdw blurRad="38100" dist="38100" dir="2700000" algn="tl">
                    <a:srgbClr val="C0C0C0"/>
                  </a:outerShdw>
                </a:effectLst>
                <a:ea typeface="Ebrima" panose="02000000000000000000" pitchFamily="2" charset="0"/>
                <a:cs typeface="Ebrima" panose="02000000000000000000" pitchFamily="2" charset="0"/>
              </a:rPr>
              <a:t>QUESTIONS</a:t>
            </a:r>
          </a:p>
          <a:p>
            <a:pPr marL="457200" indent="-457200" algn="ctr" eaLnBrk="1" hangingPunct="1">
              <a:buClr>
                <a:srgbClr val="660066"/>
              </a:buClr>
              <a:buFont typeface="Wingdings" panose="05000000000000000000" pitchFamily="2" charset="2"/>
              <a:buNone/>
              <a:defRPr/>
            </a:pPr>
            <a:r>
              <a:rPr lang="en-US" sz="5400" b="1" dirty="0">
                <a:solidFill>
                  <a:srgbClr val="000000"/>
                </a:solidFill>
                <a:effectLst>
                  <a:outerShdw blurRad="38100" dist="38100" dir="2700000" algn="tl">
                    <a:srgbClr val="C0C0C0"/>
                  </a:outerShdw>
                </a:effectLst>
                <a:ea typeface="Ebrima" panose="02000000000000000000" pitchFamily="2" charset="0"/>
                <a:cs typeface="Ebrima" panose="02000000000000000000" pitchFamily="2" charset="0"/>
              </a:rPr>
              <a:t>ON</a:t>
            </a:r>
          </a:p>
          <a:p>
            <a:pPr marL="457200" indent="-457200" algn="ctr" eaLnBrk="1" hangingPunct="1">
              <a:buClr>
                <a:srgbClr val="660066"/>
              </a:buClr>
              <a:buFont typeface="Wingdings" panose="05000000000000000000" pitchFamily="2" charset="2"/>
              <a:buNone/>
              <a:defRPr/>
            </a:pPr>
            <a:r>
              <a:rPr lang="en-US" sz="5400" b="1" dirty="0">
                <a:solidFill>
                  <a:srgbClr val="000000"/>
                </a:solidFill>
                <a:effectLst>
                  <a:outerShdw blurRad="38100" dist="38100" dir="2700000" algn="tl">
                    <a:srgbClr val="C0C0C0"/>
                  </a:outerShdw>
                </a:effectLst>
                <a:ea typeface="Ebrima" panose="02000000000000000000" pitchFamily="2" charset="0"/>
                <a:cs typeface="Ebrima" panose="02000000000000000000" pitchFamily="2" charset="0"/>
              </a:rPr>
              <a:t>SCOPE?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id="{E91668AD-45E1-051D-F3CA-E3CBB6D52009}"/>
              </a:ext>
            </a:extLst>
          </p:cNvPr>
          <p:cNvSpPr>
            <a:spLocks noGrp="1" noChangeArrowheads="1"/>
          </p:cNvSpPr>
          <p:nvPr>
            <p:ph type="body" sz="half" idx="1"/>
          </p:nvPr>
        </p:nvSpPr>
        <p:spPr>
          <a:xfrm>
            <a:off x="1017588" y="1228725"/>
            <a:ext cx="7602537" cy="5084763"/>
          </a:xfrm>
        </p:spPr>
        <p:txBody>
          <a:bodyPr/>
          <a:lstStyle/>
          <a:p>
            <a:pPr marL="0" indent="0" eaLnBrk="1" hangingPunct="1">
              <a:spcBef>
                <a:spcPct val="0"/>
              </a:spcBef>
              <a:spcAft>
                <a:spcPts val="0"/>
              </a:spcAft>
              <a:buSzTx/>
              <a:buFont typeface="Wingdings" panose="05000000000000000000" pitchFamily="2" charset="2"/>
              <a:buNone/>
              <a:defRPr/>
            </a:pPr>
            <a:r>
              <a:rPr lang="en-US" sz="2000" b="1" dirty="0"/>
              <a:t>Julie B. Smith</a:t>
            </a:r>
            <a:r>
              <a:rPr lang="en-US" sz="2000" i="1" dirty="0"/>
              <a:t>,</a:t>
            </a:r>
            <a:r>
              <a:rPr lang="en-US" sz="2000" dirty="0"/>
              <a:t> Contracts Specialist II</a:t>
            </a:r>
          </a:p>
          <a:p>
            <a:pPr marL="0" indent="0" eaLnBrk="1" hangingPunct="1">
              <a:spcBef>
                <a:spcPct val="0"/>
              </a:spcBef>
              <a:spcAft>
                <a:spcPts val="0"/>
              </a:spcAft>
              <a:buSzTx/>
              <a:buFont typeface="Wingdings" panose="05000000000000000000" pitchFamily="2" charset="2"/>
              <a:buNone/>
              <a:defRPr/>
            </a:pPr>
            <a:r>
              <a:rPr lang="en-US" sz="2000" i="1" dirty="0">
                <a:solidFill>
                  <a:srgbClr val="000000"/>
                </a:solidFill>
              </a:rPr>
              <a:t>Point of Contact for Submittals and RFQ Questions</a:t>
            </a:r>
          </a:p>
          <a:p>
            <a:pPr marL="0" indent="0" eaLnBrk="1" hangingPunct="1">
              <a:spcBef>
                <a:spcPct val="0"/>
              </a:spcBef>
              <a:spcAft>
                <a:spcPts val="0"/>
              </a:spcAft>
              <a:buSzTx/>
              <a:buFont typeface="Wingdings" panose="05000000000000000000" pitchFamily="2" charset="2"/>
              <a:buNone/>
              <a:defRPr/>
            </a:pPr>
            <a:r>
              <a:rPr lang="en-US" sz="2000" dirty="0"/>
              <a:t>Office of the City Engineer</a:t>
            </a:r>
          </a:p>
          <a:p>
            <a:pPr marL="0" indent="0" eaLnBrk="1" hangingPunct="1">
              <a:spcBef>
                <a:spcPct val="0"/>
              </a:spcBef>
              <a:spcAft>
                <a:spcPts val="0"/>
              </a:spcAft>
              <a:buSzTx/>
              <a:buFont typeface="Wingdings" panose="05000000000000000000" pitchFamily="2" charset="2"/>
              <a:buNone/>
              <a:defRPr/>
            </a:pPr>
            <a:r>
              <a:rPr lang="en-US" sz="2000" dirty="0">
                <a:hlinkClick r:id="rId3"/>
              </a:rPr>
              <a:t>julie.b.smith@Phoenix.gov</a:t>
            </a:r>
            <a:r>
              <a:rPr lang="en-US" sz="2000" dirty="0"/>
              <a:t>		(602) 534-2418</a:t>
            </a:r>
          </a:p>
          <a:p>
            <a:pPr marL="0" indent="0" eaLnBrk="1" hangingPunct="1">
              <a:spcBef>
                <a:spcPct val="0"/>
              </a:spcBef>
              <a:spcAft>
                <a:spcPts val="0"/>
              </a:spcAft>
              <a:buSzTx/>
              <a:buFont typeface="Wingdings" panose="05000000000000000000" pitchFamily="2" charset="2"/>
              <a:buNone/>
              <a:defRPr/>
            </a:pPr>
            <a:endParaRPr lang="en-US" sz="2000" dirty="0"/>
          </a:p>
          <a:p>
            <a:pPr marL="0" indent="0" eaLnBrk="1" hangingPunct="1">
              <a:spcBef>
                <a:spcPct val="0"/>
              </a:spcBef>
              <a:spcAft>
                <a:spcPts val="0"/>
              </a:spcAft>
              <a:buClr>
                <a:srgbClr val="660066"/>
              </a:buClr>
              <a:buSzTx/>
              <a:buFont typeface="Wingdings" panose="05000000000000000000" pitchFamily="2" charset="2"/>
              <a:buNone/>
              <a:defRPr/>
            </a:pPr>
            <a:r>
              <a:rPr lang="en-US" sz="2000" b="1" dirty="0">
                <a:solidFill>
                  <a:srgbClr val="000000"/>
                </a:solidFill>
              </a:rPr>
              <a:t>Dan Burt</a:t>
            </a:r>
            <a:r>
              <a:rPr lang="en-US" sz="2000" dirty="0">
                <a:solidFill>
                  <a:srgbClr val="000000"/>
                </a:solidFill>
              </a:rPr>
              <a:t>, Civil Engineer III – Project Manager</a:t>
            </a:r>
          </a:p>
          <a:p>
            <a:pPr marL="0" indent="0" eaLnBrk="1" hangingPunct="1">
              <a:spcBef>
                <a:spcPct val="0"/>
              </a:spcBef>
              <a:spcAft>
                <a:spcPts val="0"/>
              </a:spcAft>
              <a:buSzTx/>
              <a:buFont typeface="Wingdings" panose="05000000000000000000" pitchFamily="2" charset="2"/>
              <a:buNone/>
              <a:defRPr/>
            </a:pPr>
            <a:r>
              <a:rPr lang="en-US" sz="2000" dirty="0"/>
              <a:t>Water Services Department </a:t>
            </a:r>
          </a:p>
          <a:p>
            <a:pPr marL="0" indent="0" eaLnBrk="1" hangingPunct="1">
              <a:spcBef>
                <a:spcPct val="0"/>
              </a:spcBef>
              <a:spcAft>
                <a:spcPts val="0"/>
              </a:spcAft>
              <a:buSzTx/>
              <a:buFont typeface="Wingdings" panose="05000000000000000000" pitchFamily="2" charset="2"/>
              <a:buNone/>
              <a:defRPr/>
            </a:pPr>
            <a:endParaRPr lang="en-US" sz="2000" dirty="0"/>
          </a:p>
          <a:p>
            <a:pPr marL="0" lvl="0" indent="0" eaLnBrk="1" hangingPunct="1">
              <a:spcBef>
                <a:spcPct val="0"/>
              </a:spcBef>
              <a:spcAft>
                <a:spcPts val="0"/>
              </a:spcAft>
              <a:buClr>
                <a:srgbClr val="660066"/>
              </a:buClr>
              <a:buSzTx/>
              <a:buNone/>
              <a:defRPr/>
            </a:pPr>
            <a:r>
              <a:rPr lang="en-US" sz="2000" b="1" dirty="0">
                <a:solidFill>
                  <a:srgbClr val="000000"/>
                </a:solidFill>
              </a:rPr>
              <a:t>Karina Matthiessen</a:t>
            </a:r>
            <a:r>
              <a:rPr lang="en-US" sz="2000" dirty="0">
                <a:solidFill>
                  <a:srgbClr val="000000"/>
                </a:solidFill>
              </a:rPr>
              <a:t>, Contract Compliance Program Assistant </a:t>
            </a:r>
          </a:p>
          <a:p>
            <a:pPr marL="0" indent="0" eaLnBrk="1" hangingPunct="1">
              <a:spcBef>
                <a:spcPct val="0"/>
              </a:spcBef>
              <a:spcAft>
                <a:spcPts val="0"/>
              </a:spcAft>
              <a:buClr>
                <a:srgbClr val="660066"/>
              </a:buClr>
              <a:buSzTx/>
              <a:buNone/>
              <a:defRPr/>
            </a:pPr>
            <a:r>
              <a:rPr lang="en-US" sz="2000" i="1" dirty="0">
                <a:solidFill>
                  <a:srgbClr val="FF0000"/>
                </a:solidFill>
              </a:rPr>
              <a:t>Point of Contact for SBE Requirements</a:t>
            </a:r>
            <a:endParaRPr lang="en-US" sz="2000" dirty="0">
              <a:solidFill>
                <a:srgbClr val="000000"/>
              </a:solidFill>
            </a:endParaRPr>
          </a:p>
          <a:p>
            <a:pPr marL="0" lvl="0" indent="0" eaLnBrk="1" hangingPunct="1">
              <a:spcBef>
                <a:spcPct val="0"/>
              </a:spcBef>
              <a:spcAft>
                <a:spcPts val="0"/>
              </a:spcAft>
              <a:buClr>
                <a:srgbClr val="660066"/>
              </a:buClr>
              <a:buSzTx/>
              <a:buNone/>
              <a:defRPr/>
            </a:pPr>
            <a:r>
              <a:rPr lang="en-US" sz="2000" dirty="0">
                <a:solidFill>
                  <a:srgbClr val="000000"/>
                </a:solidFill>
              </a:rPr>
              <a:t>Equal Opportunity Department </a:t>
            </a:r>
            <a:r>
              <a:rPr lang="en-US" sz="2000" b="1" dirty="0">
                <a:solidFill>
                  <a:srgbClr val="000000"/>
                </a:solidFill>
              </a:rPr>
              <a:t> </a:t>
            </a:r>
          </a:p>
          <a:p>
            <a:pPr marL="0" lvl="0" indent="0" eaLnBrk="1" hangingPunct="1">
              <a:spcBef>
                <a:spcPct val="0"/>
              </a:spcBef>
              <a:spcAft>
                <a:spcPts val="0"/>
              </a:spcAft>
              <a:buClr>
                <a:srgbClr val="660066"/>
              </a:buClr>
              <a:buSzTx/>
              <a:buNone/>
              <a:defRPr/>
            </a:pPr>
            <a:r>
              <a:rPr lang="en-US" sz="2000" cap="none" dirty="0">
                <a:solidFill>
                  <a:srgbClr val="0070C0"/>
                </a:solidFill>
                <a:hlinkClick r:id="rId4">
                  <a:extLst>
                    <a:ext uri="{A12FA001-AC4F-418D-AE19-62706E023703}">
                      <ahyp:hlinkClr xmlns:ahyp="http://schemas.microsoft.com/office/drawing/2018/hyperlinkcolor" val="tx"/>
                    </a:ext>
                  </a:extLst>
                </a:hlinkClick>
              </a:rPr>
              <a:t>karina.matthiessen@phoenix.gov</a:t>
            </a:r>
            <a:r>
              <a:rPr lang="en-US" sz="2000" cap="none" dirty="0">
                <a:solidFill>
                  <a:srgbClr val="0070C0"/>
                </a:solidFill>
              </a:rPr>
              <a:t>      </a:t>
            </a:r>
            <a:r>
              <a:rPr lang="en-US" sz="2000" dirty="0"/>
              <a:t>(602) 261-8873</a:t>
            </a:r>
          </a:p>
          <a:p>
            <a:pPr marL="0" indent="0" eaLnBrk="1" hangingPunct="1">
              <a:spcBef>
                <a:spcPct val="0"/>
              </a:spcBef>
              <a:spcAft>
                <a:spcPts val="0"/>
              </a:spcAft>
              <a:buSzTx/>
              <a:buFont typeface="Wingdings" panose="05000000000000000000" pitchFamily="2" charset="2"/>
              <a:buNone/>
              <a:defRPr/>
            </a:pPr>
            <a:endParaRPr lang="en-US" sz="2000" dirty="0"/>
          </a:p>
          <a:p>
            <a:pPr marL="0" indent="0" eaLnBrk="1" hangingPunct="1">
              <a:spcBef>
                <a:spcPct val="0"/>
              </a:spcBef>
              <a:spcAft>
                <a:spcPts val="0"/>
              </a:spcAft>
              <a:buSzTx/>
              <a:buFont typeface="Wingdings" panose="05000000000000000000" pitchFamily="2" charset="2"/>
              <a:buNone/>
              <a:defRPr/>
            </a:pPr>
            <a:endParaRPr lang="en-US" sz="2000" dirty="0"/>
          </a:p>
          <a:p>
            <a:pPr marL="0" indent="0" eaLnBrk="1" hangingPunct="1">
              <a:lnSpc>
                <a:spcPct val="90000"/>
              </a:lnSpc>
              <a:spcBef>
                <a:spcPct val="0"/>
              </a:spcBef>
              <a:spcAft>
                <a:spcPts val="600"/>
              </a:spcAft>
              <a:buSzTx/>
              <a:buFont typeface="Wingdings" panose="05000000000000000000" pitchFamily="2" charset="2"/>
              <a:buNone/>
              <a:defRPr/>
            </a:pPr>
            <a:endParaRPr lang="en-US" altLang="en-US" sz="2000" b="1" dirty="0"/>
          </a:p>
          <a:p>
            <a:pPr marL="457200" indent="-457200" eaLnBrk="1" hangingPunct="1">
              <a:lnSpc>
                <a:spcPct val="90000"/>
              </a:lnSpc>
              <a:spcBef>
                <a:spcPct val="0"/>
              </a:spcBef>
              <a:spcAft>
                <a:spcPts val="600"/>
              </a:spcAft>
              <a:buSzTx/>
              <a:buFont typeface="Wingdings" panose="05000000000000000000" pitchFamily="2" charset="2"/>
              <a:buNone/>
              <a:defRPr/>
            </a:pPr>
            <a:endParaRPr lang="en-US" altLang="en-US" sz="2000" b="1" dirty="0"/>
          </a:p>
        </p:txBody>
      </p:sp>
      <p:sp>
        <p:nvSpPr>
          <p:cNvPr id="349189" name="Text Box 5">
            <a:extLst>
              <a:ext uri="{FF2B5EF4-FFF2-40B4-BE49-F238E27FC236}">
                <a16:creationId xmlns:a16="http://schemas.microsoft.com/office/drawing/2014/main" id="{4D2F9C14-7847-A6B9-DBC2-32FE5F68598B}"/>
              </a:ext>
            </a:extLst>
          </p:cNvPr>
          <p:cNvSpPr txBox="1">
            <a:spLocks noChangeArrowheads="1"/>
          </p:cNvSpPr>
          <p:nvPr/>
        </p:nvSpPr>
        <p:spPr bwMode="auto">
          <a:xfrm>
            <a:off x="0" y="0"/>
            <a:ext cx="9144000" cy="1077913"/>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1400" b="1" u="sng" dirty="0"/>
              <a:t> </a:t>
            </a:r>
          </a:p>
          <a:p>
            <a:pPr algn="ctr" eaLnBrk="1" hangingPunct="1">
              <a:defRPr/>
            </a:pPr>
            <a:r>
              <a:rPr lang="en-US" altLang="en-US" sz="3600" b="1" u="sng" dirty="0">
                <a:effectLst>
                  <a:outerShdw blurRad="38100" dist="38100" dir="2700000" algn="tl">
                    <a:srgbClr val="FFFFFF"/>
                  </a:outerShdw>
                </a:effectLst>
                <a:latin typeface="+mj-lt"/>
              </a:rPr>
              <a:t>Welcome and Introductions</a:t>
            </a:r>
          </a:p>
          <a:p>
            <a:pPr algn="ctr" eaLnBrk="1" hangingPunct="1">
              <a:defRPr/>
            </a:pPr>
            <a:r>
              <a:rPr lang="en-US" altLang="en-US" sz="1400" b="1" u="sng" dirty="0">
                <a:latin typeface="+mj-lt"/>
              </a:rPr>
              <a:t> </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150AC2F3-99DE-54AF-3978-891DD6494B6A}"/>
              </a:ext>
            </a:extLst>
          </p:cNvPr>
          <p:cNvSpPr>
            <a:spLocks noGrp="1" noChangeArrowheads="1"/>
          </p:cNvSpPr>
          <p:nvPr>
            <p:ph idx="1"/>
          </p:nvPr>
        </p:nvSpPr>
        <p:spPr>
          <a:xfrm>
            <a:off x="0" y="1349388"/>
            <a:ext cx="9144000" cy="5084762"/>
          </a:xfrm>
        </p:spPr>
        <p:txBody>
          <a:bodyPr/>
          <a:lstStyle/>
          <a:p>
            <a:pPr marL="466725" indent="-466725" eaLnBrk="1" hangingPunct="1">
              <a:spcBef>
                <a:spcPct val="0"/>
              </a:spcBef>
              <a:buClr>
                <a:srgbClr val="660066"/>
              </a:buClr>
              <a:buSzTx/>
              <a:buFont typeface="Wingdings" panose="05000000000000000000" pitchFamily="2" charset="2"/>
              <a:buChar char="q"/>
              <a:defRPr/>
            </a:pPr>
            <a:r>
              <a:rPr lang="en-US" altLang="en-US" sz="2400" b="1" dirty="0">
                <a:solidFill>
                  <a:schemeClr val="accent2">
                    <a:lumMod val="75000"/>
                  </a:schemeClr>
                </a:solidFill>
              </a:rPr>
              <a:t>Engineering Services </a:t>
            </a:r>
            <a:endParaRPr lang="en-US" altLang="en-US" sz="2400" dirty="0">
              <a:solidFill>
                <a:schemeClr val="accent2">
                  <a:lumMod val="75000"/>
                </a:schemeClr>
              </a:solidFill>
            </a:endParaRP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Design Experience of Prime Firm – 150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CA&amp;I Experience of Prime Firm – 150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Design Experience of Key Personnel and Subconsultants – 125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CA&amp;I Experience of Key Personnel and Subconsultants – 125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Project Understanding and Approach – 300 points</a:t>
            </a:r>
          </a:p>
        </p:txBody>
      </p:sp>
      <p:sp>
        <p:nvSpPr>
          <p:cNvPr id="721923" name="Text Box 3">
            <a:extLst>
              <a:ext uri="{FF2B5EF4-FFF2-40B4-BE49-F238E27FC236}">
                <a16:creationId xmlns:a16="http://schemas.microsoft.com/office/drawing/2014/main" id="{5B8EC846-5418-AE94-239F-07210B528A8D}"/>
              </a:ext>
            </a:extLst>
          </p:cNvPr>
          <p:cNvSpPr txBox="1">
            <a:spLocks noChangeArrowheads="1"/>
          </p:cNvSpPr>
          <p:nvPr/>
        </p:nvSpPr>
        <p:spPr bwMode="auto">
          <a:xfrm>
            <a:off x="0" y="233363"/>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Statement of Qualifications Criteria</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C430DC05-07A5-5937-6FC2-07289A625E92}"/>
              </a:ext>
            </a:extLst>
          </p:cNvPr>
          <p:cNvSpPr>
            <a:spLocks noGrp="1" noChangeArrowheads="1"/>
          </p:cNvSpPr>
          <p:nvPr>
            <p:ph idx="1"/>
          </p:nvPr>
        </p:nvSpPr>
        <p:spPr>
          <a:xfrm>
            <a:off x="0" y="1773238"/>
            <a:ext cx="9144000" cy="5084762"/>
          </a:xfrm>
        </p:spPr>
        <p:txBody>
          <a:bodyPr/>
          <a:lstStyle/>
          <a:p>
            <a:pPr marL="466725" indent="-466725" eaLnBrk="1" hangingPunct="1">
              <a:spcBef>
                <a:spcPct val="0"/>
              </a:spcBef>
              <a:buClrTx/>
              <a:buSzTx/>
              <a:buFont typeface="Wingdings" panose="05000000000000000000" pitchFamily="2" charset="2"/>
              <a:buChar char="q"/>
              <a:defRPr/>
            </a:pPr>
            <a:r>
              <a:rPr lang="en-US" altLang="en-US" sz="2400" b="1" dirty="0">
                <a:solidFill>
                  <a:schemeClr val="accent1">
                    <a:lumMod val="75000"/>
                  </a:schemeClr>
                </a:solidFill>
              </a:rPr>
              <a:t>Construction Manager at Risk Services</a:t>
            </a:r>
            <a:endParaRPr lang="en-US" altLang="en-US" sz="2400" dirty="0">
              <a:solidFill>
                <a:schemeClr val="accent1">
                  <a:lumMod val="75000"/>
                </a:schemeClr>
              </a:solidFill>
            </a:endParaRP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General Information – 150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Experience and Qualifications of the Firm – 250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Experience of Key Personnel to be Assigned to Project – 250 points</a:t>
            </a:r>
          </a:p>
          <a:p>
            <a:pPr marL="857250" lvl="1" indent="-457200" eaLnBrk="1" hangingPunct="1">
              <a:spcBef>
                <a:spcPct val="50000"/>
              </a:spcBef>
              <a:spcAft>
                <a:spcPct val="35000"/>
              </a:spcAft>
              <a:buClrTx/>
              <a:buSzTx/>
              <a:buFont typeface="Wingdings" panose="05000000000000000000" pitchFamily="2" charset="2"/>
              <a:buAutoNum type="alphaUcPeriod"/>
              <a:defRPr/>
            </a:pPr>
            <a:r>
              <a:rPr lang="en-US" altLang="en-US" sz="1900" b="1" dirty="0">
                <a:solidFill>
                  <a:srgbClr val="000000"/>
                </a:solidFill>
              </a:rPr>
              <a:t>Understanding of Project and Approach to Performing Required Services – 350 points</a:t>
            </a:r>
          </a:p>
        </p:txBody>
      </p:sp>
      <p:sp>
        <p:nvSpPr>
          <p:cNvPr id="721923" name="Text Box 3">
            <a:extLst>
              <a:ext uri="{FF2B5EF4-FFF2-40B4-BE49-F238E27FC236}">
                <a16:creationId xmlns:a16="http://schemas.microsoft.com/office/drawing/2014/main" id="{394D82A6-3CBB-246A-CA26-FEF052B9273E}"/>
              </a:ext>
            </a:extLst>
          </p:cNvPr>
          <p:cNvSpPr txBox="1">
            <a:spLocks noChangeArrowheads="1"/>
          </p:cNvSpPr>
          <p:nvPr/>
        </p:nvSpPr>
        <p:spPr bwMode="auto">
          <a:xfrm>
            <a:off x="0" y="233363"/>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Statement of Qualifications Criteria</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73FC1C8-477C-90AD-47B8-7D3262CF041C}"/>
              </a:ext>
            </a:extLst>
          </p:cNvPr>
          <p:cNvSpPr>
            <a:spLocks noGrp="1" noChangeArrowheads="1"/>
          </p:cNvSpPr>
          <p:nvPr>
            <p:ph idx="1"/>
          </p:nvPr>
        </p:nvSpPr>
        <p:spPr>
          <a:xfrm>
            <a:off x="455613" y="1003300"/>
            <a:ext cx="8370887" cy="5087938"/>
          </a:xfrm>
        </p:spPr>
        <p:txBody>
          <a:bodyPr/>
          <a:lstStyle/>
          <a:p>
            <a:pPr marL="466725" indent="-466725" eaLnBrk="1" hangingPunct="1">
              <a:spcBef>
                <a:spcPct val="50000"/>
              </a:spcBef>
              <a:spcAft>
                <a:spcPct val="20000"/>
              </a:spcAft>
              <a:buClr>
                <a:srgbClr val="660066"/>
              </a:buClr>
              <a:buSzTx/>
              <a:buFont typeface="Wingdings" panose="05000000000000000000" pitchFamily="2" charset="2"/>
              <a:buChar char="q"/>
            </a:pPr>
            <a:r>
              <a:rPr lang="en-US" altLang="en-US" sz="2400" dirty="0">
                <a:solidFill>
                  <a:srgbClr val="000000"/>
                </a:solidFill>
              </a:rPr>
              <a:t>Information Sheet – 1 page – Only included: company name (legal firm name – not a trade name), address and contact information (include email of contact person), vendor number, project title and project number.</a:t>
            </a:r>
          </a:p>
          <a:p>
            <a:pPr marL="466725" indent="-466725" eaLnBrk="1" hangingPunct="1">
              <a:spcBef>
                <a:spcPct val="50000"/>
              </a:spcBef>
              <a:spcAft>
                <a:spcPct val="20000"/>
              </a:spcAft>
              <a:buClr>
                <a:srgbClr val="660066"/>
              </a:buClr>
              <a:buSzTx/>
              <a:buFont typeface="Wingdings" panose="05000000000000000000" pitchFamily="2" charset="2"/>
              <a:buChar char="q"/>
            </a:pPr>
            <a:r>
              <a:rPr lang="en-US" altLang="en-US" sz="2400" dirty="0">
                <a:solidFill>
                  <a:srgbClr val="000000"/>
                </a:solidFill>
              </a:rPr>
              <a:t>CMAR SOQ’s need to submit</a:t>
            </a:r>
          </a:p>
          <a:p>
            <a:pPr marL="868362" lvl="1" indent="-466725" eaLnBrk="1" hangingPunct="1">
              <a:spcBef>
                <a:spcPct val="50000"/>
              </a:spcBef>
              <a:spcAft>
                <a:spcPct val="20000"/>
              </a:spcAft>
              <a:buClr>
                <a:srgbClr val="660066"/>
              </a:buClr>
              <a:buSzTx/>
              <a:buFont typeface="Wingdings" panose="05000000000000000000" pitchFamily="2" charset="2"/>
              <a:buChar char="q"/>
            </a:pPr>
            <a:r>
              <a:rPr lang="en-US" altLang="en-US" sz="2100" dirty="0">
                <a:solidFill>
                  <a:srgbClr val="000000"/>
                </a:solidFill>
              </a:rPr>
              <a:t>EMR Rating on SOQ’s – the awarded company will be asked to provide verification upon contract execution.</a:t>
            </a:r>
          </a:p>
          <a:p>
            <a:pPr marL="868362" lvl="1" indent="-466725" eaLnBrk="1" hangingPunct="1">
              <a:spcBef>
                <a:spcPct val="50000"/>
              </a:spcBef>
              <a:spcAft>
                <a:spcPct val="20000"/>
              </a:spcAft>
              <a:buClr>
                <a:srgbClr val="660066"/>
              </a:buClr>
              <a:buSzTx/>
              <a:buFont typeface="Wingdings" panose="05000000000000000000" pitchFamily="2" charset="2"/>
              <a:buChar char="q"/>
            </a:pPr>
            <a:r>
              <a:rPr lang="en-US" altLang="en-US" sz="2100" b="1" u="sng" dirty="0">
                <a:solidFill>
                  <a:srgbClr val="000000"/>
                </a:solidFill>
              </a:rPr>
              <a:t>Separate</a:t>
            </a:r>
            <a:r>
              <a:rPr lang="en-US" altLang="en-US" sz="2100" dirty="0">
                <a:solidFill>
                  <a:srgbClr val="000000"/>
                </a:solidFill>
              </a:rPr>
              <a:t> Bonding Letter – does not count towards final page count.</a:t>
            </a:r>
          </a:p>
          <a:p>
            <a:pPr marL="466725" indent="-466725" eaLnBrk="1" hangingPunct="1">
              <a:spcBef>
                <a:spcPct val="50000"/>
              </a:spcBef>
              <a:spcAft>
                <a:spcPct val="50000"/>
              </a:spcAft>
              <a:buClr>
                <a:srgbClr val="660066"/>
              </a:buClr>
              <a:buSzTx/>
              <a:buFont typeface="Wingdings" panose="05000000000000000000" pitchFamily="2" charset="2"/>
              <a:buNone/>
            </a:pPr>
            <a:endParaRPr lang="en-US" altLang="en-US" sz="2000" dirty="0">
              <a:solidFill>
                <a:srgbClr val="000000"/>
              </a:solidFill>
              <a:latin typeface="Ebrima" panose="02000000000000000000" pitchFamily="2" charset="0"/>
            </a:endParaRPr>
          </a:p>
        </p:txBody>
      </p:sp>
      <p:sp>
        <p:nvSpPr>
          <p:cNvPr id="721923" name="Text Box 3">
            <a:extLst>
              <a:ext uri="{FF2B5EF4-FFF2-40B4-BE49-F238E27FC236}">
                <a16:creationId xmlns:a16="http://schemas.microsoft.com/office/drawing/2014/main" id="{3CBEB762-3078-8BCD-8818-06E1B93F181C}"/>
              </a:ext>
            </a:extLst>
          </p:cNvPr>
          <p:cNvSpPr txBox="1">
            <a:spLocks noChangeArrowheads="1"/>
          </p:cNvSpPr>
          <p:nvPr/>
        </p:nvSpPr>
        <p:spPr bwMode="auto">
          <a:xfrm>
            <a:off x="0" y="233363"/>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Submittal Requirements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4AD29-1244-CC62-762F-BDE2F6161E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D913DB-D926-76C2-812C-8720F4C0374C}"/>
              </a:ext>
            </a:extLst>
          </p:cNvPr>
          <p:cNvSpPr>
            <a:spLocks noGrp="1"/>
          </p:cNvSpPr>
          <p:nvPr>
            <p:ph idx="1"/>
          </p:nvPr>
        </p:nvSpPr>
        <p:spPr/>
        <p:txBody>
          <a:bodyPr/>
          <a:lstStyle/>
          <a:p>
            <a:pPr marL="466725" indent="-466725" eaLnBrk="1" hangingPunct="1">
              <a:spcBef>
                <a:spcPct val="50000"/>
              </a:spcBef>
              <a:spcAft>
                <a:spcPct val="20000"/>
              </a:spcAft>
              <a:buClr>
                <a:srgbClr val="660066"/>
              </a:buClr>
              <a:buSzTx/>
              <a:buFont typeface="Wingdings" panose="05000000000000000000" pitchFamily="2" charset="2"/>
              <a:buChar char="q"/>
            </a:pPr>
            <a:r>
              <a:rPr lang="en-US" altLang="en-US" sz="2400" u="sng" dirty="0">
                <a:solidFill>
                  <a:srgbClr val="000000"/>
                </a:solidFill>
              </a:rPr>
              <a:t>MAXIMUM pages permitted is </a:t>
            </a:r>
            <a:r>
              <a:rPr lang="en-US" altLang="en-US" sz="2400" b="1" u="sng" dirty="0">
                <a:solidFill>
                  <a:srgbClr val="660066"/>
                </a:solidFill>
              </a:rPr>
              <a:t>10 pages</a:t>
            </a:r>
            <a:r>
              <a:rPr lang="en-US" altLang="en-US" sz="2400" dirty="0">
                <a:solidFill>
                  <a:srgbClr val="000000"/>
                </a:solidFill>
              </a:rPr>
              <a:t>:</a:t>
            </a:r>
          </a:p>
          <a:p>
            <a:pPr marL="466725" indent="-466725" eaLnBrk="1" hangingPunct="1">
              <a:spcBef>
                <a:spcPct val="50000"/>
              </a:spcBef>
              <a:buClr>
                <a:srgbClr val="660066"/>
              </a:buClr>
              <a:buSzTx/>
              <a:buFont typeface="Wingdings" panose="05000000000000000000" pitchFamily="2" charset="2"/>
              <a:buNone/>
            </a:pPr>
            <a:r>
              <a:rPr lang="en-US" altLang="en-US" sz="2400" dirty="0">
                <a:solidFill>
                  <a:srgbClr val="000000"/>
                </a:solidFill>
              </a:rPr>
              <a:t>	+	Evaluation Criteria (including organizational chart)</a:t>
            </a:r>
          </a:p>
          <a:p>
            <a:pPr marL="466725" indent="-466725" eaLnBrk="1" hangingPunct="1">
              <a:spcBef>
                <a:spcPct val="50000"/>
              </a:spcBef>
              <a:buClr>
                <a:srgbClr val="660066"/>
              </a:buClr>
              <a:buSzTx/>
              <a:buFont typeface="Wingdings" panose="05000000000000000000" pitchFamily="2" charset="2"/>
              <a:buNone/>
            </a:pPr>
            <a:r>
              <a:rPr lang="en-US" altLang="en-US" sz="2400" dirty="0">
                <a:solidFill>
                  <a:srgbClr val="000000"/>
                </a:solidFill>
              </a:rPr>
              <a:t>	+	Additional Content (resumes or other information)</a:t>
            </a:r>
          </a:p>
          <a:p>
            <a:pPr marL="466725" indent="-466725" eaLnBrk="1" hangingPunct="1">
              <a:spcBef>
                <a:spcPct val="50000"/>
              </a:spcBef>
              <a:buClr>
                <a:srgbClr val="660066"/>
              </a:buClr>
              <a:buSzTx/>
              <a:buFont typeface="Wingdings" panose="05000000000000000000" pitchFamily="2" charset="2"/>
              <a:buNone/>
            </a:pPr>
            <a:r>
              <a:rPr lang="en-US" altLang="en-US" sz="2400" dirty="0">
                <a:solidFill>
                  <a:srgbClr val="000000"/>
                </a:solidFill>
              </a:rPr>
              <a:t>	+	Photos, charts / graphs or other evaluation content</a:t>
            </a:r>
          </a:p>
          <a:p>
            <a:pPr marL="466725" indent="-466725" eaLnBrk="1" hangingPunct="1">
              <a:spcBef>
                <a:spcPct val="50000"/>
              </a:spcBef>
              <a:spcAft>
                <a:spcPct val="50000"/>
              </a:spcAft>
              <a:buClr>
                <a:srgbClr val="660066"/>
              </a:buClr>
              <a:buSzTx/>
              <a:buFont typeface="Wingdings" panose="05000000000000000000" pitchFamily="2" charset="2"/>
              <a:buNone/>
            </a:pPr>
            <a:r>
              <a:rPr lang="en-US" altLang="en-US" sz="2400" dirty="0">
                <a:solidFill>
                  <a:srgbClr val="000000"/>
                </a:solidFill>
              </a:rPr>
              <a:t>	</a:t>
            </a:r>
            <a:r>
              <a:rPr lang="en-US" altLang="en-US" sz="2000" b="1" u="sng" dirty="0">
                <a:solidFill>
                  <a:srgbClr val="000000"/>
                </a:solidFill>
              </a:rPr>
              <a:t>10 MAXIMUM </a:t>
            </a:r>
            <a:r>
              <a:rPr lang="en-US" altLang="en-US" sz="2000" b="1" dirty="0">
                <a:solidFill>
                  <a:srgbClr val="000000"/>
                </a:solidFill>
              </a:rPr>
              <a:t>pages permitted –  Front/Back Covers, Information Sheet, Table of Contents, tabs or dividers are not included in page count unless they include evaluation criteria or additional content that could be considered by selection panel.</a:t>
            </a:r>
          </a:p>
          <a:p>
            <a:endParaRPr lang="en-US" sz="2400" dirty="0"/>
          </a:p>
        </p:txBody>
      </p:sp>
    </p:spTree>
    <p:extLst>
      <p:ext uri="{BB962C8B-B14F-4D97-AF65-F5344CB8AC3E}">
        <p14:creationId xmlns:p14="http://schemas.microsoft.com/office/powerpoint/2010/main" val="2871864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901BEF-8B3E-843E-A09F-575094801B0F}"/>
              </a:ext>
            </a:extLst>
          </p:cNvPr>
          <p:cNvSpPr>
            <a:spLocks noGrp="1" noChangeArrowheads="1"/>
          </p:cNvSpPr>
          <p:nvPr>
            <p:ph idx="1"/>
          </p:nvPr>
        </p:nvSpPr>
        <p:spPr>
          <a:xfrm>
            <a:off x="301625" y="1150938"/>
            <a:ext cx="8686800" cy="4108450"/>
          </a:xfrm>
        </p:spPr>
        <p:txBody>
          <a:bodyPr/>
          <a:lstStyle/>
          <a:p>
            <a:pPr marL="1028700" lvl="1" indent="-447675" eaLnBrk="1" hangingPunct="1">
              <a:spcBef>
                <a:spcPct val="60000"/>
              </a:spcBef>
              <a:spcAft>
                <a:spcPct val="35000"/>
              </a:spcAft>
              <a:buSzTx/>
              <a:buFont typeface="Wingdings" panose="05000000000000000000" pitchFamily="2" charset="2"/>
              <a:buChar char="ü"/>
              <a:tabLst>
                <a:tab pos="2295525" algn="l"/>
              </a:tabLst>
            </a:pPr>
            <a:r>
              <a:rPr lang="en-US" altLang="en-US" b="1" dirty="0"/>
              <a:t>Receipt of submittal after specified cut-off date and time.</a:t>
            </a:r>
          </a:p>
          <a:p>
            <a:pPr marL="1028700" lvl="1" indent="-447675" eaLnBrk="1" hangingPunct="1">
              <a:spcBef>
                <a:spcPct val="60000"/>
              </a:spcBef>
              <a:spcAft>
                <a:spcPct val="35000"/>
              </a:spcAft>
              <a:buSzTx/>
              <a:buFont typeface="Wingdings" panose="05000000000000000000" pitchFamily="2" charset="2"/>
              <a:buChar char="ü"/>
              <a:tabLst>
                <a:tab pos="2295525" algn="l"/>
              </a:tabLst>
            </a:pPr>
            <a:r>
              <a:rPr lang="en-US" altLang="en-US" b="1" dirty="0"/>
              <a:t>Uploading submittal to the wrong project.</a:t>
            </a:r>
          </a:p>
          <a:p>
            <a:pPr marL="1028700" lvl="1" indent="-447675" eaLnBrk="1" hangingPunct="1">
              <a:spcBef>
                <a:spcPct val="60000"/>
              </a:spcBef>
              <a:spcAft>
                <a:spcPct val="35000"/>
              </a:spcAft>
              <a:buSzTx/>
              <a:buFont typeface="Wingdings" panose="05000000000000000000" pitchFamily="2" charset="2"/>
              <a:buChar char="ü"/>
              <a:tabLst>
                <a:tab pos="2295525" algn="l"/>
              </a:tabLst>
            </a:pPr>
            <a:r>
              <a:rPr lang="en-US" altLang="en-US" b="1" dirty="0"/>
              <a:t>Failure to provide bonding statement – if required.</a:t>
            </a:r>
          </a:p>
          <a:p>
            <a:pPr marL="1028700" lvl="1" indent="-447675" eaLnBrk="1" hangingPunct="1">
              <a:spcBef>
                <a:spcPct val="60000"/>
              </a:spcBef>
              <a:spcAft>
                <a:spcPct val="35000"/>
              </a:spcAft>
              <a:buSzTx/>
              <a:buFont typeface="Wingdings" panose="05000000000000000000" pitchFamily="2" charset="2"/>
              <a:buChar char="ü"/>
              <a:tabLst>
                <a:tab pos="2295525" algn="l"/>
              </a:tabLst>
            </a:pPr>
            <a:r>
              <a:rPr lang="en-US" altLang="en-US" b="1" dirty="0"/>
              <a:t>Violating “Contact with City Employees” policy.</a:t>
            </a:r>
          </a:p>
        </p:txBody>
      </p:sp>
      <p:sp>
        <p:nvSpPr>
          <p:cNvPr id="721923" name="Text Box 3">
            <a:extLst>
              <a:ext uri="{FF2B5EF4-FFF2-40B4-BE49-F238E27FC236}">
                <a16:creationId xmlns:a16="http://schemas.microsoft.com/office/drawing/2014/main" id="{22710652-6553-0F17-D6BD-3B2F16B6BA7D}"/>
              </a:ext>
            </a:extLst>
          </p:cNvPr>
          <p:cNvSpPr txBox="1">
            <a:spLocks noChangeArrowheads="1"/>
          </p:cNvSpPr>
          <p:nvPr/>
        </p:nvSpPr>
        <p:spPr bwMode="auto">
          <a:xfrm>
            <a:off x="0" y="233363"/>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Grounds for Disqualification</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649681-B462-42B5-CDAD-EEE8D28147BC}"/>
              </a:ext>
            </a:extLst>
          </p:cNvPr>
          <p:cNvSpPr>
            <a:spLocks noGrp="1" noChangeArrowheads="1"/>
          </p:cNvSpPr>
          <p:nvPr>
            <p:ph idx="1"/>
          </p:nvPr>
        </p:nvSpPr>
        <p:spPr>
          <a:xfrm>
            <a:off x="427038" y="1127125"/>
            <a:ext cx="8705850" cy="4933950"/>
          </a:xfrm>
        </p:spPr>
        <p:txBody>
          <a:bodyPr/>
          <a:lstStyle/>
          <a:p>
            <a:pPr marL="466725" indent="-466725" eaLnBrk="1" hangingPunct="1">
              <a:spcBef>
                <a:spcPct val="0"/>
              </a:spcBef>
              <a:spcAft>
                <a:spcPct val="75000"/>
              </a:spcAft>
              <a:buSzTx/>
              <a:buFont typeface="Wingdings" panose="05000000000000000000" pitchFamily="2" charset="2"/>
              <a:buChar char="q"/>
              <a:tabLst>
                <a:tab pos="8001000" algn="r"/>
              </a:tabLst>
            </a:pPr>
            <a:r>
              <a:rPr lang="en-US" altLang="en-US" sz="2400" b="1" dirty="0">
                <a:solidFill>
                  <a:schemeClr val="accent2"/>
                </a:solidFill>
              </a:rPr>
              <a:t>DESIGN CONSULTANT SERVICES </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SOQ’s Due	December 8, 2023</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Firm Notified for Award	January 2024</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Scope Meeting	January 2024</a:t>
            </a:r>
          </a:p>
          <a:p>
            <a:pPr marL="466725" indent="-466725" eaLnBrk="1" hangingPunct="1">
              <a:spcBef>
                <a:spcPct val="0"/>
              </a:spcBef>
              <a:spcAft>
                <a:spcPct val="75000"/>
              </a:spcAft>
              <a:buClr>
                <a:srgbClr val="660066"/>
              </a:buClr>
              <a:buSzTx/>
              <a:buFont typeface="Wingdings" panose="05000000000000000000" pitchFamily="2" charset="2"/>
              <a:buChar char="q"/>
              <a:tabLst>
                <a:tab pos="8001000" algn="r"/>
              </a:tabLst>
            </a:pPr>
            <a:r>
              <a:rPr lang="en-US" altLang="en-US" sz="2400" b="1" dirty="0">
                <a:solidFill>
                  <a:schemeClr val="accent1"/>
                </a:solidFill>
              </a:rPr>
              <a:t>CONSTRUCTION MANAGER AT RISK </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SOQ’s Due	 December 8, 2023</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Contractor Notified for Award	January 2024</a:t>
            </a:r>
          </a:p>
          <a:p>
            <a:pPr marL="866775" lvl="1" indent="-466725" eaLnBrk="1" hangingPunct="1">
              <a:spcBef>
                <a:spcPct val="0"/>
              </a:spcBef>
              <a:spcAft>
                <a:spcPct val="75000"/>
              </a:spcAft>
              <a:buSzTx/>
              <a:buFont typeface="Wingdings" panose="05000000000000000000" pitchFamily="2" charset="2"/>
              <a:buChar char="q"/>
              <a:tabLst>
                <a:tab pos="8001000" algn="r"/>
              </a:tabLst>
            </a:pPr>
            <a:r>
              <a:rPr lang="en-US" altLang="en-US" sz="2100" dirty="0"/>
              <a:t>Scope Meeting	January 2024</a:t>
            </a:r>
          </a:p>
        </p:txBody>
      </p:sp>
      <p:sp>
        <p:nvSpPr>
          <p:cNvPr id="600067" name="Text Box 3">
            <a:extLst>
              <a:ext uri="{FF2B5EF4-FFF2-40B4-BE49-F238E27FC236}">
                <a16:creationId xmlns:a16="http://schemas.microsoft.com/office/drawing/2014/main" id="{9B31FE24-8DAA-A6CA-B83A-20A174911D1B}"/>
              </a:ext>
            </a:extLst>
          </p:cNvPr>
          <p:cNvSpPr txBox="1">
            <a:spLocks noChangeArrowheads="1"/>
          </p:cNvSpPr>
          <p:nvPr/>
        </p:nvSpPr>
        <p:spPr bwMode="auto">
          <a:xfrm>
            <a:off x="0" y="207963"/>
            <a:ext cx="9144000" cy="708025"/>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4000" b="1" u="sng" dirty="0">
                <a:effectLst>
                  <a:outerShdw blurRad="38100" dist="38100" dir="2700000" algn="tl">
                    <a:srgbClr val="FFFFFF"/>
                  </a:outerShdw>
                </a:effectLst>
                <a:latin typeface="+mj-lt"/>
              </a:rPr>
              <a:t>Selection Schedule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C645493-B486-7F5D-6FFC-9602B0991C30}"/>
              </a:ext>
            </a:extLst>
          </p:cNvPr>
          <p:cNvSpPr>
            <a:spLocks noGrp="1" noChangeArrowheads="1"/>
          </p:cNvSpPr>
          <p:nvPr>
            <p:ph idx="1"/>
          </p:nvPr>
        </p:nvSpPr>
        <p:spPr>
          <a:xfrm>
            <a:off x="0" y="1631950"/>
            <a:ext cx="9144000" cy="4400550"/>
          </a:xfrm>
        </p:spPr>
        <p:txBody>
          <a:bodyPr/>
          <a:lstStyle/>
          <a:p>
            <a:pPr marL="457200" indent="-457200" algn="ctr" eaLnBrk="1" hangingPunct="1">
              <a:spcBef>
                <a:spcPct val="0"/>
              </a:spcBef>
              <a:spcAft>
                <a:spcPct val="50000"/>
              </a:spcAft>
              <a:buClr>
                <a:srgbClr val="660066"/>
              </a:buClr>
              <a:buSzTx/>
              <a:buFont typeface="Wingdings" panose="05000000000000000000" pitchFamily="2" charset="2"/>
              <a:buNone/>
            </a:pPr>
            <a:r>
              <a:rPr lang="en-US" sz="2000" dirty="0">
                <a:hlinkClick r:id="rId2"/>
              </a:rPr>
              <a:t>Tabulations, Awards, and Recommendations - Solicitations City of Phoenix</a:t>
            </a:r>
            <a:endParaRPr lang="en-US" altLang="en-US" sz="2000" dirty="0"/>
          </a:p>
          <a:p>
            <a:pPr marL="857250" lvl="1" indent="-457200" eaLnBrk="1" hangingPunct="1">
              <a:spcBef>
                <a:spcPct val="0"/>
              </a:spcBef>
              <a:spcAft>
                <a:spcPct val="50000"/>
              </a:spcAft>
              <a:buClr>
                <a:schemeClr val="accent1"/>
              </a:buClr>
              <a:buSzTx/>
              <a:buFont typeface="Wingdings" panose="05000000000000000000" pitchFamily="2" charset="2"/>
              <a:buChar char="q"/>
            </a:pPr>
            <a:r>
              <a:rPr lang="en-US" altLang="en-US" sz="2400" dirty="0"/>
              <a:t>Notifications (if any)</a:t>
            </a:r>
          </a:p>
          <a:p>
            <a:pPr marL="857250" lvl="1" indent="-457200" eaLnBrk="1" hangingPunct="1">
              <a:spcBef>
                <a:spcPct val="0"/>
              </a:spcBef>
              <a:spcAft>
                <a:spcPct val="50000"/>
              </a:spcAft>
              <a:buClr>
                <a:schemeClr val="accent1"/>
              </a:buClr>
              <a:buSzTx/>
              <a:buFont typeface="Wingdings" panose="05000000000000000000" pitchFamily="2" charset="2"/>
              <a:buChar char="q"/>
            </a:pPr>
            <a:r>
              <a:rPr lang="en-US" altLang="en-US" sz="2400" dirty="0"/>
              <a:t>Award</a:t>
            </a:r>
          </a:p>
          <a:p>
            <a:pPr marL="857250" lvl="1" indent="-457200" eaLnBrk="1" hangingPunct="1">
              <a:spcBef>
                <a:spcPct val="0"/>
              </a:spcBef>
              <a:spcAft>
                <a:spcPct val="50000"/>
              </a:spcAft>
              <a:buClr>
                <a:schemeClr val="accent1"/>
              </a:buClr>
              <a:buSzTx/>
              <a:buFont typeface="Wingdings" panose="05000000000000000000" pitchFamily="2" charset="2"/>
              <a:buChar char="q"/>
            </a:pPr>
            <a:r>
              <a:rPr lang="en-US" altLang="en-US" sz="2400" dirty="0"/>
              <a:t>Pre-submittal Power Point Presentation</a:t>
            </a:r>
          </a:p>
          <a:p>
            <a:pPr marL="857250" lvl="1" indent="-457200" eaLnBrk="1" hangingPunct="1">
              <a:spcBef>
                <a:spcPct val="0"/>
              </a:spcBef>
              <a:spcAft>
                <a:spcPct val="50000"/>
              </a:spcAft>
              <a:buClr>
                <a:schemeClr val="accent1"/>
              </a:buClr>
              <a:buSzTx/>
              <a:buFont typeface="Wingdings" panose="05000000000000000000" pitchFamily="2" charset="2"/>
              <a:buChar char="q"/>
            </a:pPr>
            <a:r>
              <a:rPr lang="en-US" altLang="en-US" sz="2400" dirty="0"/>
              <a:t>Pre-submittal Sign-in sheet</a:t>
            </a:r>
          </a:p>
          <a:p>
            <a:pPr marL="457200" indent="-457200" eaLnBrk="1" hangingPunct="1">
              <a:lnSpc>
                <a:spcPct val="90000"/>
              </a:lnSpc>
              <a:spcBef>
                <a:spcPct val="0"/>
              </a:spcBef>
              <a:spcAft>
                <a:spcPct val="50000"/>
              </a:spcAft>
              <a:buFont typeface="Wingdings" panose="05000000000000000000" pitchFamily="2" charset="2"/>
              <a:buNone/>
            </a:pPr>
            <a:endParaRPr lang="en-US" altLang="en-US" b="1" dirty="0">
              <a:latin typeface="Times New Roman" panose="02020603050405020304" pitchFamily="18" charset="0"/>
            </a:endParaRPr>
          </a:p>
        </p:txBody>
      </p:sp>
      <p:sp>
        <p:nvSpPr>
          <p:cNvPr id="624643" name="Text Box 3">
            <a:extLst>
              <a:ext uri="{FF2B5EF4-FFF2-40B4-BE49-F238E27FC236}">
                <a16:creationId xmlns:a16="http://schemas.microsoft.com/office/drawing/2014/main" id="{82B81CCC-99A0-8403-32DA-C53D63110F70}"/>
              </a:ext>
            </a:extLst>
          </p:cNvPr>
          <p:cNvSpPr txBox="1">
            <a:spLocks noChangeArrowheads="1"/>
          </p:cNvSpPr>
          <p:nvPr/>
        </p:nvSpPr>
        <p:spPr bwMode="auto">
          <a:xfrm>
            <a:off x="0" y="185738"/>
            <a:ext cx="9144000" cy="1200150"/>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Street Transportation Procurement Section WEBPAGE </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5565E37-459D-0408-A2F8-CC233C5190F4}"/>
              </a:ext>
            </a:extLst>
          </p:cNvPr>
          <p:cNvSpPr>
            <a:spLocks noGrp="1" noChangeArrowheads="1"/>
          </p:cNvSpPr>
          <p:nvPr>
            <p:ph idx="1"/>
          </p:nvPr>
        </p:nvSpPr>
        <p:spPr>
          <a:xfrm>
            <a:off x="339725" y="808038"/>
            <a:ext cx="8378825" cy="5327650"/>
          </a:xfrm>
        </p:spPr>
        <p:txBody>
          <a:bodyPr/>
          <a:lstStyle/>
          <a:p>
            <a:pPr marL="457200" indent="-457200" algn="ctr" eaLnBrk="1" hangingPunct="1">
              <a:spcBef>
                <a:spcPct val="0"/>
              </a:spcBef>
              <a:spcAft>
                <a:spcPts val="0"/>
              </a:spcAft>
              <a:buFont typeface="Monotype Sorts" pitchFamily="2" charset="2"/>
              <a:buNone/>
              <a:defRPr/>
            </a:pPr>
            <a:r>
              <a:rPr lang="en-US" altLang="en-US" b="1" dirty="0">
                <a:latin typeface="+mj-lt"/>
              </a:rPr>
              <a:t>E-mail your questions to:</a:t>
            </a:r>
          </a:p>
          <a:p>
            <a:pPr marL="457200" indent="-457200" algn="ctr" eaLnBrk="1" hangingPunct="1">
              <a:spcBef>
                <a:spcPct val="0"/>
              </a:spcBef>
              <a:spcAft>
                <a:spcPct val="50000"/>
              </a:spcAft>
              <a:buFont typeface="Monotype Sorts" pitchFamily="2" charset="2"/>
              <a:buNone/>
              <a:defRPr/>
            </a:pPr>
            <a:r>
              <a:rPr lang="en-US" altLang="en-US" b="1" u="sng" dirty="0">
                <a:solidFill>
                  <a:srgbClr val="0000FF"/>
                </a:solidFill>
                <a:latin typeface="+mj-lt"/>
                <a:hlinkClick r:id="rId2"/>
              </a:rPr>
              <a:t>julie.b.smith@phoenix.gov</a:t>
            </a:r>
            <a:endParaRPr lang="en-US" altLang="en-US" dirty="0">
              <a:solidFill>
                <a:srgbClr val="0000FF"/>
              </a:solidFill>
              <a:latin typeface="+mj-lt"/>
            </a:endParaRPr>
          </a:p>
          <a:p>
            <a:pPr marL="457200" indent="-457200" algn="ctr" eaLnBrk="1" hangingPunct="1">
              <a:spcBef>
                <a:spcPct val="0"/>
              </a:spcBef>
              <a:spcAft>
                <a:spcPts val="600"/>
              </a:spcAft>
              <a:buClr>
                <a:srgbClr val="660066"/>
              </a:buClr>
              <a:buFont typeface="Wingdings" panose="05000000000000000000" pitchFamily="2" charset="2"/>
              <a:buNone/>
              <a:defRPr/>
            </a:pPr>
            <a:r>
              <a:rPr lang="en-US" altLang="en-US" sz="2000" b="1" u="sng" dirty="0">
                <a:solidFill>
                  <a:srgbClr val="000000"/>
                </a:solidFill>
              </a:rPr>
              <a:t>PROJECT TITLE:</a:t>
            </a:r>
          </a:p>
          <a:p>
            <a:pPr marL="457200" indent="-457200" algn="ctr" eaLnBrk="1" hangingPunct="1">
              <a:spcBef>
                <a:spcPct val="0"/>
              </a:spcBef>
              <a:spcAft>
                <a:spcPts val="0"/>
              </a:spcAft>
              <a:buClr>
                <a:srgbClr val="660066"/>
              </a:buClr>
              <a:buFont typeface="Wingdings" panose="05000000000000000000" pitchFamily="2" charset="2"/>
              <a:buNone/>
              <a:defRPr/>
            </a:pPr>
            <a:r>
              <a:rPr lang="en-US" altLang="en-US" sz="2000" b="1" dirty="0"/>
              <a:t>VAL VISTA TRANSMISSION MAIN REHABILITATION</a:t>
            </a:r>
          </a:p>
          <a:p>
            <a:pPr marL="457200" indent="-457200" algn="ctr" eaLnBrk="1" hangingPunct="1">
              <a:spcBef>
                <a:spcPct val="0"/>
              </a:spcBef>
              <a:spcAft>
                <a:spcPts val="0"/>
              </a:spcAft>
              <a:buClr>
                <a:srgbClr val="660066"/>
              </a:buClr>
              <a:buFont typeface="Wingdings" panose="05000000000000000000" pitchFamily="2" charset="2"/>
              <a:buNone/>
              <a:defRPr/>
            </a:pPr>
            <a:r>
              <a:rPr lang="en-US" altLang="en-US" sz="2000" b="1" dirty="0"/>
              <a:t> PROJECT NO. WS85500439</a:t>
            </a:r>
          </a:p>
          <a:p>
            <a:pPr marL="457200" indent="-457200" algn="ctr" eaLnBrk="1" hangingPunct="1">
              <a:spcBef>
                <a:spcPct val="0"/>
              </a:spcBef>
              <a:spcAft>
                <a:spcPts val="0"/>
              </a:spcAft>
              <a:buClr>
                <a:srgbClr val="660066"/>
              </a:buClr>
              <a:buFont typeface="Wingdings" panose="05000000000000000000" pitchFamily="2" charset="2"/>
              <a:buNone/>
              <a:defRPr/>
            </a:pPr>
            <a:endParaRPr lang="en-US" altLang="en-US" sz="2000" b="1" dirty="0"/>
          </a:p>
          <a:p>
            <a:pPr marL="457200" indent="-457200" algn="ctr" eaLnBrk="1" hangingPunct="1">
              <a:spcBef>
                <a:spcPct val="0"/>
              </a:spcBef>
              <a:spcAft>
                <a:spcPts val="0"/>
              </a:spcAft>
              <a:buClr>
                <a:srgbClr val="660066"/>
              </a:buClr>
              <a:buFont typeface="Wingdings" panose="05000000000000000000" pitchFamily="2" charset="2"/>
              <a:buNone/>
              <a:defRPr/>
            </a:pPr>
            <a:r>
              <a:rPr lang="en-US" altLang="en-US" sz="2000" b="1" dirty="0"/>
              <a:t>ENGINEERING SERVICES RFQ</a:t>
            </a:r>
          </a:p>
          <a:p>
            <a:pPr marL="457200" indent="-457200" algn="ctr" eaLnBrk="1" hangingPunct="1">
              <a:spcBef>
                <a:spcPct val="0"/>
              </a:spcBef>
              <a:spcAft>
                <a:spcPts val="0"/>
              </a:spcAft>
              <a:buClr>
                <a:srgbClr val="660066"/>
              </a:buClr>
              <a:buFont typeface="Wingdings" panose="05000000000000000000" pitchFamily="2" charset="2"/>
              <a:buNone/>
              <a:defRPr/>
            </a:pPr>
            <a:r>
              <a:rPr lang="en-US" altLang="en-US" sz="2000" b="1" dirty="0"/>
              <a:t>AND</a:t>
            </a:r>
          </a:p>
          <a:p>
            <a:pPr marL="457200" indent="-457200" algn="ctr" eaLnBrk="1" hangingPunct="1">
              <a:spcBef>
                <a:spcPct val="0"/>
              </a:spcBef>
              <a:spcAft>
                <a:spcPts val="0"/>
              </a:spcAft>
              <a:buClr>
                <a:srgbClr val="660066"/>
              </a:buClr>
              <a:buFont typeface="Wingdings" panose="05000000000000000000" pitchFamily="2" charset="2"/>
              <a:buNone/>
              <a:defRPr/>
            </a:pPr>
            <a:r>
              <a:rPr lang="en-US" altLang="en-US" sz="2000" b="1" dirty="0"/>
              <a:t>CONSTRUCTION MANAGER AT RISK RFQ</a:t>
            </a:r>
          </a:p>
          <a:p>
            <a:pPr marL="457200" indent="-457200" algn="ctr" eaLnBrk="1" hangingPunct="1">
              <a:spcBef>
                <a:spcPct val="0"/>
              </a:spcBef>
              <a:spcAft>
                <a:spcPts val="0"/>
              </a:spcAft>
              <a:buClr>
                <a:srgbClr val="660066"/>
              </a:buClr>
              <a:buFont typeface="Wingdings" panose="05000000000000000000" pitchFamily="2" charset="2"/>
              <a:buNone/>
              <a:defRPr/>
            </a:pPr>
            <a:endParaRPr lang="en-US" altLang="en-US" sz="2000" b="1" dirty="0"/>
          </a:p>
          <a:p>
            <a:pPr marL="457200" indent="-457200" algn="ctr" eaLnBrk="1" hangingPunct="1">
              <a:spcBef>
                <a:spcPct val="0"/>
              </a:spcBef>
              <a:spcAft>
                <a:spcPts val="1800"/>
              </a:spcAft>
              <a:buFont typeface="Monotype Sorts" pitchFamily="2" charset="2"/>
              <a:buNone/>
              <a:defRPr/>
            </a:pPr>
            <a:r>
              <a:rPr lang="en-US" altLang="en-US" sz="3600" b="1" i="1" dirty="0">
                <a:solidFill>
                  <a:schemeClr val="accent2"/>
                </a:solidFill>
                <a:latin typeface="+mj-lt"/>
              </a:rPr>
              <a:t>Thank You for Attending !!!</a:t>
            </a:r>
          </a:p>
          <a:p>
            <a:pPr marL="457200" indent="-457200" algn="ctr" eaLnBrk="1" hangingPunct="1">
              <a:spcBef>
                <a:spcPct val="0"/>
              </a:spcBef>
              <a:buSzTx/>
              <a:buFont typeface="Wingdings" panose="05000000000000000000" pitchFamily="2" charset="2"/>
              <a:buNone/>
              <a:defRPr/>
            </a:pPr>
            <a:r>
              <a:rPr lang="en-US" altLang="en-US" sz="2000" b="1" dirty="0">
                <a:latin typeface="+mj-lt"/>
              </a:rPr>
              <a:t>Julie B. Smith</a:t>
            </a:r>
          </a:p>
          <a:p>
            <a:pPr marL="457200" indent="-457200" algn="ctr" eaLnBrk="1" hangingPunct="1">
              <a:spcBef>
                <a:spcPct val="0"/>
              </a:spcBef>
              <a:buSzTx/>
              <a:buFont typeface="Wingdings" panose="05000000000000000000" pitchFamily="2" charset="2"/>
              <a:buNone/>
              <a:defRPr/>
            </a:pPr>
            <a:r>
              <a:rPr lang="en-US" altLang="en-US" sz="2000" b="1" dirty="0">
                <a:latin typeface="+mj-lt"/>
              </a:rPr>
              <a:t>Contract Specialist II</a:t>
            </a:r>
          </a:p>
          <a:p>
            <a:pPr marL="457200" indent="-457200" algn="ctr" eaLnBrk="1" hangingPunct="1">
              <a:spcBef>
                <a:spcPct val="0"/>
              </a:spcBef>
              <a:buFont typeface="Monotype Sorts" pitchFamily="2" charset="2"/>
              <a:buNone/>
              <a:defRPr/>
            </a:pPr>
            <a:r>
              <a:rPr lang="en-US" altLang="en-US" sz="2000" b="1" dirty="0">
                <a:latin typeface="+mj-lt"/>
              </a:rPr>
              <a:t>(602) 534-2418</a:t>
            </a:r>
          </a:p>
          <a:p>
            <a:pPr marL="457200" indent="-457200" algn="ctr" eaLnBrk="1" hangingPunct="1">
              <a:spcBef>
                <a:spcPct val="0"/>
              </a:spcBef>
              <a:spcAft>
                <a:spcPct val="50000"/>
              </a:spcAft>
              <a:buFont typeface="Monotype Sorts" pitchFamily="2" charset="2"/>
              <a:buNone/>
              <a:defRPr/>
            </a:pPr>
            <a:endParaRPr lang="en-US" altLang="en-US" dirty="0">
              <a:solidFill>
                <a:srgbClr val="0000FF"/>
              </a:solidFill>
              <a:latin typeface="Times New Roman" panose="02020603050405020304" pitchFamily="18" charset="0"/>
            </a:endParaRPr>
          </a:p>
        </p:txBody>
      </p:sp>
      <p:sp>
        <p:nvSpPr>
          <p:cNvPr id="625667" name="Text Box 3">
            <a:extLst>
              <a:ext uri="{FF2B5EF4-FFF2-40B4-BE49-F238E27FC236}">
                <a16:creationId xmlns:a16="http://schemas.microsoft.com/office/drawing/2014/main" id="{9A3002C0-5A61-D9B5-6573-37F48D9201CD}"/>
              </a:ext>
            </a:extLst>
          </p:cNvPr>
          <p:cNvSpPr txBox="1">
            <a:spLocks noChangeArrowheads="1"/>
          </p:cNvSpPr>
          <p:nvPr/>
        </p:nvSpPr>
        <p:spPr bwMode="auto">
          <a:xfrm>
            <a:off x="0" y="161925"/>
            <a:ext cx="9144000" cy="646113"/>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Questions After Today</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4BBEB3C-7BFE-3C15-E0DF-314FEB0F327C}"/>
              </a:ext>
            </a:extLst>
          </p:cNvPr>
          <p:cNvSpPr>
            <a:spLocks noGrp="1" noChangeArrowheads="1"/>
          </p:cNvSpPr>
          <p:nvPr>
            <p:ph type="body" sz="half" idx="1"/>
          </p:nvPr>
        </p:nvSpPr>
        <p:spPr>
          <a:xfrm>
            <a:off x="796925" y="1154113"/>
            <a:ext cx="7732713" cy="5046662"/>
          </a:xfrm>
        </p:spPr>
        <p:txBody>
          <a:bodyPr/>
          <a:lstStyle/>
          <a:p>
            <a:pPr marL="466725" indent="-466725" eaLnBrk="1" hangingPunct="1">
              <a:spcBef>
                <a:spcPct val="0"/>
              </a:spcBef>
              <a:buClr>
                <a:srgbClr val="660066"/>
              </a:buClr>
              <a:buSzTx/>
              <a:buFont typeface="Wingdings" panose="05000000000000000000" pitchFamily="2" charset="2"/>
              <a:buChar char="q"/>
              <a:defRPr/>
            </a:pPr>
            <a:r>
              <a:rPr lang="en-US" altLang="en-US" sz="2000" b="1" dirty="0">
                <a:solidFill>
                  <a:srgbClr val="000000"/>
                </a:solidFill>
              </a:rPr>
              <a:t>Sign-in please</a:t>
            </a:r>
          </a:p>
          <a:p>
            <a:pPr marL="0" indent="0" eaLnBrk="1" hangingPunct="1">
              <a:spcBef>
                <a:spcPct val="0"/>
              </a:spcBef>
              <a:buClr>
                <a:srgbClr val="660066"/>
              </a:buClr>
              <a:buSzTx/>
              <a:buFont typeface="Wingdings" panose="05000000000000000000" pitchFamily="2" charset="2"/>
              <a:buNone/>
              <a:defRPr/>
            </a:pPr>
            <a:endParaRPr lang="en-US" altLang="en-US" sz="1200" b="1" dirty="0">
              <a:solidFill>
                <a:srgbClr val="000000"/>
              </a:solidFill>
            </a:endParaRPr>
          </a:p>
          <a:p>
            <a:pPr marL="466725" indent="-466725" eaLnBrk="1" hangingPunct="1">
              <a:spcBef>
                <a:spcPct val="0"/>
              </a:spcBef>
              <a:buClr>
                <a:srgbClr val="660066"/>
              </a:buClr>
              <a:buSzTx/>
              <a:buFont typeface="Wingdings" panose="05000000000000000000" pitchFamily="2" charset="2"/>
              <a:buChar char="q"/>
              <a:defRPr/>
            </a:pPr>
            <a:r>
              <a:rPr lang="en-US" altLang="en-US" sz="2000" b="1" dirty="0">
                <a:solidFill>
                  <a:srgbClr val="000000"/>
                </a:solidFill>
              </a:rPr>
              <a:t>Sign-in sheet and PowerPoint will be posted on Procurement’s website:</a:t>
            </a:r>
            <a:r>
              <a:rPr lang="en-US" altLang="en-US" sz="2000" dirty="0">
                <a:solidFill>
                  <a:srgbClr val="000000"/>
                </a:solidFill>
              </a:rPr>
              <a:t> </a:t>
            </a:r>
          </a:p>
          <a:p>
            <a:pPr marL="466725" indent="-466725" eaLnBrk="1" hangingPunct="1">
              <a:spcBef>
                <a:spcPct val="0"/>
              </a:spcBef>
              <a:buClr>
                <a:srgbClr val="660066"/>
              </a:buClr>
              <a:buSzTx/>
              <a:buFont typeface="Wingdings" panose="05000000000000000000" pitchFamily="2" charset="2"/>
              <a:buChar char="q"/>
              <a:defRPr/>
            </a:pPr>
            <a:endParaRPr lang="en-US" altLang="en-US" sz="1200" b="1" dirty="0">
              <a:solidFill>
                <a:srgbClr val="000000"/>
              </a:solidFill>
              <a:hlinkClick r:id="rId3"/>
            </a:endParaRPr>
          </a:p>
          <a:p>
            <a:pPr marL="0" indent="0" algn="ctr" eaLnBrk="1" hangingPunct="1">
              <a:spcBef>
                <a:spcPct val="0"/>
              </a:spcBef>
              <a:buClr>
                <a:srgbClr val="660066"/>
              </a:buClr>
              <a:buSzTx/>
              <a:buFont typeface="Wingdings" panose="05000000000000000000" pitchFamily="2" charset="2"/>
              <a:buNone/>
              <a:defRPr/>
            </a:pPr>
            <a:r>
              <a:rPr lang="en-US" sz="2000" dirty="0">
                <a:hlinkClick r:id="rId4"/>
              </a:rPr>
              <a:t>Solicitations - Solicitations City of Phoenix</a:t>
            </a:r>
            <a:endParaRPr lang="en-US" sz="2000" dirty="0"/>
          </a:p>
          <a:p>
            <a:pPr marL="0" indent="0" algn="ctr" eaLnBrk="1" hangingPunct="1">
              <a:spcBef>
                <a:spcPct val="0"/>
              </a:spcBef>
              <a:buClr>
                <a:srgbClr val="660066"/>
              </a:buClr>
              <a:buSzTx/>
              <a:buFont typeface="Wingdings" panose="05000000000000000000" pitchFamily="2" charset="2"/>
              <a:buNone/>
              <a:defRPr/>
            </a:pPr>
            <a:r>
              <a:rPr lang="en-US" altLang="en-US" sz="2000" dirty="0">
                <a:solidFill>
                  <a:srgbClr val="000000"/>
                </a:solidFill>
                <a:cs typeface="Arial" panose="020B0604020202020204" pitchFamily="34" charset="0"/>
              </a:rPr>
              <a:t>			</a:t>
            </a:r>
          </a:p>
          <a:p>
            <a:pPr eaLnBrk="1" hangingPunct="1">
              <a:lnSpc>
                <a:spcPct val="90000"/>
              </a:lnSpc>
              <a:spcBef>
                <a:spcPct val="0"/>
              </a:spcBef>
              <a:buClr>
                <a:srgbClr val="660066"/>
              </a:buClr>
              <a:buSzTx/>
              <a:buFont typeface="Wingdings" panose="05000000000000000000" pitchFamily="2" charset="2"/>
              <a:buNone/>
              <a:defRPr/>
            </a:pPr>
            <a:r>
              <a:rPr lang="en-US" altLang="en-US" sz="2000" dirty="0">
                <a:solidFill>
                  <a:srgbClr val="000000"/>
                </a:solidFill>
                <a:cs typeface="Arial" panose="020B0604020202020204" pitchFamily="34" charset="0"/>
              </a:rPr>
              <a:t>	</a:t>
            </a:r>
            <a:r>
              <a:rPr lang="en-US" altLang="en-US" sz="2000" b="1" dirty="0">
                <a:solidFill>
                  <a:srgbClr val="000000"/>
                </a:solidFill>
              </a:rPr>
              <a:t>It is your responsibility as an RFQ holder to determine, prior to submittal, if any </a:t>
            </a:r>
            <a:r>
              <a:rPr lang="en-US" altLang="en-US" sz="2000" b="1" dirty="0">
                <a:solidFill>
                  <a:srgbClr val="FF0000"/>
                </a:solidFill>
              </a:rPr>
              <a:t>Notifications </a:t>
            </a:r>
            <a:r>
              <a:rPr lang="en-US" altLang="en-US" sz="2000" b="1" dirty="0">
                <a:solidFill>
                  <a:srgbClr val="000000"/>
                </a:solidFill>
              </a:rPr>
              <a:t>have been issued</a:t>
            </a:r>
          </a:p>
          <a:p>
            <a:pPr marL="466725" indent="-466725" eaLnBrk="1" hangingPunct="1">
              <a:spcBef>
                <a:spcPct val="0"/>
              </a:spcBef>
              <a:buClr>
                <a:srgbClr val="660066"/>
              </a:buClr>
              <a:buSzTx/>
              <a:buFont typeface="Wingdings" panose="05000000000000000000" pitchFamily="2" charset="2"/>
              <a:buChar char="q"/>
              <a:defRPr/>
            </a:pPr>
            <a:endParaRPr lang="en-US" altLang="en-US" sz="1200" b="1" dirty="0">
              <a:solidFill>
                <a:srgbClr val="000000"/>
              </a:solidFill>
            </a:endParaRPr>
          </a:p>
          <a:p>
            <a:pPr marL="466725" indent="-466725" eaLnBrk="1" hangingPunct="1">
              <a:spcBef>
                <a:spcPct val="0"/>
              </a:spcBef>
              <a:buClr>
                <a:srgbClr val="660066"/>
              </a:buClr>
              <a:buSzTx/>
              <a:buFont typeface="Wingdings" panose="05000000000000000000" pitchFamily="2" charset="2"/>
              <a:buChar char="q"/>
              <a:defRPr/>
            </a:pPr>
            <a:r>
              <a:rPr lang="en-US" altLang="en-US" sz="2000" b="1" dirty="0">
                <a:solidFill>
                  <a:srgbClr val="000000"/>
                </a:solidFill>
              </a:rPr>
              <a:t>Please hold questions until Q&amp;A period</a:t>
            </a:r>
          </a:p>
          <a:p>
            <a:pPr marL="0" indent="0" eaLnBrk="1" hangingPunct="1">
              <a:spcBef>
                <a:spcPct val="0"/>
              </a:spcBef>
              <a:buClr>
                <a:srgbClr val="660066"/>
              </a:buClr>
              <a:buSzTx/>
              <a:buFont typeface="Wingdings" panose="05000000000000000000" pitchFamily="2" charset="2"/>
              <a:buNone/>
              <a:defRPr/>
            </a:pPr>
            <a:endParaRPr lang="en-US" altLang="en-US" sz="1200" b="1" dirty="0">
              <a:solidFill>
                <a:srgbClr val="000000"/>
              </a:solidFill>
            </a:endParaRPr>
          </a:p>
          <a:p>
            <a:pPr marL="466725" indent="-466725" eaLnBrk="1" hangingPunct="1">
              <a:spcBef>
                <a:spcPct val="0"/>
              </a:spcBef>
              <a:buClr>
                <a:srgbClr val="660066"/>
              </a:buClr>
              <a:buSzTx/>
              <a:buFont typeface="Wingdings" panose="05000000000000000000" pitchFamily="2" charset="2"/>
              <a:buChar char="q"/>
              <a:defRPr/>
            </a:pPr>
            <a:r>
              <a:rPr lang="en-US" altLang="en-US" sz="2000" b="1" dirty="0">
                <a:solidFill>
                  <a:srgbClr val="000000"/>
                </a:solidFill>
              </a:rPr>
              <a:t>This is the </a:t>
            </a:r>
            <a:r>
              <a:rPr lang="en-US" altLang="en-US" sz="2000" b="1" u="sng" dirty="0">
                <a:solidFill>
                  <a:srgbClr val="FF3300"/>
                </a:solidFill>
              </a:rPr>
              <a:t>ONLY</a:t>
            </a:r>
            <a:r>
              <a:rPr lang="en-US" altLang="en-US" sz="2000" b="1" dirty="0">
                <a:solidFill>
                  <a:srgbClr val="000000"/>
                </a:solidFill>
              </a:rPr>
              <a:t> opportunity to discuss this project with City staff</a:t>
            </a:r>
          </a:p>
        </p:txBody>
      </p:sp>
      <p:sp>
        <p:nvSpPr>
          <p:cNvPr id="354316" name="Text Box 12">
            <a:extLst>
              <a:ext uri="{FF2B5EF4-FFF2-40B4-BE49-F238E27FC236}">
                <a16:creationId xmlns:a16="http://schemas.microsoft.com/office/drawing/2014/main" id="{96E4696C-F8BD-039E-7152-CCC382B6D259}"/>
              </a:ext>
            </a:extLst>
          </p:cNvPr>
          <p:cNvSpPr txBox="1">
            <a:spLocks noChangeArrowheads="1"/>
          </p:cNvSpPr>
          <p:nvPr/>
        </p:nvSpPr>
        <p:spPr bwMode="auto">
          <a:xfrm>
            <a:off x="0" y="284163"/>
            <a:ext cx="9144000" cy="646112"/>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Meeting Overview</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8F620A0-46A3-786F-CD5F-46D59EB02C73}"/>
              </a:ext>
            </a:extLst>
          </p:cNvPr>
          <p:cNvSpPr>
            <a:spLocks noGrp="1" noChangeArrowheads="1"/>
          </p:cNvSpPr>
          <p:nvPr>
            <p:ph type="body" sz="half" idx="1"/>
          </p:nvPr>
        </p:nvSpPr>
        <p:spPr>
          <a:xfrm>
            <a:off x="649288" y="985838"/>
            <a:ext cx="7800975" cy="4897437"/>
          </a:xfrm>
        </p:spPr>
        <p:txBody>
          <a:bodyPr/>
          <a:lstStyle/>
          <a:p>
            <a:pPr marL="388620" indent="-342900" eaLnBrk="1" fontAlgn="auto" hangingPunct="1">
              <a:spcAft>
                <a:spcPts val="0"/>
              </a:spcAft>
              <a:buClr>
                <a:schemeClr val="tx1">
                  <a:lumMod val="65000"/>
                  <a:lumOff val="35000"/>
                </a:schemeClr>
              </a:buClr>
              <a:buFont typeface="Wingdings" panose="05000000000000000000" pitchFamily="2" charset="2"/>
              <a:buChar char="q"/>
              <a:defRPr/>
            </a:pPr>
            <a:r>
              <a:rPr lang="en-US" sz="2400" dirty="0"/>
              <a:t>All Firms</a:t>
            </a:r>
            <a:r>
              <a:rPr lang="en-US" sz="2400" b="1" dirty="0"/>
              <a:t> SHOULD  </a:t>
            </a:r>
            <a:r>
              <a:rPr lang="en-US" sz="2400" dirty="0"/>
              <a:t>Be Registered in the Vendor Management System </a:t>
            </a:r>
            <a:r>
              <a:rPr lang="en-US" sz="2400" b="1" dirty="0"/>
              <a:t>PRIOR TO SUBMITTING A PROPOSAL</a:t>
            </a:r>
          </a:p>
          <a:p>
            <a:pPr marL="45720" indent="0" eaLnBrk="1" fontAlgn="auto" hangingPunct="1">
              <a:spcAft>
                <a:spcPts val="0"/>
              </a:spcAft>
              <a:buClr>
                <a:schemeClr val="tx1">
                  <a:lumMod val="65000"/>
                  <a:lumOff val="35000"/>
                </a:schemeClr>
              </a:buClr>
              <a:buFont typeface="Wingdings" panose="05000000000000000000" pitchFamily="2" charset="2"/>
              <a:buNone/>
              <a:defRPr/>
            </a:pPr>
            <a:endParaRPr lang="en-US" sz="2400" b="1" dirty="0"/>
          </a:p>
          <a:p>
            <a:pPr marL="388620" indent="-342900" eaLnBrk="1" fontAlgn="auto" hangingPunct="1">
              <a:spcAft>
                <a:spcPts val="0"/>
              </a:spcAft>
              <a:buClr>
                <a:schemeClr val="tx1">
                  <a:lumMod val="65000"/>
                  <a:lumOff val="35000"/>
                </a:schemeClr>
              </a:buClr>
              <a:buFont typeface="Wingdings" panose="05000000000000000000" pitchFamily="2" charset="2"/>
              <a:buChar char="q"/>
              <a:defRPr/>
            </a:pPr>
            <a:r>
              <a:rPr lang="en-US" sz="2400" b="1" u="sng" dirty="0"/>
              <a:t>New Firms</a:t>
            </a:r>
            <a:r>
              <a:rPr lang="en-US" sz="2400" b="1" dirty="0"/>
              <a:t> – </a:t>
            </a:r>
            <a:r>
              <a:rPr lang="en-US" sz="2400" dirty="0"/>
              <a:t>After Registering, the City will send an e-mail with a vendor </a:t>
            </a:r>
            <a:r>
              <a:rPr lang="en-US" sz="2400" b="1" u="sng" dirty="0"/>
              <a:t>number</a:t>
            </a:r>
            <a:r>
              <a:rPr lang="en-US" sz="2400" dirty="0"/>
              <a:t> approx. </a:t>
            </a:r>
            <a:r>
              <a:rPr lang="en-US" sz="2400" b="1" dirty="0"/>
              <a:t>2 days</a:t>
            </a:r>
          </a:p>
          <a:p>
            <a:pPr marL="45720" indent="0" eaLnBrk="1" fontAlgn="auto" hangingPunct="1">
              <a:spcAft>
                <a:spcPts val="0"/>
              </a:spcAft>
              <a:buClr>
                <a:schemeClr val="tx1">
                  <a:lumMod val="65000"/>
                  <a:lumOff val="35000"/>
                </a:schemeClr>
              </a:buClr>
              <a:buFont typeface="Wingdings" panose="05000000000000000000" pitchFamily="2" charset="2"/>
              <a:buNone/>
              <a:defRPr/>
            </a:pPr>
            <a:endParaRPr lang="en-US" sz="2400" b="1" dirty="0"/>
          </a:p>
          <a:p>
            <a:pPr marL="388620" indent="-342900" eaLnBrk="1" fontAlgn="auto" hangingPunct="1">
              <a:spcAft>
                <a:spcPts val="0"/>
              </a:spcAft>
              <a:buClr>
                <a:schemeClr val="tx1">
                  <a:lumMod val="65000"/>
                  <a:lumOff val="35000"/>
                </a:schemeClr>
              </a:buClr>
              <a:buFont typeface="Wingdings" panose="05000000000000000000" pitchFamily="2" charset="2"/>
              <a:buChar char="q"/>
              <a:defRPr/>
            </a:pPr>
            <a:r>
              <a:rPr lang="en-US" sz="2400" dirty="0"/>
              <a:t>The </a:t>
            </a:r>
            <a:r>
              <a:rPr lang="en-US" sz="2400" b="1" dirty="0"/>
              <a:t>VENDOR NUMBER </a:t>
            </a:r>
            <a:r>
              <a:rPr lang="en-US" sz="2400" dirty="0"/>
              <a:t>is to be included on the cover of the Statement of Qualifications. Information on how to register with the City is available at:</a:t>
            </a:r>
          </a:p>
          <a:p>
            <a:pPr marL="274320" algn="ctr" eaLnBrk="1" fontAlgn="auto" hangingPunct="1">
              <a:spcAft>
                <a:spcPts val="0"/>
              </a:spcAft>
              <a:buClr>
                <a:schemeClr val="tx1">
                  <a:lumMod val="65000"/>
                  <a:lumOff val="35000"/>
                </a:schemeClr>
              </a:buClr>
              <a:defRPr/>
            </a:pPr>
            <a:r>
              <a:rPr lang="en-US" sz="2400" u="sng" dirty="0">
                <a:hlinkClick r:id="rId3">
                  <a:extLst>
                    <a:ext uri="{A12FA001-AC4F-418D-AE19-62706E023703}">
                      <ahyp:hlinkClr xmlns:ahyp="http://schemas.microsoft.com/office/drawing/2018/hyperlinkcolor" val="tx"/>
                    </a:ext>
                  </a:extLst>
                </a:hlinkClick>
              </a:rPr>
              <a:t>https://www.phoenix.gov/finance/vendorsreg</a:t>
            </a:r>
            <a:endParaRPr lang="en-US" sz="2400" dirty="0"/>
          </a:p>
        </p:txBody>
      </p:sp>
      <p:sp>
        <p:nvSpPr>
          <p:cNvPr id="354316" name="Text Box 12">
            <a:extLst>
              <a:ext uri="{FF2B5EF4-FFF2-40B4-BE49-F238E27FC236}">
                <a16:creationId xmlns:a16="http://schemas.microsoft.com/office/drawing/2014/main" id="{E7369EDB-1CA8-E9F8-3F8A-C7BE502EEA77}"/>
              </a:ext>
            </a:extLst>
          </p:cNvPr>
          <p:cNvSpPr txBox="1">
            <a:spLocks noChangeArrowheads="1"/>
          </p:cNvSpPr>
          <p:nvPr/>
        </p:nvSpPr>
        <p:spPr bwMode="auto">
          <a:xfrm>
            <a:off x="0" y="284163"/>
            <a:ext cx="9144000" cy="646112"/>
          </a:xfrm>
          <a:prstGeom prst="rect">
            <a:avLst/>
          </a:prstGeom>
          <a:gradFill rotWithShape="1">
            <a:gsLst>
              <a:gs pos="0">
                <a:srgbClr val="333399">
                  <a:alpha val="0"/>
                </a:srgbClr>
              </a:gs>
              <a:gs pos="100000">
                <a:srgbClr val="F7FBFF"/>
              </a:gs>
            </a:gsLst>
            <a:lin ang="5400000" scaled="1"/>
          </a:gradFill>
          <a:ln w="9525">
            <a:noFill/>
            <a:miter lim="800000"/>
            <a:headEnd/>
            <a:tailEnd/>
          </a:ln>
          <a:effectLst/>
        </p:spPr>
        <p:txBody>
          <a:bodyPr lIns="91412" tIns="45705" rIns="91412" bIns="45705">
            <a:spAutoFit/>
          </a:bodyPr>
          <a:lstStyle>
            <a:lvl1pPr>
              <a:defRPr sz="1000">
                <a:solidFill>
                  <a:schemeClr val="tx1"/>
                </a:solidFill>
                <a:latin typeface="Times New Roman" pitchFamily="18" charset="0"/>
              </a:defRPr>
            </a:lvl1pPr>
            <a:lvl2pPr marL="742950" indent="-285750">
              <a:defRPr sz="1000">
                <a:solidFill>
                  <a:schemeClr val="tx1"/>
                </a:solidFill>
                <a:latin typeface="Times New Roman" pitchFamily="18" charset="0"/>
              </a:defRPr>
            </a:lvl2pPr>
            <a:lvl3pPr marL="1143000" indent="-228600">
              <a:defRPr sz="1000">
                <a:solidFill>
                  <a:schemeClr val="tx1"/>
                </a:solidFill>
                <a:latin typeface="Times New Roman" pitchFamily="18" charset="0"/>
              </a:defRPr>
            </a:lvl3pPr>
            <a:lvl4pPr marL="1600200" indent="-228600">
              <a:defRPr sz="1000">
                <a:solidFill>
                  <a:schemeClr val="tx1"/>
                </a:solidFill>
                <a:latin typeface="Times New Roman" pitchFamily="18" charset="0"/>
              </a:defRPr>
            </a:lvl4pPr>
            <a:lvl5pPr marL="2057400" indent="-228600">
              <a:defRPr sz="1000">
                <a:solidFill>
                  <a:schemeClr val="tx1"/>
                </a:solidFill>
                <a:latin typeface="Times New Roman" pitchFamily="18" charset="0"/>
              </a:defRPr>
            </a:lvl5pPr>
            <a:lvl6pPr marL="2514600" indent="-228600" eaLnBrk="0" fontAlgn="base" hangingPunct="0">
              <a:spcBef>
                <a:spcPct val="0"/>
              </a:spcBef>
              <a:spcAft>
                <a:spcPct val="0"/>
              </a:spcAft>
              <a:defRPr sz="1000">
                <a:solidFill>
                  <a:schemeClr val="tx1"/>
                </a:solidFill>
                <a:latin typeface="Times New Roman" pitchFamily="18" charset="0"/>
              </a:defRPr>
            </a:lvl6pPr>
            <a:lvl7pPr marL="2971800" indent="-228600" eaLnBrk="0" fontAlgn="base" hangingPunct="0">
              <a:spcBef>
                <a:spcPct val="0"/>
              </a:spcBef>
              <a:spcAft>
                <a:spcPct val="0"/>
              </a:spcAft>
              <a:defRPr sz="1000">
                <a:solidFill>
                  <a:schemeClr val="tx1"/>
                </a:solidFill>
                <a:latin typeface="Times New Roman" pitchFamily="18" charset="0"/>
              </a:defRPr>
            </a:lvl7pPr>
            <a:lvl8pPr marL="3429000" indent="-228600" eaLnBrk="0" fontAlgn="base" hangingPunct="0">
              <a:spcBef>
                <a:spcPct val="0"/>
              </a:spcBef>
              <a:spcAft>
                <a:spcPct val="0"/>
              </a:spcAft>
              <a:defRPr sz="1000">
                <a:solidFill>
                  <a:schemeClr val="tx1"/>
                </a:solidFill>
                <a:latin typeface="Times New Roman" pitchFamily="18" charset="0"/>
              </a:defRPr>
            </a:lvl8pPr>
            <a:lvl9pPr marL="3886200" indent="-228600" eaLnBrk="0" fontAlgn="base" hangingPunct="0">
              <a:spcBef>
                <a:spcPct val="0"/>
              </a:spcBef>
              <a:spcAft>
                <a:spcPct val="0"/>
              </a:spcAft>
              <a:defRPr sz="10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Vendor Registration</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7E824898-441A-4005-E513-C95420D70C41}"/>
              </a:ext>
            </a:extLst>
          </p:cNvPr>
          <p:cNvSpPr>
            <a:spLocks noGrp="1" noChangeArrowheads="1"/>
          </p:cNvSpPr>
          <p:nvPr>
            <p:ph idx="1"/>
          </p:nvPr>
        </p:nvSpPr>
        <p:spPr>
          <a:xfrm>
            <a:off x="958850" y="942975"/>
            <a:ext cx="7535863" cy="5207000"/>
          </a:xfrm>
        </p:spPr>
        <p:txBody>
          <a:bodyPr/>
          <a:lstStyle/>
          <a:p>
            <a:pPr marL="466725" indent="-466725" eaLnBrk="1" hangingPunct="1">
              <a:spcBef>
                <a:spcPct val="0"/>
              </a:spcBef>
              <a:buClr>
                <a:srgbClr val="660066"/>
              </a:buClr>
              <a:buSzTx/>
              <a:buFont typeface="Wingdings" panose="05000000000000000000" pitchFamily="2" charset="2"/>
              <a:buChar char="q"/>
              <a:defRPr/>
            </a:pPr>
            <a:r>
              <a:rPr lang="en-US" altLang="en-US" sz="2400" b="1" dirty="0">
                <a:latin typeface="+mj-lt"/>
              </a:rPr>
              <a:t>SBE Information</a:t>
            </a:r>
          </a:p>
          <a:p>
            <a:pPr marL="0" indent="0" eaLnBrk="1" hangingPunct="1">
              <a:spcBef>
                <a:spcPct val="0"/>
              </a:spcBef>
              <a:buClr>
                <a:srgbClr val="660066"/>
              </a:buClr>
              <a:buSzTx/>
              <a:buNone/>
              <a:defRPr/>
            </a:pPr>
            <a:endParaRPr lang="en-US" altLang="en-US" sz="2400" b="1" dirty="0">
              <a:latin typeface="+mj-lt"/>
            </a:endParaRPr>
          </a:p>
          <a:p>
            <a:pPr marL="466725" indent="-466725" eaLnBrk="1" hangingPunct="1">
              <a:spcBef>
                <a:spcPct val="0"/>
              </a:spcBef>
              <a:buClr>
                <a:srgbClr val="660066"/>
              </a:buClr>
              <a:buSzTx/>
              <a:buFont typeface="Wingdings" panose="05000000000000000000" pitchFamily="2" charset="2"/>
              <a:buChar char="q"/>
              <a:defRPr/>
            </a:pPr>
            <a:r>
              <a:rPr lang="en-US" altLang="en-US" sz="2400" b="1" dirty="0">
                <a:latin typeface="+mj-lt"/>
              </a:rPr>
              <a:t>Project Description</a:t>
            </a:r>
            <a:endParaRPr lang="en-US" altLang="en-US" sz="2100" b="1" dirty="0">
              <a:latin typeface="+mj-lt"/>
            </a:endParaRPr>
          </a:p>
          <a:p>
            <a:pPr marL="0" indent="0" eaLnBrk="1" hangingPunct="1">
              <a:spcBef>
                <a:spcPct val="0"/>
              </a:spcBef>
              <a:buClr>
                <a:srgbClr val="660066"/>
              </a:buClr>
              <a:buSzTx/>
              <a:buFont typeface="Wingdings" panose="05000000000000000000" pitchFamily="2" charset="2"/>
              <a:buNone/>
              <a:defRPr/>
            </a:pPr>
            <a:endParaRPr lang="en-US" altLang="en-US" sz="1600" b="1" dirty="0">
              <a:latin typeface="+mj-lt"/>
            </a:endParaRPr>
          </a:p>
          <a:p>
            <a:pPr marL="466725" indent="-466725" eaLnBrk="1" hangingPunct="1">
              <a:spcBef>
                <a:spcPct val="0"/>
              </a:spcBef>
              <a:buClr>
                <a:srgbClr val="660066"/>
              </a:buClr>
              <a:buSzTx/>
              <a:buFont typeface="Wingdings" panose="05000000000000000000" pitchFamily="2" charset="2"/>
              <a:buChar char="q"/>
              <a:defRPr/>
            </a:pPr>
            <a:r>
              <a:rPr lang="en-US" altLang="en-US" sz="2400" b="1" dirty="0">
                <a:latin typeface="+mj-lt"/>
              </a:rPr>
              <a:t>Scope of Work</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2"/>
                </a:solidFill>
                <a:latin typeface="+mj-lt"/>
              </a:rPr>
              <a:t>Engineering Services</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1">
                    <a:lumMod val="75000"/>
                  </a:schemeClr>
                </a:solidFill>
                <a:latin typeface="+mj-lt"/>
              </a:rPr>
              <a:t>Construction Manager at Risk Services (CMAR)</a:t>
            </a:r>
          </a:p>
          <a:p>
            <a:pPr marL="466725" indent="-466725" eaLnBrk="1" hangingPunct="1">
              <a:spcBef>
                <a:spcPct val="0"/>
              </a:spcBef>
              <a:buClr>
                <a:srgbClr val="660066"/>
              </a:buClr>
              <a:buSzTx/>
              <a:buFont typeface="Wingdings" panose="05000000000000000000" pitchFamily="2" charset="2"/>
              <a:buChar char="q"/>
              <a:defRPr/>
            </a:pPr>
            <a:endParaRPr lang="en-US" altLang="en-US" sz="1600" b="1" dirty="0">
              <a:latin typeface="+mj-lt"/>
            </a:endParaRPr>
          </a:p>
          <a:p>
            <a:pPr marL="466725" indent="-466725" eaLnBrk="1" hangingPunct="1">
              <a:spcBef>
                <a:spcPct val="0"/>
              </a:spcBef>
              <a:buClr>
                <a:srgbClr val="660066"/>
              </a:buClr>
              <a:buSzTx/>
              <a:buFont typeface="Wingdings" panose="05000000000000000000" pitchFamily="2" charset="2"/>
              <a:buChar char="q"/>
              <a:defRPr/>
            </a:pPr>
            <a:r>
              <a:rPr lang="en-US" altLang="en-US" sz="2400" b="1" dirty="0"/>
              <a:t>Statement of Qualifications Evaluation Criteria and </a:t>
            </a:r>
            <a:r>
              <a:rPr lang="en-US" altLang="en-US" sz="2400" b="1" dirty="0">
                <a:latin typeface="+mj-lt"/>
              </a:rPr>
              <a:t>Submittal Requirements</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2"/>
                </a:solidFill>
              </a:rPr>
              <a:t>Engineering Services</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1">
                    <a:lumMod val="75000"/>
                  </a:schemeClr>
                </a:solidFill>
              </a:rPr>
              <a:t>Construction Manager at Risk Services (CMAR)</a:t>
            </a:r>
          </a:p>
          <a:p>
            <a:pPr marL="0" indent="0" eaLnBrk="1" hangingPunct="1">
              <a:spcBef>
                <a:spcPct val="0"/>
              </a:spcBef>
              <a:buClr>
                <a:srgbClr val="660066"/>
              </a:buClr>
              <a:buSzTx/>
              <a:buFont typeface="Wingdings" panose="05000000000000000000" pitchFamily="2" charset="2"/>
              <a:buNone/>
              <a:defRPr/>
            </a:pPr>
            <a:endParaRPr lang="en-US" altLang="en-US" sz="1600" b="1" dirty="0">
              <a:latin typeface="+mj-lt"/>
            </a:endParaRPr>
          </a:p>
          <a:p>
            <a:pPr marL="466725" indent="-466725" eaLnBrk="1" hangingPunct="1">
              <a:spcBef>
                <a:spcPct val="0"/>
              </a:spcBef>
              <a:buClr>
                <a:srgbClr val="660066"/>
              </a:buClr>
              <a:buSzTx/>
              <a:buFont typeface="Wingdings" panose="05000000000000000000" pitchFamily="2" charset="2"/>
              <a:buChar char="q"/>
              <a:defRPr/>
            </a:pPr>
            <a:r>
              <a:rPr lang="en-US" altLang="en-US" sz="2400" b="1" dirty="0">
                <a:latin typeface="+mj-lt"/>
              </a:rPr>
              <a:t>Selection Schedule</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2"/>
                </a:solidFill>
              </a:rPr>
              <a:t>Engineering Services</a:t>
            </a:r>
          </a:p>
          <a:p>
            <a:pPr marL="868362" lvl="1" indent="-466725" eaLnBrk="1" hangingPunct="1">
              <a:spcBef>
                <a:spcPct val="0"/>
              </a:spcBef>
              <a:buClr>
                <a:srgbClr val="660066"/>
              </a:buClr>
              <a:buSzTx/>
              <a:buFont typeface="Wingdings" panose="05000000000000000000" pitchFamily="2" charset="2"/>
              <a:buChar char="q"/>
              <a:defRPr/>
            </a:pPr>
            <a:r>
              <a:rPr lang="en-US" altLang="en-US" sz="2100" b="1" dirty="0">
                <a:solidFill>
                  <a:schemeClr val="accent1">
                    <a:lumMod val="75000"/>
                  </a:schemeClr>
                </a:solidFill>
              </a:rPr>
              <a:t>Construction Manager at Risk Services (CMAR)</a:t>
            </a:r>
          </a:p>
          <a:p>
            <a:pPr marL="401637" lvl="1" indent="0" eaLnBrk="1" hangingPunct="1">
              <a:spcBef>
                <a:spcPct val="0"/>
              </a:spcBef>
              <a:buClr>
                <a:srgbClr val="660066"/>
              </a:buClr>
              <a:buSzTx/>
              <a:buFont typeface="Wingdings" panose="05000000000000000000" pitchFamily="2" charset="2"/>
              <a:buNone/>
              <a:defRPr/>
            </a:pPr>
            <a:endParaRPr lang="en-US" altLang="en-US" sz="1600" b="1" dirty="0">
              <a:solidFill>
                <a:schemeClr val="accent1">
                  <a:lumMod val="75000"/>
                </a:schemeClr>
              </a:solidFill>
            </a:endParaRPr>
          </a:p>
        </p:txBody>
      </p:sp>
      <p:sp>
        <p:nvSpPr>
          <p:cNvPr id="351240" name="Text Box 8">
            <a:extLst>
              <a:ext uri="{FF2B5EF4-FFF2-40B4-BE49-F238E27FC236}">
                <a16:creationId xmlns:a16="http://schemas.microsoft.com/office/drawing/2014/main" id="{30E84B95-3933-7D5D-EF99-7C05D963B4D0}"/>
              </a:ext>
            </a:extLst>
          </p:cNvPr>
          <p:cNvSpPr txBox="1">
            <a:spLocks noChangeArrowheads="1"/>
          </p:cNvSpPr>
          <p:nvPr/>
        </p:nvSpPr>
        <p:spPr bwMode="auto">
          <a:xfrm>
            <a:off x="0" y="241300"/>
            <a:ext cx="9144000" cy="646113"/>
          </a:xfrm>
          <a:prstGeom prst="rect">
            <a:avLst/>
          </a:prstGeom>
          <a:gradFill rotWithShape="1">
            <a:gsLst>
              <a:gs pos="0">
                <a:srgbClr val="333399">
                  <a:alpha val="0"/>
                </a:srgbClr>
              </a:gs>
              <a:gs pos="100000">
                <a:srgbClr val="F7FB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1412" tIns="45705" rIns="91412" bIns="45705">
            <a:spAutoFit/>
          </a:bodyPr>
          <a:lstStyle>
            <a:lvl1pPr>
              <a:defRPr sz="2400">
                <a:solidFill>
                  <a:schemeClr val="tx1"/>
                </a:solidFill>
                <a:latin typeface="Times New Roman" pitchFamily="18" charset="0"/>
              </a:defRPr>
            </a:lvl1pPr>
            <a:lvl2pPr marL="45878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eaLnBrk="1" hangingPunct="1">
              <a:defRPr/>
            </a:pPr>
            <a:r>
              <a:rPr lang="en-US" altLang="en-US" sz="3600" b="1" u="sng" dirty="0">
                <a:effectLst>
                  <a:outerShdw blurRad="38100" dist="38100" dir="2700000" algn="tl">
                    <a:srgbClr val="FFFFFF"/>
                  </a:outerShdw>
                </a:effectLst>
                <a:latin typeface="+mj-lt"/>
              </a:rPr>
              <a:t>Agenda</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667F3-E6E0-4C49-9E0C-5A71B252CB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495E168-DA5E-4888-8D8A-92B118324C14}" type="slidenum">
              <a:rPr lang="ru-RU" smtClean="0"/>
              <a:pPr/>
              <a:t>6</a:t>
            </a:fld>
            <a:endParaRPr lang="ru-RU" dirty="0"/>
          </a:p>
        </p:txBody>
      </p:sp>
      <p:sp>
        <p:nvSpPr>
          <p:cNvPr id="2" name="Footer Placeholder 1">
            <a:extLst>
              <a:ext uri="{FF2B5EF4-FFF2-40B4-BE49-F238E27FC236}">
                <a16:creationId xmlns:a16="http://schemas.microsoft.com/office/drawing/2014/main" id="{941698F0-3ECA-4A84-B248-DC4000E3C78F}"/>
              </a:ext>
            </a:extLst>
          </p:cNvPr>
          <p:cNvSpPr>
            <a:spLocks noGrp="1"/>
          </p:cNvSpPr>
          <p:nvPr>
            <p:ph type="ftr" sz="quarter" idx="11"/>
          </p:nvPr>
        </p:nvSpPr>
        <p:spPr>
          <a:xfrm>
            <a:off x="4321175" y="6459538"/>
            <a:ext cx="4822825"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ADD A FOOTER</a:t>
            </a:r>
            <a:endParaRPr lang="ru-RU" dirty="0"/>
          </a:p>
        </p:txBody>
      </p:sp>
      <p:sp>
        <p:nvSpPr>
          <p:cNvPr id="4" name="TextBox 3">
            <a:extLst>
              <a:ext uri="{FF2B5EF4-FFF2-40B4-BE49-F238E27FC236}">
                <a16:creationId xmlns:a16="http://schemas.microsoft.com/office/drawing/2014/main" id="{F2332F8D-410E-4E28-AB43-073621762014}"/>
              </a:ext>
            </a:extLst>
          </p:cNvPr>
          <p:cNvSpPr txBox="1"/>
          <p:nvPr/>
        </p:nvSpPr>
        <p:spPr>
          <a:xfrm>
            <a:off x="1595230" y="1520686"/>
            <a:ext cx="6090203" cy="4154984"/>
          </a:xfrm>
          <a:prstGeom prst="rect">
            <a:avLst/>
          </a:prstGeom>
          <a:noFill/>
        </p:spPr>
        <p:txBody>
          <a:bodyPr wrap="square" rtlCol="0">
            <a:spAutoFit/>
          </a:bodyPr>
          <a:lstStyle/>
          <a:p>
            <a:pPr algn="ctr"/>
            <a:r>
              <a:rPr lang="en-US" sz="4400" dirty="0"/>
              <a:t>SBE GOAL</a:t>
            </a:r>
          </a:p>
          <a:p>
            <a:pPr algn="ctr"/>
            <a:r>
              <a:rPr lang="en-US" sz="4400" dirty="0"/>
              <a:t>WILL BE ESTABLISHED</a:t>
            </a:r>
          </a:p>
          <a:p>
            <a:pPr algn="ctr"/>
            <a:r>
              <a:rPr lang="en-US" sz="4400" dirty="0"/>
              <a:t>PRIOR</a:t>
            </a:r>
          </a:p>
          <a:p>
            <a:pPr algn="ctr"/>
            <a:r>
              <a:rPr lang="en-US" sz="4400" dirty="0"/>
              <a:t>TO CONSTRUCTION</a:t>
            </a:r>
          </a:p>
          <a:p>
            <a:pPr algn="ctr"/>
            <a:endParaRPr lang="en-US" sz="4400" dirty="0"/>
          </a:p>
        </p:txBody>
      </p:sp>
    </p:spTree>
    <p:extLst>
      <p:ext uri="{BB962C8B-B14F-4D97-AF65-F5344CB8AC3E}">
        <p14:creationId xmlns:p14="http://schemas.microsoft.com/office/powerpoint/2010/main" val="19397068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667F3-E6E0-4C49-9E0C-5A71B252CB9E}"/>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495E168-DA5E-4888-8D8A-92B118324C14}" type="slidenum">
              <a:rPr lang="ru-RU" smtClean="0"/>
              <a:pPr/>
              <a:t>7</a:t>
            </a:fld>
            <a:endParaRPr lang="ru-RU" dirty="0"/>
          </a:p>
        </p:txBody>
      </p:sp>
      <p:sp>
        <p:nvSpPr>
          <p:cNvPr id="2" name="Footer Placeholder 1">
            <a:extLst>
              <a:ext uri="{FF2B5EF4-FFF2-40B4-BE49-F238E27FC236}">
                <a16:creationId xmlns:a16="http://schemas.microsoft.com/office/drawing/2014/main" id="{941698F0-3ECA-4A84-B248-DC4000E3C78F}"/>
              </a:ext>
            </a:extLst>
          </p:cNvPr>
          <p:cNvSpPr>
            <a:spLocks noGrp="1"/>
          </p:cNvSpPr>
          <p:nvPr>
            <p:ph type="ftr" sz="quarter" idx="11"/>
          </p:nvPr>
        </p:nvSpPr>
        <p:spPr>
          <a:xfrm>
            <a:off x="4321175" y="6459538"/>
            <a:ext cx="4822825"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ADD A FOOTER</a:t>
            </a:r>
            <a:endParaRPr lang="ru-RU" dirty="0"/>
          </a:p>
        </p:txBody>
      </p:sp>
      <p:sp>
        <p:nvSpPr>
          <p:cNvPr id="4" name="TextBox 3">
            <a:extLst>
              <a:ext uri="{FF2B5EF4-FFF2-40B4-BE49-F238E27FC236}">
                <a16:creationId xmlns:a16="http://schemas.microsoft.com/office/drawing/2014/main" id="{F2332F8D-410E-4E28-AB43-073621762014}"/>
              </a:ext>
            </a:extLst>
          </p:cNvPr>
          <p:cNvSpPr txBox="1"/>
          <p:nvPr/>
        </p:nvSpPr>
        <p:spPr>
          <a:xfrm>
            <a:off x="1119201" y="1013551"/>
            <a:ext cx="6905597" cy="3970318"/>
          </a:xfrm>
          <a:prstGeom prst="rect">
            <a:avLst/>
          </a:prstGeom>
          <a:noFill/>
        </p:spPr>
        <p:txBody>
          <a:bodyPr wrap="square" rtlCol="0">
            <a:spAutoFit/>
          </a:bodyPr>
          <a:lstStyle/>
          <a:p>
            <a:pPr algn="ctr"/>
            <a:r>
              <a:rPr lang="en-US" sz="3600" dirty="0"/>
              <a:t>For More Information</a:t>
            </a:r>
          </a:p>
          <a:p>
            <a:pPr algn="ctr"/>
            <a:r>
              <a:rPr lang="en-US" sz="3600" dirty="0"/>
              <a:t>On SBE Goal</a:t>
            </a:r>
          </a:p>
          <a:p>
            <a:pPr algn="ctr"/>
            <a:r>
              <a:rPr lang="en-US" sz="3600" dirty="0"/>
              <a:t>Please Contact</a:t>
            </a:r>
          </a:p>
          <a:p>
            <a:pPr algn="ctr"/>
            <a:r>
              <a:rPr lang="en-US" sz="3600" dirty="0"/>
              <a:t>Karina Matthiessen</a:t>
            </a:r>
          </a:p>
          <a:p>
            <a:pPr algn="ctr"/>
            <a:r>
              <a:rPr lang="en-US" sz="3600" dirty="0"/>
              <a:t>602-261-8873</a:t>
            </a:r>
          </a:p>
          <a:p>
            <a:pPr algn="ctr"/>
            <a:r>
              <a:rPr lang="en-US" sz="3600" dirty="0"/>
              <a:t>karina.matthiesen@phoenix.gov</a:t>
            </a:r>
          </a:p>
          <a:p>
            <a:pPr algn="ctr"/>
            <a:endParaRPr lang="en-US" sz="3600" dirty="0"/>
          </a:p>
        </p:txBody>
      </p:sp>
    </p:spTree>
    <p:extLst>
      <p:ext uri="{BB962C8B-B14F-4D97-AF65-F5344CB8AC3E}">
        <p14:creationId xmlns:p14="http://schemas.microsoft.com/office/powerpoint/2010/main" val="26556733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5" name="Rectangle 14">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71352" y="350196"/>
            <a:ext cx="3485178" cy="1624520"/>
          </a:xfrm>
        </p:spPr>
        <p:txBody>
          <a:bodyPr vert="horz" lIns="91440" tIns="45720" rIns="91440" bIns="45720" numCol="1" rtlCol="0" anchor="ctr" anchorCtr="0" compatLnSpc="1">
            <a:prstTxWarp prst="textNoShape">
              <a:avLst/>
            </a:prstTxWarp>
            <a:normAutofit/>
          </a:bodyPr>
          <a:lstStyle/>
          <a:p>
            <a:pPr defTabSz="914400" eaLnBrk="1" hangingPunct="1">
              <a:lnSpc>
                <a:spcPct val="90000"/>
              </a:lnSpc>
            </a:pPr>
            <a:r>
              <a:rPr lang="en-US" sz="3500" kern="1200">
                <a:solidFill>
                  <a:schemeClr val="tx1"/>
                </a:solidFill>
              </a:rPr>
              <a:t>Small Business Enterprise Program (SBE)</a:t>
            </a:r>
          </a:p>
        </p:txBody>
      </p:sp>
      <p:sp>
        <p:nvSpPr>
          <p:cNvPr id="8" name="Text Placeholder 7"/>
          <p:cNvSpPr>
            <a:spLocks noGrp="1"/>
          </p:cNvSpPr>
          <p:nvPr>
            <p:ph type="body" idx="1"/>
          </p:nvPr>
        </p:nvSpPr>
        <p:spPr>
          <a:xfrm>
            <a:off x="288236" y="2559077"/>
            <a:ext cx="3995528" cy="3720155"/>
          </a:xfrm>
        </p:spPr>
        <p:txBody>
          <a:bodyPr vert="horz" lIns="91440" tIns="45720" rIns="91440" bIns="45720" numCol="1" rtlCol="0" anchor="ctr" anchorCtr="0" compatLnSpc="1">
            <a:prstTxWarp prst="textNoShape">
              <a:avLst/>
            </a:prstTxWarp>
            <a:normAutofit/>
          </a:bodyPr>
          <a:lstStyle/>
          <a:p>
            <a:pPr indent="-228600" defTabSz="914400" eaLnBrk="1" hangingPunct="1">
              <a:lnSpc>
                <a:spcPct val="90000"/>
              </a:lnSpc>
              <a:spcAft>
                <a:spcPts val="750"/>
              </a:spcAft>
              <a:buFont typeface="Arial" panose="020B0604020202020204" pitchFamily="34" charset="0"/>
              <a:buChar char="•"/>
            </a:pPr>
            <a:r>
              <a:rPr lang="en-US" altLang="en-US" sz="1600" i="1" kern="1200" dirty="0">
                <a:solidFill>
                  <a:schemeClr val="tx1"/>
                </a:solidFill>
                <a:latin typeface="+mn-lt"/>
              </a:rPr>
              <a:t>Goal Setting Methodology</a:t>
            </a:r>
          </a:p>
          <a:p>
            <a:pPr marL="771525" lvl="1" indent="-228600" defTabSz="914400" eaLnBrk="1" hangingPunct="1">
              <a:lnSpc>
                <a:spcPct val="90000"/>
              </a:lnSpc>
              <a:spcAft>
                <a:spcPts val="750"/>
              </a:spcAft>
              <a:buFont typeface="Arial" panose="020B0604020202020204" pitchFamily="34" charset="0"/>
              <a:buChar char="•"/>
            </a:pPr>
            <a:r>
              <a:rPr lang="en-US" altLang="en-US" sz="1600" i="1" kern="1200" dirty="0">
                <a:solidFill>
                  <a:schemeClr val="tx1"/>
                </a:solidFill>
                <a:ea typeface="+mn-ea"/>
                <a:cs typeface="+mn-cs"/>
              </a:rPr>
              <a:t>Goals are established by City of Phoenix Goal Setting Committee</a:t>
            </a:r>
          </a:p>
          <a:p>
            <a:pPr marL="771525" lvl="1" indent="-228600" defTabSz="914400" eaLnBrk="1" hangingPunct="1">
              <a:lnSpc>
                <a:spcPct val="90000"/>
              </a:lnSpc>
              <a:spcAft>
                <a:spcPts val="750"/>
              </a:spcAft>
              <a:buFont typeface="Arial" panose="020B0604020202020204" pitchFamily="34" charset="0"/>
              <a:buChar char="•"/>
            </a:pPr>
            <a:r>
              <a:rPr lang="en-US" sz="1600" i="1" kern="1200" dirty="0">
                <a:solidFill>
                  <a:schemeClr val="tx1"/>
                </a:solidFill>
                <a:ea typeface="+mn-ea"/>
                <a:cs typeface="+mn-cs"/>
              </a:rPr>
              <a:t>Successful Prime will work with the Small Business Engagement Team prior to goal setting</a:t>
            </a:r>
          </a:p>
          <a:p>
            <a:pPr marL="771525" lvl="1" indent="-228600" defTabSz="914400" eaLnBrk="1" hangingPunct="1">
              <a:lnSpc>
                <a:spcPct val="90000"/>
              </a:lnSpc>
              <a:spcAft>
                <a:spcPts val="750"/>
              </a:spcAft>
              <a:buFont typeface="Arial" panose="020B0604020202020204" pitchFamily="34" charset="0"/>
              <a:buChar char="•"/>
            </a:pPr>
            <a:r>
              <a:rPr lang="en-US" altLang="en-US" sz="1600" i="1" kern="1200" dirty="0">
                <a:solidFill>
                  <a:schemeClr val="tx1"/>
                </a:solidFill>
                <a:ea typeface="+mn-ea"/>
                <a:cs typeface="+mn-cs"/>
              </a:rPr>
              <a:t>No established SBE goal for Design Phase</a:t>
            </a:r>
          </a:p>
          <a:p>
            <a:pPr marL="771525" lvl="1" indent="-228600" defTabSz="914400" eaLnBrk="1" hangingPunct="1">
              <a:lnSpc>
                <a:spcPct val="90000"/>
              </a:lnSpc>
              <a:spcAft>
                <a:spcPts val="750"/>
              </a:spcAft>
              <a:buFont typeface="Arial" panose="020B0604020202020204" pitchFamily="34" charset="0"/>
              <a:buChar char="•"/>
            </a:pPr>
            <a:r>
              <a:rPr lang="en-US" altLang="en-US" sz="1600" i="1" kern="1200" dirty="0">
                <a:solidFill>
                  <a:schemeClr val="tx1"/>
                </a:solidFill>
                <a:ea typeface="+mn-ea"/>
                <a:cs typeface="+mn-cs"/>
              </a:rPr>
              <a:t>SBE goal for construction phase will be established upon substantial completion of design</a:t>
            </a:r>
          </a:p>
        </p:txBody>
      </p:sp>
      <p:pic>
        <p:nvPicPr>
          <p:cNvPr id="3" name="Picture 2" descr="&lt;strong&gt;Construction&lt;/strong&gt; of Dwellings - Property Club"/>
          <p:cNvPicPr>
            <a:picLocks noChangeAspect="1"/>
          </p:cNvPicPr>
          <p:nvPr/>
        </p:nvPicPr>
        <p:blipFill rotWithShape="1">
          <a:blip r:embed="rId3"/>
          <a:srcRect l="52601" r="2849" b="-2"/>
          <a:stretch/>
        </p:blipFill>
        <p:spPr>
          <a:xfrm>
            <a:off x="4572000" y="1"/>
            <a:ext cx="4577118" cy="6858000"/>
          </a:xfrm>
          <a:prstGeom prst="rect">
            <a:avLst/>
          </a:prstGeom>
        </p:spPr>
      </p:pic>
      <p:sp>
        <p:nvSpPr>
          <p:cNvPr id="2" name="Slide Number Placeholder 1"/>
          <p:cNvSpPr>
            <a:spLocks noGrp="1"/>
          </p:cNvSpPr>
          <p:nvPr>
            <p:ph type="sldNum" sz="quarter" idx="10"/>
          </p:nvPr>
        </p:nvSpPr>
        <p:spPr>
          <a:xfrm>
            <a:off x="6549390" y="6356350"/>
            <a:ext cx="2400300" cy="365125"/>
          </a:xfrm>
        </p:spPr>
        <p:txBody>
          <a:bodyPr vert="horz" lIns="91440" tIns="45720" rIns="91440" bIns="45720" numCol="1" rtlCol="0" anchor="ctr" anchorCtr="0" compatLnSpc="1">
            <a:prstTxWarp prst="textNoShape">
              <a:avLst/>
            </a:prstTxWarp>
            <a:normAutofit/>
          </a:bodyPr>
          <a:lstStyle/>
          <a:p>
            <a:pPr defTabSz="914400" fontAlgn="auto">
              <a:spcBef>
                <a:spcPts val="0"/>
              </a:spcBef>
              <a:spcAft>
                <a:spcPts val="600"/>
              </a:spcAft>
              <a:defRPr/>
            </a:pPr>
            <a:fld id="{D495E168-DA5E-4888-8D8A-92B118324C14}" type="slidenum">
              <a:rPr lang="en-US" sz="1200">
                <a:solidFill>
                  <a:srgbClr val="FFFFFF"/>
                </a:solidFill>
                <a:latin typeface="Calibri" panose="020F0502020204030204"/>
              </a:rPr>
              <a:pPr defTabSz="914400" fontAlgn="auto">
                <a:spcBef>
                  <a:spcPts val="0"/>
                </a:spcBef>
                <a:spcAft>
                  <a:spcPts val="600"/>
                </a:spcAft>
                <a:defRPr/>
              </a:pPr>
              <a:t>8</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51402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5236368" y="1641752"/>
            <a:ext cx="3293268" cy="1323439"/>
          </a:xfrm>
        </p:spPr>
        <p:txBody>
          <a:bodyPr vert="horz" lIns="91440" tIns="45720" rIns="91440" bIns="45720" numCol="1" rtlCol="0" anchor="t" anchorCtr="0" compatLnSpc="1">
            <a:prstTxWarp prst="textNoShape">
              <a:avLst/>
            </a:prstTxWarp>
            <a:normAutofit/>
          </a:bodyPr>
          <a:lstStyle/>
          <a:p>
            <a:pPr defTabSz="914400" eaLnBrk="1" hangingPunct="1">
              <a:lnSpc>
                <a:spcPct val="90000"/>
              </a:lnSpc>
            </a:pPr>
            <a:r>
              <a:rPr lang="en-US" sz="2700" kern="1200"/>
              <a:t>Small Business Enterprise Program (SBE)</a:t>
            </a:r>
          </a:p>
        </p:txBody>
      </p:sp>
      <p:pic>
        <p:nvPicPr>
          <p:cNvPr id="3" name="Picture 2" descr="3 Ways to Keep Your &lt;strong&gt;Construction&lt;/strong&gt; Business Organized in 2017 | Real Detroit Weekly"/>
          <p:cNvPicPr>
            <a:picLocks noChangeAspect="1"/>
          </p:cNvPicPr>
          <p:nvPr/>
        </p:nvPicPr>
        <p:blipFill rotWithShape="1">
          <a:blip r:embed="rId3"/>
          <a:srcRect l="25267" r="32106" b="-1"/>
          <a:stretch/>
        </p:blipFill>
        <p:spPr>
          <a:xfrm>
            <a:off x="20" y="2"/>
            <a:ext cx="4640239"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4">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33" y="0"/>
            <a:ext cx="656039" cy="6857455"/>
            <a:chOff x="5395368" y="0"/>
            <a:chExt cx="874718" cy="6857455"/>
          </a:xfrm>
        </p:grpSpPr>
        <p:sp>
          <p:nvSpPr>
            <p:cNvPr id="16" name="Freeform: Shape 15">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 name="Text Placeholder 7"/>
          <p:cNvSpPr>
            <a:spLocks noGrp="1"/>
          </p:cNvSpPr>
          <p:nvPr>
            <p:ph type="body" idx="1"/>
          </p:nvPr>
        </p:nvSpPr>
        <p:spPr>
          <a:xfrm>
            <a:off x="5236368" y="2965191"/>
            <a:ext cx="3687295" cy="2928833"/>
          </a:xfrm>
        </p:spPr>
        <p:txBody>
          <a:bodyPr vert="horz" lIns="91440" tIns="45720" rIns="91440" bIns="45720" numCol="1" rtlCol="0" anchorCtr="0" compatLnSpc="1">
            <a:prstTxWarp prst="textNoShape">
              <a:avLst/>
            </a:prstTxWarp>
            <a:normAutofit/>
          </a:bodyPr>
          <a:lstStyle/>
          <a:p>
            <a:pPr indent="-228600" defTabSz="914400" eaLnBrk="1" hangingPunct="1">
              <a:lnSpc>
                <a:spcPct val="90000"/>
              </a:lnSpc>
              <a:spcAft>
                <a:spcPts val="750"/>
              </a:spcAft>
              <a:buFont typeface="Arial" panose="020B0604020202020204" pitchFamily="34" charset="0"/>
              <a:buChar char="•"/>
            </a:pPr>
            <a:r>
              <a:rPr lang="en-US" altLang="en-US" sz="1800" kern="1200" dirty="0">
                <a:solidFill>
                  <a:schemeClr val="bg1">
                    <a:alpha val="80000"/>
                  </a:schemeClr>
                </a:solidFill>
                <a:latin typeface="+mn-lt"/>
              </a:rPr>
              <a:t>Pre-Award Requirements:</a:t>
            </a:r>
          </a:p>
          <a:p>
            <a:pPr marL="771525" lvl="1" indent="-228600" defTabSz="914400" eaLnBrk="1" hangingPunct="1">
              <a:lnSpc>
                <a:spcPct val="90000"/>
              </a:lnSpc>
              <a:spcAft>
                <a:spcPts val="750"/>
              </a:spcAft>
              <a:buFont typeface="Arial" panose="020B0604020202020204" pitchFamily="34" charset="0"/>
              <a:buChar char="•"/>
            </a:pPr>
            <a:r>
              <a:rPr lang="en-US" altLang="en-US" sz="1800" kern="1200" dirty="0">
                <a:solidFill>
                  <a:schemeClr val="bg1">
                    <a:alpha val="80000"/>
                  </a:schemeClr>
                </a:solidFill>
                <a:ea typeface="+mn-ea"/>
                <a:cs typeface="+mn-cs"/>
              </a:rPr>
              <a:t>No SBE documents due at time of submittal</a:t>
            </a:r>
          </a:p>
          <a:p>
            <a:pPr marL="771525" lvl="1" indent="-228600" defTabSz="914400" eaLnBrk="1" hangingPunct="1">
              <a:lnSpc>
                <a:spcPct val="90000"/>
              </a:lnSpc>
              <a:spcAft>
                <a:spcPts val="750"/>
              </a:spcAft>
              <a:buFont typeface="Arial" panose="020B0604020202020204" pitchFamily="34" charset="0"/>
              <a:buChar char="•"/>
            </a:pPr>
            <a:r>
              <a:rPr lang="en-US" altLang="en-US" sz="1800" kern="1200" dirty="0">
                <a:solidFill>
                  <a:schemeClr val="bg1">
                    <a:alpha val="80000"/>
                  </a:schemeClr>
                </a:solidFill>
                <a:ea typeface="+mn-ea"/>
                <a:cs typeface="+mn-cs"/>
              </a:rPr>
              <a:t>Outreach Efforts and SBE Plan should be actively in development</a:t>
            </a:r>
          </a:p>
        </p:txBody>
      </p:sp>
    </p:spTree>
    <p:extLst>
      <p:ext uri="{BB962C8B-B14F-4D97-AF65-F5344CB8AC3E}">
        <p14:creationId xmlns:p14="http://schemas.microsoft.com/office/powerpoint/2010/main" val="1416754050"/>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660066"/>
      </a:accent1>
      <a:accent2>
        <a:srgbClr val="3333CC"/>
      </a:accent2>
      <a:accent3>
        <a:srgbClr val="FFFFFF"/>
      </a:accent3>
      <a:accent4>
        <a:srgbClr val="000000"/>
      </a:accent4>
      <a:accent5>
        <a:srgbClr val="B8AAB8"/>
      </a:accent5>
      <a:accent6>
        <a:srgbClr val="2D2DB9"/>
      </a:accent6>
      <a:hlink>
        <a:srgbClr val="0000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660066"/>
    </a:accent1>
    <a:accent2>
      <a:srgbClr val="3333CC"/>
    </a:accent2>
    <a:accent3>
      <a:srgbClr val="FFFFFF"/>
    </a:accent3>
    <a:accent4>
      <a:srgbClr val="000000"/>
    </a:accent4>
    <a:accent5>
      <a:srgbClr val="B8AAB8"/>
    </a:accent5>
    <a:accent6>
      <a:srgbClr val="2D2DB9"/>
    </a:accent6>
    <a:hlink>
      <a:srgbClr val="0000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660066"/>
    </a:accent1>
    <a:accent2>
      <a:srgbClr val="3333CC"/>
    </a:accent2>
    <a:accent3>
      <a:srgbClr val="FFFFFF"/>
    </a:accent3>
    <a:accent4>
      <a:srgbClr val="000000"/>
    </a:accent4>
    <a:accent5>
      <a:srgbClr val="B8AAB8"/>
    </a:accent5>
    <a:accent6>
      <a:srgbClr val="2D2DB9"/>
    </a:accent6>
    <a:hlink>
      <a:srgbClr val="0000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660066"/>
    </a:accent1>
    <a:accent2>
      <a:srgbClr val="3333CC"/>
    </a:accent2>
    <a:accent3>
      <a:srgbClr val="FFFFFF"/>
    </a:accent3>
    <a:accent4>
      <a:srgbClr val="000000"/>
    </a:accent4>
    <a:accent5>
      <a:srgbClr val="B8AAB8"/>
    </a:accent5>
    <a:accent6>
      <a:srgbClr val="2D2DB9"/>
    </a:accent6>
    <a:hlink>
      <a:srgbClr val="0000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60950</TotalTime>
  <Words>1509</Words>
  <Application>Microsoft Office PowerPoint</Application>
  <PresentationFormat>On-screen Show (4:3)</PresentationFormat>
  <Paragraphs>234</Paragraphs>
  <Slides>27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Ebrima</vt:lpstr>
      <vt:lpstr>Monotype Sorts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Business Enterprise Program (SBE)</vt:lpstr>
      <vt:lpstr>Small Business Enterprise Program (SBE)</vt:lpstr>
      <vt:lpstr>Small Business Enterprise Program (SBE)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Harrison</dc:creator>
  <cp:lastModifiedBy>Julie B Smith</cp:lastModifiedBy>
  <cp:revision>908</cp:revision>
  <cp:lastPrinted>2016-11-18T15:20:10Z</cp:lastPrinted>
  <dcterms:created xsi:type="dcterms:W3CDTF">2000-06-01T20:31:49Z</dcterms:created>
  <dcterms:modified xsi:type="dcterms:W3CDTF">2023-11-27T19:24:40Z</dcterms:modified>
</cp:coreProperties>
</file>