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2">
  <p:sldMasterIdLst>
    <p:sldMasterId id="2147483753" r:id="rId1"/>
  </p:sldMasterIdLst>
  <p:notesMasterIdLst>
    <p:notesMasterId r:id="rId56"/>
  </p:notesMasterIdLst>
  <p:handoutMasterIdLst>
    <p:handoutMasterId r:id="rId57"/>
  </p:handoutMasterIdLst>
  <p:sldIdLst>
    <p:sldId id="694" r:id="rId2"/>
    <p:sldId id="258" r:id="rId3"/>
    <p:sldId id="681" r:id="rId4"/>
    <p:sldId id="259" r:id="rId5"/>
    <p:sldId id="707" r:id="rId6"/>
    <p:sldId id="708" r:id="rId7"/>
    <p:sldId id="709" r:id="rId8"/>
    <p:sldId id="710" r:id="rId9"/>
    <p:sldId id="711" r:id="rId10"/>
    <p:sldId id="712" r:id="rId11"/>
    <p:sldId id="713" r:id="rId12"/>
    <p:sldId id="714" r:id="rId13"/>
    <p:sldId id="715" r:id="rId14"/>
    <p:sldId id="691" r:id="rId15"/>
    <p:sldId id="256" r:id="rId16"/>
    <p:sldId id="257" r:id="rId17"/>
    <p:sldId id="698" r:id="rId18"/>
    <p:sldId id="699" r:id="rId19"/>
    <p:sldId id="261" r:id="rId20"/>
    <p:sldId id="262" r:id="rId21"/>
    <p:sldId id="263" r:id="rId22"/>
    <p:sldId id="265" r:id="rId23"/>
    <p:sldId id="284" r:id="rId24"/>
    <p:sldId id="266" r:id="rId25"/>
    <p:sldId id="267" r:id="rId26"/>
    <p:sldId id="269" r:id="rId27"/>
    <p:sldId id="272" r:id="rId28"/>
    <p:sldId id="273" r:id="rId29"/>
    <p:sldId id="277" r:id="rId30"/>
    <p:sldId id="281" r:id="rId31"/>
    <p:sldId id="286" r:id="rId32"/>
    <p:sldId id="701" r:id="rId33"/>
    <p:sldId id="354" r:id="rId34"/>
    <p:sldId id="289" r:id="rId35"/>
    <p:sldId id="695" r:id="rId36"/>
    <p:sldId id="322" r:id="rId37"/>
    <p:sldId id="704" r:id="rId38"/>
    <p:sldId id="696" r:id="rId39"/>
    <p:sldId id="293" r:id="rId40"/>
    <p:sldId id="313" r:id="rId41"/>
    <p:sldId id="325" r:id="rId42"/>
    <p:sldId id="338" r:id="rId43"/>
    <p:sldId id="339" r:id="rId44"/>
    <p:sldId id="388" r:id="rId45"/>
    <p:sldId id="680" r:id="rId46"/>
    <p:sldId id="324" r:id="rId47"/>
    <p:sldId id="344" r:id="rId48"/>
    <p:sldId id="342" r:id="rId49"/>
    <p:sldId id="343" r:id="rId50"/>
    <p:sldId id="345" r:id="rId51"/>
    <p:sldId id="346" r:id="rId52"/>
    <p:sldId id="347" r:id="rId53"/>
    <p:sldId id="348" r:id="rId54"/>
    <p:sldId id="327" r:id="rId5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CB25"/>
    <a:srgbClr val="33CC33"/>
    <a:srgbClr val="FFFF00"/>
    <a:srgbClr val="00FF00"/>
    <a:srgbClr val="66FF33"/>
    <a:srgbClr val="99FF66"/>
    <a:srgbClr val="FF9900"/>
    <a:srgbClr val="BCBCBC"/>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825" autoAdjust="0"/>
    <p:restoredTop sz="82081" autoAdjust="0"/>
  </p:normalViewPr>
  <p:slideViewPr>
    <p:cSldViewPr snapToGrid="0">
      <p:cViewPr varScale="1">
        <p:scale>
          <a:sx n="55" d="100"/>
          <a:sy n="55" d="100"/>
        </p:scale>
        <p:origin x="836" y="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A38A0A-7023-4B7F-A472-ACB4CD40E10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A5517ADD-8773-415B-AEEE-8AED5F1AD2A2}">
      <dgm:prSet custT="1"/>
      <dgm:spPr/>
      <dgm:t>
        <a:bodyPr/>
        <a:lstStyle/>
        <a:p>
          <a:r>
            <a:rPr lang="en-US" sz="3000" baseline="0" dirty="0">
              <a:solidFill>
                <a:schemeClr val="bg1"/>
              </a:solidFill>
            </a:rPr>
            <a:t>Email all questions to: k</a:t>
          </a:r>
          <a:r>
            <a:rPr lang="en-US" sz="3000" u="sng" baseline="0" dirty="0">
              <a:solidFill>
                <a:schemeClr val="bg1"/>
              </a:solidFill>
            </a:rPr>
            <a:t>athleen.kennedy@phoenix.gov </a:t>
          </a:r>
          <a:endParaRPr lang="en-US" sz="3000" baseline="0" dirty="0">
            <a:solidFill>
              <a:schemeClr val="bg1"/>
            </a:solidFill>
          </a:endParaRPr>
        </a:p>
      </dgm:t>
    </dgm:pt>
    <dgm:pt modelId="{209CE433-FEB2-48EF-98BE-60AE7A66D2E6}" type="parTrans" cxnId="{6BF9E4F1-505C-4721-915F-2FC9688BEB1D}">
      <dgm:prSet/>
      <dgm:spPr/>
      <dgm:t>
        <a:bodyPr/>
        <a:lstStyle/>
        <a:p>
          <a:endParaRPr lang="en-US"/>
        </a:p>
      </dgm:t>
    </dgm:pt>
    <dgm:pt modelId="{5C59EBD3-B480-4428-938A-4D8ECB03767B}" type="sibTrans" cxnId="{6BF9E4F1-505C-4721-915F-2FC9688BEB1D}">
      <dgm:prSet/>
      <dgm:spPr/>
      <dgm:t>
        <a:bodyPr/>
        <a:lstStyle/>
        <a:p>
          <a:endParaRPr lang="en-US"/>
        </a:p>
      </dgm:t>
    </dgm:pt>
    <dgm:pt modelId="{537C11D8-4E97-4014-B70F-9A926E30C75C}">
      <dgm:prSet custT="1"/>
      <dgm:spPr/>
      <dgm:t>
        <a:bodyPr/>
        <a:lstStyle/>
        <a:p>
          <a:r>
            <a:rPr lang="en-US" sz="3000" baseline="0" dirty="0">
              <a:solidFill>
                <a:schemeClr val="bg1"/>
              </a:solidFill>
            </a:rPr>
            <a:t>Reference RFx Number: </a:t>
          </a:r>
          <a:r>
            <a:rPr lang="en-US" sz="3000" b="1" baseline="0" dirty="0">
              <a:solidFill>
                <a:schemeClr val="bg1"/>
              </a:solidFill>
            </a:rPr>
            <a:t>6000001671</a:t>
          </a:r>
          <a:r>
            <a:rPr lang="en-US" sz="3000" baseline="0" dirty="0">
              <a:solidFill>
                <a:schemeClr val="bg1"/>
              </a:solidFill>
            </a:rPr>
            <a:t> in your email subject line</a:t>
          </a:r>
        </a:p>
      </dgm:t>
    </dgm:pt>
    <dgm:pt modelId="{C0448476-59B1-46ED-88ED-5B78C5CD6E5F}" type="parTrans" cxnId="{A6EC80FC-5240-4862-9CF3-BAA496924A4C}">
      <dgm:prSet/>
      <dgm:spPr/>
      <dgm:t>
        <a:bodyPr/>
        <a:lstStyle/>
        <a:p>
          <a:endParaRPr lang="en-US"/>
        </a:p>
      </dgm:t>
    </dgm:pt>
    <dgm:pt modelId="{D60E8BBA-A32C-4C02-AD10-BDF5DA9B62CF}" type="sibTrans" cxnId="{A6EC80FC-5240-4862-9CF3-BAA496924A4C}">
      <dgm:prSet/>
      <dgm:spPr/>
      <dgm:t>
        <a:bodyPr/>
        <a:lstStyle/>
        <a:p>
          <a:endParaRPr lang="en-US"/>
        </a:p>
      </dgm:t>
    </dgm:pt>
    <dgm:pt modelId="{D11658DF-41A8-40AA-AAF8-A07034F47D7A}">
      <dgm:prSet custT="1"/>
      <dgm:spPr/>
      <dgm:t>
        <a:bodyPr/>
        <a:lstStyle/>
        <a:p>
          <a:r>
            <a:rPr lang="en-US" sz="3000" baseline="0" dirty="0">
              <a:solidFill>
                <a:schemeClr val="bg1"/>
              </a:solidFill>
            </a:rPr>
            <a:t>Or call Kathleen Kennedy at:</a:t>
          </a:r>
        </a:p>
        <a:p>
          <a:r>
            <a:rPr lang="en-US" sz="3000" baseline="0" dirty="0">
              <a:solidFill>
                <a:schemeClr val="bg1"/>
              </a:solidFill>
            </a:rPr>
            <a:t>(602) 534-5789</a:t>
          </a:r>
        </a:p>
      </dgm:t>
    </dgm:pt>
    <dgm:pt modelId="{FD0F7388-E821-46B3-82AD-E3A32CD547E6}" type="parTrans" cxnId="{48440E19-CA27-4968-A71A-824D5A73A198}">
      <dgm:prSet/>
      <dgm:spPr/>
      <dgm:t>
        <a:bodyPr/>
        <a:lstStyle/>
        <a:p>
          <a:endParaRPr lang="en-US"/>
        </a:p>
      </dgm:t>
    </dgm:pt>
    <dgm:pt modelId="{CF23A9FE-764A-4552-932B-EE0917417E3B}" type="sibTrans" cxnId="{48440E19-CA27-4968-A71A-824D5A73A198}">
      <dgm:prSet/>
      <dgm:spPr/>
      <dgm:t>
        <a:bodyPr/>
        <a:lstStyle/>
        <a:p>
          <a:endParaRPr lang="en-US"/>
        </a:p>
      </dgm:t>
    </dgm:pt>
    <dgm:pt modelId="{70A92DB3-582E-4481-B9C9-4AFB0C88C516}" type="pres">
      <dgm:prSet presAssocID="{99A38A0A-7023-4B7F-A472-ACB4CD40E109}" presName="linear" presStyleCnt="0">
        <dgm:presLayoutVars>
          <dgm:animLvl val="lvl"/>
          <dgm:resizeHandles val="exact"/>
        </dgm:presLayoutVars>
      </dgm:prSet>
      <dgm:spPr/>
    </dgm:pt>
    <dgm:pt modelId="{4F38232A-37EF-4D1E-BCAD-DFF8B1B3F369}" type="pres">
      <dgm:prSet presAssocID="{A5517ADD-8773-415B-AEEE-8AED5F1AD2A2}" presName="parentText" presStyleLbl="node1" presStyleIdx="0" presStyleCnt="3">
        <dgm:presLayoutVars>
          <dgm:chMax val="0"/>
          <dgm:bulletEnabled val="1"/>
        </dgm:presLayoutVars>
      </dgm:prSet>
      <dgm:spPr/>
    </dgm:pt>
    <dgm:pt modelId="{B104357F-B12D-4C12-B218-EC1DF5716AAD}" type="pres">
      <dgm:prSet presAssocID="{5C59EBD3-B480-4428-938A-4D8ECB03767B}" presName="spacer" presStyleCnt="0"/>
      <dgm:spPr/>
    </dgm:pt>
    <dgm:pt modelId="{A41482B8-45BB-42B2-922E-726B69426FE4}" type="pres">
      <dgm:prSet presAssocID="{537C11D8-4E97-4014-B70F-9A926E30C75C}" presName="parentText" presStyleLbl="node1" presStyleIdx="1" presStyleCnt="3">
        <dgm:presLayoutVars>
          <dgm:chMax val="0"/>
          <dgm:bulletEnabled val="1"/>
        </dgm:presLayoutVars>
      </dgm:prSet>
      <dgm:spPr/>
    </dgm:pt>
    <dgm:pt modelId="{F3F7B78E-C7D0-4BAD-85A1-A7E1F2D2AA4F}" type="pres">
      <dgm:prSet presAssocID="{D60E8BBA-A32C-4C02-AD10-BDF5DA9B62CF}" presName="spacer" presStyleCnt="0"/>
      <dgm:spPr/>
    </dgm:pt>
    <dgm:pt modelId="{E61A7E85-70BF-4E63-AD31-80140B891412}" type="pres">
      <dgm:prSet presAssocID="{D11658DF-41A8-40AA-AAF8-A07034F47D7A}" presName="parentText" presStyleLbl="node1" presStyleIdx="2" presStyleCnt="3">
        <dgm:presLayoutVars>
          <dgm:chMax val="0"/>
          <dgm:bulletEnabled val="1"/>
        </dgm:presLayoutVars>
      </dgm:prSet>
      <dgm:spPr/>
    </dgm:pt>
  </dgm:ptLst>
  <dgm:cxnLst>
    <dgm:cxn modelId="{48440E19-CA27-4968-A71A-824D5A73A198}" srcId="{99A38A0A-7023-4B7F-A472-ACB4CD40E109}" destId="{D11658DF-41A8-40AA-AAF8-A07034F47D7A}" srcOrd="2" destOrd="0" parTransId="{FD0F7388-E821-46B3-82AD-E3A32CD547E6}" sibTransId="{CF23A9FE-764A-4552-932B-EE0917417E3B}"/>
    <dgm:cxn modelId="{A3998C1A-C823-4399-A7FD-7AE6F5E970DF}" type="presOf" srcId="{537C11D8-4E97-4014-B70F-9A926E30C75C}" destId="{A41482B8-45BB-42B2-922E-726B69426FE4}" srcOrd="0" destOrd="0" presId="urn:microsoft.com/office/officeart/2005/8/layout/vList2"/>
    <dgm:cxn modelId="{7C274254-2F3E-45C5-8222-CBF5DA949720}" type="presOf" srcId="{99A38A0A-7023-4B7F-A472-ACB4CD40E109}" destId="{70A92DB3-582E-4481-B9C9-4AFB0C88C516}" srcOrd="0" destOrd="0" presId="urn:microsoft.com/office/officeart/2005/8/layout/vList2"/>
    <dgm:cxn modelId="{53B48599-F706-4ABD-84CD-7F392D2E887F}" type="presOf" srcId="{A5517ADD-8773-415B-AEEE-8AED5F1AD2A2}" destId="{4F38232A-37EF-4D1E-BCAD-DFF8B1B3F369}" srcOrd="0" destOrd="0" presId="urn:microsoft.com/office/officeart/2005/8/layout/vList2"/>
    <dgm:cxn modelId="{698762E5-BEE2-45EA-8507-6D2C6CB2BA22}" type="presOf" srcId="{D11658DF-41A8-40AA-AAF8-A07034F47D7A}" destId="{E61A7E85-70BF-4E63-AD31-80140B891412}" srcOrd="0" destOrd="0" presId="urn:microsoft.com/office/officeart/2005/8/layout/vList2"/>
    <dgm:cxn modelId="{6BF9E4F1-505C-4721-915F-2FC9688BEB1D}" srcId="{99A38A0A-7023-4B7F-A472-ACB4CD40E109}" destId="{A5517ADD-8773-415B-AEEE-8AED5F1AD2A2}" srcOrd="0" destOrd="0" parTransId="{209CE433-FEB2-48EF-98BE-60AE7A66D2E6}" sibTransId="{5C59EBD3-B480-4428-938A-4D8ECB03767B}"/>
    <dgm:cxn modelId="{A6EC80FC-5240-4862-9CF3-BAA496924A4C}" srcId="{99A38A0A-7023-4B7F-A472-ACB4CD40E109}" destId="{537C11D8-4E97-4014-B70F-9A926E30C75C}" srcOrd="1" destOrd="0" parTransId="{C0448476-59B1-46ED-88ED-5B78C5CD6E5F}" sibTransId="{D60E8BBA-A32C-4C02-AD10-BDF5DA9B62CF}"/>
    <dgm:cxn modelId="{D91EB3FA-EFEE-486F-8CC5-A8F7F734CDA8}" type="presParOf" srcId="{70A92DB3-582E-4481-B9C9-4AFB0C88C516}" destId="{4F38232A-37EF-4D1E-BCAD-DFF8B1B3F369}" srcOrd="0" destOrd="0" presId="urn:microsoft.com/office/officeart/2005/8/layout/vList2"/>
    <dgm:cxn modelId="{9F9A1180-C018-431A-843D-658BBBC2C419}" type="presParOf" srcId="{70A92DB3-582E-4481-B9C9-4AFB0C88C516}" destId="{B104357F-B12D-4C12-B218-EC1DF5716AAD}" srcOrd="1" destOrd="0" presId="urn:microsoft.com/office/officeart/2005/8/layout/vList2"/>
    <dgm:cxn modelId="{FA6C8D6E-7C38-4149-94E0-B1BA33DE3370}" type="presParOf" srcId="{70A92DB3-582E-4481-B9C9-4AFB0C88C516}" destId="{A41482B8-45BB-42B2-922E-726B69426FE4}" srcOrd="2" destOrd="0" presId="urn:microsoft.com/office/officeart/2005/8/layout/vList2"/>
    <dgm:cxn modelId="{3D6813D0-604D-4810-AE81-F6D828D8F488}" type="presParOf" srcId="{70A92DB3-582E-4481-B9C9-4AFB0C88C516}" destId="{F3F7B78E-C7D0-4BAD-85A1-A7E1F2D2AA4F}" srcOrd="3" destOrd="0" presId="urn:microsoft.com/office/officeart/2005/8/layout/vList2"/>
    <dgm:cxn modelId="{851A2264-1D99-4BC7-A1B5-6E9273F5F60A}" type="presParOf" srcId="{70A92DB3-582E-4481-B9C9-4AFB0C88C516}" destId="{E61A7E85-70BF-4E63-AD31-80140B891412}"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FB8092-B780-412D-B25C-9A18F2A07337}" type="doc">
      <dgm:prSet loTypeId="urn:microsoft.com/office/officeart/2016/7/layout/RepeatingBendingProcessNew" loCatId="process" qsTypeId="urn:microsoft.com/office/officeart/2005/8/quickstyle/simple1" qsCatId="simple" csTypeId="urn:microsoft.com/office/officeart/2005/8/colors/accent0_3" csCatId="mainScheme" phldr="1"/>
      <dgm:spPr/>
      <dgm:t>
        <a:bodyPr/>
        <a:lstStyle/>
        <a:p>
          <a:endParaRPr lang="en-US"/>
        </a:p>
      </dgm:t>
    </dgm:pt>
    <dgm:pt modelId="{C24AD0B8-37E2-4C8B-8DB8-822AFBD9637D}">
      <dgm:prSet/>
      <dgm:spPr>
        <a:solidFill>
          <a:schemeClr val="accent5">
            <a:lumMod val="60000"/>
            <a:lumOff val="40000"/>
          </a:schemeClr>
        </a:solidFill>
      </dgm:spPr>
      <dgm:t>
        <a:bodyPr/>
        <a:lstStyle/>
        <a:p>
          <a:r>
            <a:rPr lang="en-US" b="1" i="1" dirty="0">
              <a:solidFill>
                <a:schemeClr val="bg1"/>
              </a:solidFill>
              <a:latin typeface="Arial" panose="020B0604020202020204" pitchFamily="34" charset="0"/>
              <a:cs typeface="Arial" panose="020B0604020202020204" pitchFamily="34" charset="0"/>
            </a:rPr>
            <a:t>Vendor Registration</a:t>
          </a:r>
        </a:p>
      </dgm:t>
    </dgm:pt>
    <dgm:pt modelId="{2F31AB37-9896-4F9F-9625-26EC11B1BC26}" type="parTrans" cxnId="{4D049C7E-9AB2-4E75-9B94-DD9F8250ED24}">
      <dgm:prSet/>
      <dgm:spPr/>
      <dgm:t>
        <a:bodyPr/>
        <a:lstStyle/>
        <a:p>
          <a:endParaRPr lang="en-US"/>
        </a:p>
      </dgm:t>
    </dgm:pt>
    <dgm:pt modelId="{DB1270BF-921E-4A01-A7FE-B17B7ED87E68}" type="sibTrans" cxnId="{4D049C7E-9AB2-4E75-9B94-DD9F8250ED24}">
      <dgm:prSet/>
      <dgm:spPr>
        <a:ln>
          <a:solidFill>
            <a:schemeClr val="bg1"/>
          </a:solidFill>
        </a:ln>
      </dgm:spPr>
      <dgm:t>
        <a:bodyPr/>
        <a:lstStyle/>
        <a:p>
          <a:endParaRPr lang="en-US" b="1" dirty="0"/>
        </a:p>
      </dgm:t>
    </dgm:pt>
    <dgm:pt modelId="{B5E356E4-3B2E-4E86-ACD3-C1C1EB2A6EE0}">
      <dgm:prSet/>
      <dgm:spPr>
        <a:solidFill>
          <a:schemeClr val="accent5">
            <a:lumMod val="60000"/>
            <a:lumOff val="40000"/>
          </a:schemeClr>
        </a:solidFill>
      </dgm:spPr>
      <dgm:t>
        <a:bodyPr/>
        <a:lstStyle/>
        <a:p>
          <a:r>
            <a:rPr lang="en-US" b="1" i="1" dirty="0">
              <a:solidFill>
                <a:schemeClr val="bg1"/>
              </a:solidFill>
              <a:latin typeface="Arial" panose="020B0604020202020204" pitchFamily="34" charset="0"/>
              <a:cs typeface="Arial" panose="020B0604020202020204" pitchFamily="34" charset="0"/>
            </a:rPr>
            <a:t>Login</a:t>
          </a:r>
        </a:p>
      </dgm:t>
    </dgm:pt>
    <dgm:pt modelId="{CAAFA099-2706-4B1D-B563-2DC73120BC6C}" type="parTrans" cxnId="{B2810C8A-EBFD-4615-8B84-EA0C6D72972E}">
      <dgm:prSet/>
      <dgm:spPr/>
      <dgm:t>
        <a:bodyPr/>
        <a:lstStyle/>
        <a:p>
          <a:endParaRPr lang="en-US"/>
        </a:p>
      </dgm:t>
    </dgm:pt>
    <dgm:pt modelId="{4547566D-04C4-423B-815A-3514D32C6397}" type="sibTrans" cxnId="{B2810C8A-EBFD-4615-8B84-EA0C6D72972E}">
      <dgm:prSet/>
      <dgm:spPr>
        <a:ln>
          <a:solidFill>
            <a:schemeClr val="bg1"/>
          </a:solidFill>
        </a:ln>
      </dgm:spPr>
      <dgm:t>
        <a:bodyPr/>
        <a:lstStyle/>
        <a:p>
          <a:endParaRPr lang="en-US" dirty="0"/>
        </a:p>
      </dgm:t>
    </dgm:pt>
    <dgm:pt modelId="{9ED06586-1509-46F1-B854-FEFD49ABA939}">
      <dgm:prSet/>
      <dgm:spPr>
        <a:solidFill>
          <a:schemeClr val="accent5">
            <a:lumMod val="60000"/>
            <a:lumOff val="40000"/>
          </a:schemeClr>
        </a:solidFill>
      </dgm:spPr>
      <dgm:t>
        <a:bodyPr/>
        <a:lstStyle/>
        <a:p>
          <a:r>
            <a:rPr lang="en-US" b="1" i="1" dirty="0">
              <a:solidFill>
                <a:schemeClr val="bg1"/>
              </a:solidFill>
              <a:latin typeface="Arial" panose="020B0604020202020204" pitchFamily="34" charset="0"/>
              <a:cs typeface="Arial" panose="020B0604020202020204" pitchFamily="34" charset="0"/>
            </a:rPr>
            <a:t>Viewing Solicitations</a:t>
          </a:r>
        </a:p>
      </dgm:t>
    </dgm:pt>
    <dgm:pt modelId="{59BBFA50-641C-4419-A806-FAB1C6098BA5}" type="parTrans" cxnId="{BF6DE71A-F636-4709-81EF-1A8D76690A7C}">
      <dgm:prSet/>
      <dgm:spPr/>
      <dgm:t>
        <a:bodyPr/>
        <a:lstStyle/>
        <a:p>
          <a:endParaRPr lang="en-US"/>
        </a:p>
      </dgm:t>
    </dgm:pt>
    <dgm:pt modelId="{FC0B5357-3D5E-4235-9F21-AAF23B87996D}" type="sibTrans" cxnId="{BF6DE71A-F636-4709-81EF-1A8D76690A7C}">
      <dgm:prSet/>
      <dgm:spPr>
        <a:ln>
          <a:solidFill>
            <a:schemeClr val="bg1"/>
          </a:solidFill>
        </a:ln>
      </dgm:spPr>
      <dgm:t>
        <a:bodyPr/>
        <a:lstStyle/>
        <a:p>
          <a:endParaRPr lang="en-US" dirty="0"/>
        </a:p>
      </dgm:t>
    </dgm:pt>
    <dgm:pt modelId="{EBA01960-DF31-40C0-AFD9-C2C0AE04EDBC}">
      <dgm:prSet/>
      <dgm:spPr>
        <a:solidFill>
          <a:schemeClr val="accent5">
            <a:lumMod val="60000"/>
            <a:lumOff val="40000"/>
          </a:schemeClr>
        </a:solidFill>
      </dgm:spPr>
      <dgm:t>
        <a:bodyPr/>
        <a:lstStyle/>
        <a:p>
          <a:r>
            <a:rPr lang="en-US" b="1" i="1" dirty="0">
              <a:solidFill>
                <a:schemeClr val="bg1"/>
              </a:solidFill>
              <a:latin typeface="Arial" panose="020B0604020202020204" pitchFamily="34" charset="0"/>
              <a:cs typeface="Arial" panose="020B0604020202020204" pitchFamily="34" charset="0"/>
            </a:rPr>
            <a:t>Subscribe to Notifications</a:t>
          </a:r>
        </a:p>
      </dgm:t>
    </dgm:pt>
    <dgm:pt modelId="{B1AEB222-5C04-46B5-B497-3C9E4731CEE9}" type="parTrans" cxnId="{290C0F25-2B18-420E-B027-C74171ED80E9}">
      <dgm:prSet/>
      <dgm:spPr/>
      <dgm:t>
        <a:bodyPr/>
        <a:lstStyle/>
        <a:p>
          <a:endParaRPr lang="en-US"/>
        </a:p>
      </dgm:t>
    </dgm:pt>
    <dgm:pt modelId="{85B997C1-CEE7-4415-83CA-8C23B1DEAC2D}" type="sibTrans" cxnId="{290C0F25-2B18-420E-B027-C74171ED80E9}">
      <dgm:prSet/>
      <dgm:spPr>
        <a:ln>
          <a:solidFill>
            <a:schemeClr val="bg1"/>
          </a:solidFill>
        </a:ln>
      </dgm:spPr>
      <dgm:t>
        <a:bodyPr/>
        <a:lstStyle/>
        <a:p>
          <a:endParaRPr lang="en-US" dirty="0"/>
        </a:p>
      </dgm:t>
    </dgm:pt>
    <dgm:pt modelId="{5BA570BD-0BAC-4707-B51F-84A4FFCB3E0B}" type="pres">
      <dgm:prSet presAssocID="{7EFB8092-B780-412D-B25C-9A18F2A07337}" presName="Name0" presStyleCnt="0">
        <dgm:presLayoutVars>
          <dgm:dir/>
          <dgm:resizeHandles val="exact"/>
        </dgm:presLayoutVars>
      </dgm:prSet>
      <dgm:spPr/>
    </dgm:pt>
    <dgm:pt modelId="{C177ED98-D083-41AE-B70F-288C11A35625}" type="pres">
      <dgm:prSet presAssocID="{C24AD0B8-37E2-4C8B-8DB8-822AFBD9637D}" presName="node" presStyleLbl="node1" presStyleIdx="0" presStyleCnt="4">
        <dgm:presLayoutVars>
          <dgm:bulletEnabled val="1"/>
        </dgm:presLayoutVars>
      </dgm:prSet>
      <dgm:spPr/>
    </dgm:pt>
    <dgm:pt modelId="{903209BE-0F08-4318-A828-5DE498E779BB}" type="pres">
      <dgm:prSet presAssocID="{DB1270BF-921E-4A01-A7FE-B17B7ED87E68}" presName="sibTrans" presStyleLbl="sibTrans1D1" presStyleIdx="0" presStyleCnt="3"/>
      <dgm:spPr/>
    </dgm:pt>
    <dgm:pt modelId="{B43F64AE-00C3-407F-BEFB-D958F99F305F}" type="pres">
      <dgm:prSet presAssocID="{DB1270BF-921E-4A01-A7FE-B17B7ED87E68}" presName="connectorText" presStyleLbl="sibTrans1D1" presStyleIdx="0" presStyleCnt="3"/>
      <dgm:spPr/>
    </dgm:pt>
    <dgm:pt modelId="{81E45DD5-C361-4CF7-846E-D3C4599F5833}" type="pres">
      <dgm:prSet presAssocID="{B5E356E4-3B2E-4E86-ACD3-C1C1EB2A6EE0}" presName="node" presStyleLbl="node1" presStyleIdx="1" presStyleCnt="4">
        <dgm:presLayoutVars>
          <dgm:bulletEnabled val="1"/>
        </dgm:presLayoutVars>
      </dgm:prSet>
      <dgm:spPr/>
    </dgm:pt>
    <dgm:pt modelId="{476CFC64-1578-4EE8-88C5-4F545627CAAD}" type="pres">
      <dgm:prSet presAssocID="{4547566D-04C4-423B-815A-3514D32C6397}" presName="sibTrans" presStyleLbl="sibTrans1D1" presStyleIdx="1" presStyleCnt="3"/>
      <dgm:spPr/>
    </dgm:pt>
    <dgm:pt modelId="{CEADCF0C-968D-49E0-A56D-518DA86E4D86}" type="pres">
      <dgm:prSet presAssocID="{4547566D-04C4-423B-815A-3514D32C6397}" presName="connectorText" presStyleLbl="sibTrans1D1" presStyleIdx="1" presStyleCnt="3"/>
      <dgm:spPr/>
    </dgm:pt>
    <dgm:pt modelId="{63FACCE8-CB94-44E8-A1FA-159C5A1DD1F3}" type="pres">
      <dgm:prSet presAssocID="{9ED06586-1509-46F1-B854-FEFD49ABA939}" presName="node" presStyleLbl="node1" presStyleIdx="2" presStyleCnt="4">
        <dgm:presLayoutVars>
          <dgm:bulletEnabled val="1"/>
        </dgm:presLayoutVars>
      </dgm:prSet>
      <dgm:spPr/>
    </dgm:pt>
    <dgm:pt modelId="{946F4D45-798D-43CD-A44C-B35E4EBA20E1}" type="pres">
      <dgm:prSet presAssocID="{FC0B5357-3D5E-4235-9F21-AAF23B87996D}" presName="sibTrans" presStyleLbl="sibTrans1D1" presStyleIdx="2" presStyleCnt="3"/>
      <dgm:spPr/>
    </dgm:pt>
    <dgm:pt modelId="{C3E20C7D-F0C8-46B9-A275-51DE6BD4236D}" type="pres">
      <dgm:prSet presAssocID="{FC0B5357-3D5E-4235-9F21-AAF23B87996D}" presName="connectorText" presStyleLbl="sibTrans1D1" presStyleIdx="2" presStyleCnt="3"/>
      <dgm:spPr/>
    </dgm:pt>
    <dgm:pt modelId="{42EFC5E7-561C-4A4E-8F1F-4EE8651002F9}" type="pres">
      <dgm:prSet presAssocID="{EBA01960-DF31-40C0-AFD9-C2C0AE04EDBC}" presName="node" presStyleLbl="node1" presStyleIdx="3" presStyleCnt="4">
        <dgm:presLayoutVars>
          <dgm:bulletEnabled val="1"/>
        </dgm:presLayoutVars>
      </dgm:prSet>
      <dgm:spPr/>
    </dgm:pt>
  </dgm:ptLst>
  <dgm:cxnLst>
    <dgm:cxn modelId="{4EBF520E-A196-43B2-9E05-474553D26881}" type="presOf" srcId="{C24AD0B8-37E2-4C8B-8DB8-822AFBD9637D}" destId="{C177ED98-D083-41AE-B70F-288C11A35625}" srcOrd="0" destOrd="0" presId="urn:microsoft.com/office/officeart/2016/7/layout/RepeatingBendingProcessNew"/>
    <dgm:cxn modelId="{F8DB731A-926B-4388-B5AE-048CA6FC40BF}" type="presOf" srcId="{FC0B5357-3D5E-4235-9F21-AAF23B87996D}" destId="{C3E20C7D-F0C8-46B9-A275-51DE6BD4236D}" srcOrd="1" destOrd="0" presId="urn:microsoft.com/office/officeart/2016/7/layout/RepeatingBendingProcessNew"/>
    <dgm:cxn modelId="{BF6DE71A-F636-4709-81EF-1A8D76690A7C}" srcId="{7EFB8092-B780-412D-B25C-9A18F2A07337}" destId="{9ED06586-1509-46F1-B854-FEFD49ABA939}" srcOrd="2" destOrd="0" parTransId="{59BBFA50-641C-4419-A806-FAB1C6098BA5}" sibTransId="{FC0B5357-3D5E-4235-9F21-AAF23B87996D}"/>
    <dgm:cxn modelId="{262A0825-2AFB-4A03-A828-47073F0B85D7}" type="presOf" srcId="{EBA01960-DF31-40C0-AFD9-C2C0AE04EDBC}" destId="{42EFC5E7-561C-4A4E-8F1F-4EE8651002F9}" srcOrd="0" destOrd="0" presId="urn:microsoft.com/office/officeart/2016/7/layout/RepeatingBendingProcessNew"/>
    <dgm:cxn modelId="{290C0F25-2B18-420E-B027-C74171ED80E9}" srcId="{7EFB8092-B780-412D-B25C-9A18F2A07337}" destId="{EBA01960-DF31-40C0-AFD9-C2C0AE04EDBC}" srcOrd="3" destOrd="0" parTransId="{B1AEB222-5C04-46B5-B497-3C9E4731CEE9}" sibTransId="{85B997C1-CEE7-4415-83CA-8C23B1DEAC2D}"/>
    <dgm:cxn modelId="{9F70CD2A-6402-49B9-B5C0-EE8A6A313564}" type="presOf" srcId="{DB1270BF-921E-4A01-A7FE-B17B7ED87E68}" destId="{903209BE-0F08-4318-A828-5DE498E779BB}" srcOrd="0" destOrd="0" presId="urn:microsoft.com/office/officeart/2016/7/layout/RepeatingBendingProcessNew"/>
    <dgm:cxn modelId="{550AA155-25AC-486A-AC5E-08841A0ACD02}" type="presOf" srcId="{DB1270BF-921E-4A01-A7FE-B17B7ED87E68}" destId="{B43F64AE-00C3-407F-BEFB-D958F99F305F}" srcOrd="1" destOrd="0" presId="urn:microsoft.com/office/officeart/2016/7/layout/RepeatingBendingProcessNew"/>
    <dgm:cxn modelId="{BEDC417B-A645-48D4-B7F1-F4315DE85452}" type="presOf" srcId="{FC0B5357-3D5E-4235-9F21-AAF23B87996D}" destId="{946F4D45-798D-43CD-A44C-B35E4EBA20E1}" srcOrd="0" destOrd="0" presId="urn:microsoft.com/office/officeart/2016/7/layout/RepeatingBendingProcessNew"/>
    <dgm:cxn modelId="{4039FE7B-565C-4F69-B526-A65BDC7F7987}" type="presOf" srcId="{4547566D-04C4-423B-815A-3514D32C6397}" destId="{476CFC64-1578-4EE8-88C5-4F545627CAAD}" srcOrd="0" destOrd="0" presId="urn:microsoft.com/office/officeart/2016/7/layout/RepeatingBendingProcessNew"/>
    <dgm:cxn modelId="{4D049C7E-9AB2-4E75-9B94-DD9F8250ED24}" srcId="{7EFB8092-B780-412D-B25C-9A18F2A07337}" destId="{C24AD0B8-37E2-4C8B-8DB8-822AFBD9637D}" srcOrd="0" destOrd="0" parTransId="{2F31AB37-9896-4F9F-9625-26EC11B1BC26}" sibTransId="{DB1270BF-921E-4A01-A7FE-B17B7ED87E68}"/>
    <dgm:cxn modelId="{10102384-AD04-4889-BC61-9A8546A53031}" type="presOf" srcId="{4547566D-04C4-423B-815A-3514D32C6397}" destId="{CEADCF0C-968D-49E0-A56D-518DA86E4D86}" srcOrd="1" destOrd="0" presId="urn:microsoft.com/office/officeart/2016/7/layout/RepeatingBendingProcessNew"/>
    <dgm:cxn modelId="{B2810C8A-EBFD-4615-8B84-EA0C6D72972E}" srcId="{7EFB8092-B780-412D-B25C-9A18F2A07337}" destId="{B5E356E4-3B2E-4E86-ACD3-C1C1EB2A6EE0}" srcOrd="1" destOrd="0" parTransId="{CAAFA099-2706-4B1D-B563-2DC73120BC6C}" sibTransId="{4547566D-04C4-423B-815A-3514D32C6397}"/>
    <dgm:cxn modelId="{956474AA-B35F-40BE-B13F-B65208A444C2}" type="presOf" srcId="{9ED06586-1509-46F1-B854-FEFD49ABA939}" destId="{63FACCE8-CB94-44E8-A1FA-159C5A1DD1F3}" srcOrd="0" destOrd="0" presId="urn:microsoft.com/office/officeart/2016/7/layout/RepeatingBendingProcessNew"/>
    <dgm:cxn modelId="{065B1CE8-EB7F-4A9C-B037-76C5E60B5F1B}" type="presOf" srcId="{7EFB8092-B780-412D-B25C-9A18F2A07337}" destId="{5BA570BD-0BAC-4707-B51F-84A4FFCB3E0B}" srcOrd="0" destOrd="0" presId="urn:microsoft.com/office/officeart/2016/7/layout/RepeatingBendingProcessNew"/>
    <dgm:cxn modelId="{B1BF40E8-CAA0-439D-9AD6-546E86C97E21}" type="presOf" srcId="{B5E356E4-3B2E-4E86-ACD3-C1C1EB2A6EE0}" destId="{81E45DD5-C361-4CF7-846E-D3C4599F5833}" srcOrd="0" destOrd="0" presId="urn:microsoft.com/office/officeart/2016/7/layout/RepeatingBendingProcessNew"/>
    <dgm:cxn modelId="{C852CFD6-0EEB-43BC-BEA9-F6D0042DC4F3}" type="presParOf" srcId="{5BA570BD-0BAC-4707-B51F-84A4FFCB3E0B}" destId="{C177ED98-D083-41AE-B70F-288C11A35625}" srcOrd="0" destOrd="0" presId="urn:microsoft.com/office/officeart/2016/7/layout/RepeatingBendingProcessNew"/>
    <dgm:cxn modelId="{C35AE410-91E7-4EBB-8728-593AB689DBBE}" type="presParOf" srcId="{5BA570BD-0BAC-4707-B51F-84A4FFCB3E0B}" destId="{903209BE-0F08-4318-A828-5DE498E779BB}" srcOrd="1" destOrd="0" presId="urn:microsoft.com/office/officeart/2016/7/layout/RepeatingBendingProcessNew"/>
    <dgm:cxn modelId="{68711EB4-6126-40C8-A7EC-08798E9AD406}" type="presParOf" srcId="{903209BE-0F08-4318-A828-5DE498E779BB}" destId="{B43F64AE-00C3-407F-BEFB-D958F99F305F}" srcOrd="0" destOrd="0" presId="urn:microsoft.com/office/officeart/2016/7/layout/RepeatingBendingProcessNew"/>
    <dgm:cxn modelId="{93D47D54-047E-4E57-A8ED-31FC015507F1}" type="presParOf" srcId="{5BA570BD-0BAC-4707-B51F-84A4FFCB3E0B}" destId="{81E45DD5-C361-4CF7-846E-D3C4599F5833}" srcOrd="2" destOrd="0" presId="urn:microsoft.com/office/officeart/2016/7/layout/RepeatingBendingProcessNew"/>
    <dgm:cxn modelId="{B8489BE5-D996-4B0A-B0C2-A4A63E3AC032}" type="presParOf" srcId="{5BA570BD-0BAC-4707-B51F-84A4FFCB3E0B}" destId="{476CFC64-1578-4EE8-88C5-4F545627CAAD}" srcOrd="3" destOrd="0" presId="urn:microsoft.com/office/officeart/2016/7/layout/RepeatingBendingProcessNew"/>
    <dgm:cxn modelId="{12E8EABE-32F7-413D-96E5-68B33C152BBE}" type="presParOf" srcId="{476CFC64-1578-4EE8-88C5-4F545627CAAD}" destId="{CEADCF0C-968D-49E0-A56D-518DA86E4D86}" srcOrd="0" destOrd="0" presId="urn:microsoft.com/office/officeart/2016/7/layout/RepeatingBendingProcessNew"/>
    <dgm:cxn modelId="{3717D5D3-E6A5-49CA-970D-DDCCCD998C6F}" type="presParOf" srcId="{5BA570BD-0BAC-4707-B51F-84A4FFCB3E0B}" destId="{63FACCE8-CB94-44E8-A1FA-159C5A1DD1F3}" srcOrd="4" destOrd="0" presId="urn:microsoft.com/office/officeart/2016/7/layout/RepeatingBendingProcessNew"/>
    <dgm:cxn modelId="{C2F00363-132F-42BF-AF91-A8E19CD80974}" type="presParOf" srcId="{5BA570BD-0BAC-4707-B51F-84A4FFCB3E0B}" destId="{946F4D45-798D-43CD-A44C-B35E4EBA20E1}" srcOrd="5" destOrd="0" presId="urn:microsoft.com/office/officeart/2016/7/layout/RepeatingBendingProcessNew"/>
    <dgm:cxn modelId="{BA78AF6D-D963-4C14-BFDF-7C5AED168451}" type="presParOf" srcId="{946F4D45-798D-43CD-A44C-B35E4EBA20E1}" destId="{C3E20C7D-F0C8-46B9-A275-51DE6BD4236D}" srcOrd="0" destOrd="0" presId="urn:microsoft.com/office/officeart/2016/7/layout/RepeatingBendingProcessNew"/>
    <dgm:cxn modelId="{765C433E-A23F-48C6-B87C-826FA346C612}" type="presParOf" srcId="{5BA570BD-0BAC-4707-B51F-84A4FFCB3E0B}" destId="{42EFC5E7-561C-4A4E-8F1F-4EE8651002F9}" srcOrd="6"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38232A-37EF-4D1E-BCAD-DFF8B1B3F369}">
      <dsp:nvSpPr>
        <dsp:cNvPr id="0" name=""/>
        <dsp:cNvSpPr/>
      </dsp:nvSpPr>
      <dsp:spPr>
        <a:xfrm>
          <a:off x="0" y="329069"/>
          <a:ext cx="6760952" cy="16731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baseline="0" dirty="0">
              <a:solidFill>
                <a:schemeClr val="bg1"/>
              </a:solidFill>
            </a:rPr>
            <a:t>Email all questions to: k</a:t>
          </a:r>
          <a:r>
            <a:rPr lang="en-US" sz="3000" u="sng" kern="1200" baseline="0" dirty="0">
              <a:solidFill>
                <a:schemeClr val="bg1"/>
              </a:solidFill>
            </a:rPr>
            <a:t>athleen.kennedy@phoenix.gov </a:t>
          </a:r>
          <a:endParaRPr lang="en-US" sz="3000" kern="1200" baseline="0" dirty="0">
            <a:solidFill>
              <a:schemeClr val="bg1"/>
            </a:solidFill>
          </a:endParaRPr>
        </a:p>
      </dsp:txBody>
      <dsp:txXfrm>
        <a:off x="81674" y="410743"/>
        <a:ext cx="6597604" cy="1509752"/>
      </dsp:txXfrm>
    </dsp:sp>
    <dsp:sp modelId="{A41482B8-45BB-42B2-922E-726B69426FE4}">
      <dsp:nvSpPr>
        <dsp:cNvPr id="0" name=""/>
        <dsp:cNvSpPr/>
      </dsp:nvSpPr>
      <dsp:spPr>
        <a:xfrm>
          <a:off x="0" y="2189369"/>
          <a:ext cx="6760952" cy="1673100"/>
        </a:xfrm>
        <a:prstGeom prst="roundRect">
          <a:avLst/>
        </a:prstGeom>
        <a:solidFill>
          <a:schemeClr val="accent2">
            <a:hueOff val="574745"/>
            <a:satOff val="-9386"/>
            <a:lumOff val="58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baseline="0" dirty="0">
              <a:solidFill>
                <a:schemeClr val="bg1"/>
              </a:solidFill>
            </a:rPr>
            <a:t>Reference RFx Number: </a:t>
          </a:r>
          <a:r>
            <a:rPr lang="en-US" sz="3000" b="1" kern="1200" baseline="0" dirty="0">
              <a:solidFill>
                <a:schemeClr val="bg1"/>
              </a:solidFill>
            </a:rPr>
            <a:t>6000001671</a:t>
          </a:r>
          <a:r>
            <a:rPr lang="en-US" sz="3000" kern="1200" baseline="0" dirty="0">
              <a:solidFill>
                <a:schemeClr val="bg1"/>
              </a:solidFill>
            </a:rPr>
            <a:t> in your email subject line</a:t>
          </a:r>
        </a:p>
      </dsp:txBody>
      <dsp:txXfrm>
        <a:off x="81674" y="2271043"/>
        <a:ext cx="6597604" cy="1509752"/>
      </dsp:txXfrm>
    </dsp:sp>
    <dsp:sp modelId="{E61A7E85-70BF-4E63-AD31-80140B891412}">
      <dsp:nvSpPr>
        <dsp:cNvPr id="0" name=""/>
        <dsp:cNvSpPr/>
      </dsp:nvSpPr>
      <dsp:spPr>
        <a:xfrm>
          <a:off x="0" y="4049670"/>
          <a:ext cx="6760952" cy="1673100"/>
        </a:xfrm>
        <a:prstGeom prst="roundRect">
          <a:avLst/>
        </a:prstGeom>
        <a:solidFill>
          <a:schemeClr val="accent2">
            <a:hueOff val="1149490"/>
            <a:satOff val="-18772"/>
            <a:lumOff val="117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baseline="0" dirty="0">
              <a:solidFill>
                <a:schemeClr val="bg1"/>
              </a:solidFill>
            </a:rPr>
            <a:t>Or call Kathleen Kennedy at:</a:t>
          </a:r>
        </a:p>
        <a:p>
          <a:pPr marL="0" lvl="0" indent="0" algn="l" defTabSz="1333500">
            <a:lnSpc>
              <a:spcPct val="90000"/>
            </a:lnSpc>
            <a:spcBef>
              <a:spcPct val="0"/>
            </a:spcBef>
            <a:spcAft>
              <a:spcPct val="35000"/>
            </a:spcAft>
            <a:buNone/>
          </a:pPr>
          <a:r>
            <a:rPr lang="en-US" sz="3000" kern="1200" baseline="0" dirty="0">
              <a:solidFill>
                <a:schemeClr val="bg1"/>
              </a:solidFill>
            </a:rPr>
            <a:t>(602) 534-5789</a:t>
          </a:r>
        </a:p>
      </dsp:txBody>
      <dsp:txXfrm>
        <a:off x="81674" y="4131344"/>
        <a:ext cx="6597604" cy="15097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3209BE-0F08-4318-A828-5DE498E779BB}">
      <dsp:nvSpPr>
        <dsp:cNvPr id="0" name=""/>
        <dsp:cNvSpPr/>
      </dsp:nvSpPr>
      <dsp:spPr>
        <a:xfrm>
          <a:off x="5062263" y="1018772"/>
          <a:ext cx="784187" cy="91440"/>
        </a:xfrm>
        <a:custGeom>
          <a:avLst/>
          <a:gdLst/>
          <a:ahLst/>
          <a:cxnLst/>
          <a:rect l="0" t="0" r="0" b="0"/>
          <a:pathLst>
            <a:path>
              <a:moveTo>
                <a:pt x="0" y="45720"/>
              </a:moveTo>
              <a:lnTo>
                <a:pt x="784187" y="45720"/>
              </a:lnTo>
            </a:path>
          </a:pathLst>
        </a:custGeom>
        <a:noFill/>
        <a:ln w="9525" cap="flat" cmpd="sng" algn="ctr">
          <a:solidFill>
            <a:schemeClr val="bg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1" kern="1200" dirty="0"/>
        </a:p>
      </dsp:txBody>
      <dsp:txXfrm>
        <a:off x="5433987" y="1060418"/>
        <a:ext cx="40739" cy="8147"/>
      </dsp:txXfrm>
    </dsp:sp>
    <dsp:sp modelId="{C177ED98-D083-41AE-B70F-288C11A35625}">
      <dsp:nvSpPr>
        <dsp:cNvPr id="0" name=""/>
        <dsp:cNvSpPr/>
      </dsp:nvSpPr>
      <dsp:spPr>
        <a:xfrm>
          <a:off x="1521508" y="1725"/>
          <a:ext cx="3542555" cy="2125533"/>
        </a:xfrm>
        <a:prstGeom prst="rect">
          <a:avLst/>
        </a:prstGeom>
        <a:solidFill>
          <a:schemeClr val="accent5">
            <a:lumMod val="60000"/>
            <a:lumOff val="4000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3588" tIns="182211" rIns="173588" bIns="182211" numCol="1" spcCol="1270" anchor="ctr" anchorCtr="0">
          <a:noAutofit/>
        </a:bodyPr>
        <a:lstStyle/>
        <a:p>
          <a:pPr marL="0" lvl="0" indent="0" algn="ctr" defTabSz="1822450">
            <a:lnSpc>
              <a:spcPct val="90000"/>
            </a:lnSpc>
            <a:spcBef>
              <a:spcPct val="0"/>
            </a:spcBef>
            <a:spcAft>
              <a:spcPct val="35000"/>
            </a:spcAft>
            <a:buNone/>
          </a:pPr>
          <a:r>
            <a:rPr lang="en-US" sz="4100" b="1" i="1" kern="1200" dirty="0">
              <a:solidFill>
                <a:schemeClr val="bg1"/>
              </a:solidFill>
              <a:latin typeface="Arial" panose="020B0604020202020204" pitchFamily="34" charset="0"/>
              <a:cs typeface="Arial" panose="020B0604020202020204" pitchFamily="34" charset="0"/>
            </a:rPr>
            <a:t>Vendor Registration</a:t>
          </a:r>
        </a:p>
      </dsp:txBody>
      <dsp:txXfrm>
        <a:off x="1521508" y="1725"/>
        <a:ext cx="3542555" cy="2125533"/>
      </dsp:txXfrm>
    </dsp:sp>
    <dsp:sp modelId="{476CFC64-1578-4EE8-88C5-4F545627CAAD}">
      <dsp:nvSpPr>
        <dsp:cNvPr id="0" name=""/>
        <dsp:cNvSpPr/>
      </dsp:nvSpPr>
      <dsp:spPr>
        <a:xfrm>
          <a:off x="3292786" y="2125458"/>
          <a:ext cx="4357342" cy="784187"/>
        </a:xfrm>
        <a:custGeom>
          <a:avLst/>
          <a:gdLst/>
          <a:ahLst/>
          <a:cxnLst/>
          <a:rect l="0" t="0" r="0" b="0"/>
          <a:pathLst>
            <a:path>
              <a:moveTo>
                <a:pt x="4357342" y="0"/>
              </a:moveTo>
              <a:lnTo>
                <a:pt x="4357342" y="409193"/>
              </a:lnTo>
              <a:lnTo>
                <a:pt x="0" y="409193"/>
              </a:lnTo>
              <a:lnTo>
                <a:pt x="0" y="784187"/>
              </a:lnTo>
            </a:path>
          </a:pathLst>
        </a:custGeom>
        <a:noFill/>
        <a:ln w="9525" cap="flat" cmpd="sng" algn="ctr">
          <a:solidFill>
            <a:schemeClr val="bg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360635" y="2513478"/>
        <a:ext cx="221643" cy="8147"/>
      </dsp:txXfrm>
    </dsp:sp>
    <dsp:sp modelId="{81E45DD5-C361-4CF7-846E-D3C4599F5833}">
      <dsp:nvSpPr>
        <dsp:cNvPr id="0" name=""/>
        <dsp:cNvSpPr/>
      </dsp:nvSpPr>
      <dsp:spPr>
        <a:xfrm>
          <a:off x="5878851" y="1725"/>
          <a:ext cx="3542555" cy="2125533"/>
        </a:xfrm>
        <a:prstGeom prst="rect">
          <a:avLst/>
        </a:prstGeom>
        <a:solidFill>
          <a:schemeClr val="accent5">
            <a:lumMod val="60000"/>
            <a:lumOff val="4000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3588" tIns="182211" rIns="173588" bIns="182211" numCol="1" spcCol="1270" anchor="ctr" anchorCtr="0">
          <a:noAutofit/>
        </a:bodyPr>
        <a:lstStyle/>
        <a:p>
          <a:pPr marL="0" lvl="0" indent="0" algn="ctr" defTabSz="1822450">
            <a:lnSpc>
              <a:spcPct val="90000"/>
            </a:lnSpc>
            <a:spcBef>
              <a:spcPct val="0"/>
            </a:spcBef>
            <a:spcAft>
              <a:spcPct val="35000"/>
            </a:spcAft>
            <a:buNone/>
          </a:pPr>
          <a:r>
            <a:rPr lang="en-US" sz="4100" b="1" i="1" kern="1200" dirty="0">
              <a:solidFill>
                <a:schemeClr val="bg1"/>
              </a:solidFill>
              <a:latin typeface="Arial" panose="020B0604020202020204" pitchFamily="34" charset="0"/>
              <a:cs typeface="Arial" panose="020B0604020202020204" pitchFamily="34" charset="0"/>
            </a:rPr>
            <a:t>Login</a:t>
          </a:r>
        </a:p>
      </dsp:txBody>
      <dsp:txXfrm>
        <a:off x="5878851" y="1725"/>
        <a:ext cx="3542555" cy="2125533"/>
      </dsp:txXfrm>
    </dsp:sp>
    <dsp:sp modelId="{946F4D45-798D-43CD-A44C-B35E4EBA20E1}">
      <dsp:nvSpPr>
        <dsp:cNvPr id="0" name=""/>
        <dsp:cNvSpPr/>
      </dsp:nvSpPr>
      <dsp:spPr>
        <a:xfrm>
          <a:off x="5062263" y="3959092"/>
          <a:ext cx="784187" cy="91440"/>
        </a:xfrm>
        <a:custGeom>
          <a:avLst/>
          <a:gdLst/>
          <a:ahLst/>
          <a:cxnLst/>
          <a:rect l="0" t="0" r="0" b="0"/>
          <a:pathLst>
            <a:path>
              <a:moveTo>
                <a:pt x="0" y="45720"/>
              </a:moveTo>
              <a:lnTo>
                <a:pt x="784187" y="45720"/>
              </a:lnTo>
            </a:path>
          </a:pathLst>
        </a:custGeom>
        <a:noFill/>
        <a:ln w="9525" cap="flat" cmpd="sng" algn="ctr">
          <a:solidFill>
            <a:schemeClr val="bg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433987" y="4000738"/>
        <a:ext cx="40739" cy="8147"/>
      </dsp:txXfrm>
    </dsp:sp>
    <dsp:sp modelId="{63FACCE8-CB94-44E8-A1FA-159C5A1DD1F3}">
      <dsp:nvSpPr>
        <dsp:cNvPr id="0" name=""/>
        <dsp:cNvSpPr/>
      </dsp:nvSpPr>
      <dsp:spPr>
        <a:xfrm>
          <a:off x="1521508" y="2942046"/>
          <a:ext cx="3542555" cy="2125533"/>
        </a:xfrm>
        <a:prstGeom prst="rect">
          <a:avLst/>
        </a:prstGeom>
        <a:solidFill>
          <a:schemeClr val="accent5">
            <a:lumMod val="60000"/>
            <a:lumOff val="4000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3588" tIns="182211" rIns="173588" bIns="182211" numCol="1" spcCol="1270" anchor="ctr" anchorCtr="0">
          <a:noAutofit/>
        </a:bodyPr>
        <a:lstStyle/>
        <a:p>
          <a:pPr marL="0" lvl="0" indent="0" algn="ctr" defTabSz="1822450">
            <a:lnSpc>
              <a:spcPct val="90000"/>
            </a:lnSpc>
            <a:spcBef>
              <a:spcPct val="0"/>
            </a:spcBef>
            <a:spcAft>
              <a:spcPct val="35000"/>
            </a:spcAft>
            <a:buNone/>
          </a:pPr>
          <a:r>
            <a:rPr lang="en-US" sz="4100" b="1" i="1" kern="1200" dirty="0">
              <a:solidFill>
                <a:schemeClr val="bg1"/>
              </a:solidFill>
              <a:latin typeface="Arial" panose="020B0604020202020204" pitchFamily="34" charset="0"/>
              <a:cs typeface="Arial" panose="020B0604020202020204" pitchFamily="34" charset="0"/>
            </a:rPr>
            <a:t>Viewing Solicitations</a:t>
          </a:r>
        </a:p>
      </dsp:txBody>
      <dsp:txXfrm>
        <a:off x="1521508" y="2942046"/>
        <a:ext cx="3542555" cy="2125533"/>
      </dsp:txXfrm>
    </dsp:sp>
    <dsp:sp modelId="{42EFC5E7-561C-4A4E-8F1F-4EE8651002F9}">
      <dsp:nvSpPr>
        <dsp:cNvPr id="0" name=""/>
        <dsp:cNvSpPr/>
      </dsp:nvSpPr>
      <dsp:spPr>
        <a:xfrm>
          <a:off x="5878851" y="2942046"/>
          <a:ext cx="3542555" cy="2125533"/>
        </a:xfrm>
        <a:prstGeom prst="rect">
          <a:avLst/>
        </a:prstGeom>
        <a:solidFill>
          <a:schemeClr val="accent5">
            <a:lumMod val="60000"/>
            <a:lumOff val="4000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3588" tIns="182211" rIns="173588" bIns="182211" numCol="1" spcCol="1270" anchor="ctr" anchorCtr="0">
          <a:noAutofit/>
        </a:bodyPr>
        <a:lstStyle/>
        <a:p>
          <a:pPr marL="0" lvl="0" indent="0" algn="ctr" defTabSz="1822450">
            <a:lnSpc>
              <a:spcPct val="90000"/>
            </a:lnSpc>
            <a:spcBef>
              <a:spcPct val="0"/>
            </a:spcBef>
            <a:spcAft>
              <a:spcPct val="35000"/>
            </a:spcAft>
            <a:buNone/>
          </a:pPr>
          <a:r>
            <a:rPr lang="en-US" sz="4100" b="1" i="1" kern="1200" dirty="0">
              <a:solidFill>
                <a:schemeClr val="bg1"/>
              </a:solidFill>
              <a:latin typeface="Arial" panose="020B0604020202020204" pitchFamily="34" charset="0"/>
              <a:cs typeface="Arial" panose="020B0604020202020204" pitchFamily="34" charset="0"/>
            </a:rPr>
            <a:t>Subscribe to Notifications</a:t>
          </a:r>
        </a:p>
      </dsp:txBody>
      <dsp:txXfrm>
        <a:off x="5878851" y="2942046"/>
        <a:ext cx="3542555" cy="212553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8F735BB1-C624-4F94-B05A-2A34E61CAA85}" type="datetimeFigureOut">
              <a:rPr lang="en-US" smtClean="0"/>
              <a:t>10/8/2024</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D82665C-7207-4C66-93E9-91B19185D686}" type="slidenum">
              <a:rPr lang="en-US" smtClean="0"/>
              <a:t>‹#›</a:t>
            </a:fld>
            <a:endParaRPr lang="en-US" dirty="0"/>
          </a:p>
        </p:txBody>
      </p:sp>
    </p:spTree>
    <p:extLst>
      <p:ext uri="{BB962C8B-B14F-4D97-AF65-F5344CB8AC3E}">
        <p14:creationId xmlns:p14="http://schemas.microsoft.com/office/powerpoint/2010/main" val="21255822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94ECF914-1B27-474F-8D54-DC2C95EB3524}" type="datetimeFigureOut">
              <a:rPr lang="en-US" smtClean="0"/>
              <a:t>10/8/2024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A802B656-D898-4057-BC0F-4E6AF4DC535F}" type="slidenum">
              <a:rPr lang="en-US" smtClean="0"/>
              <a:t>‹#›</a:t>
            </a:fld>
            <a:endParaRPr lang="en-US" dirty="0"/>
          </a:p>
        </p:txBody>
      </p:sp>
    </p:spTree>
    <p:extLst>
      <p:ext uri="{BB962C8B-B14F-4D97-AF65-F5344CB8AC3E}">
        <p14:creationId xmlns:p14="http://schemas.microsoft.com/office/powerpoint/2010/main" val="3573572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02B656-D898-4057-BC0F-4E6AF4DC535F}" type="slidenum">
              <a:rPr lang="en-US" smtClean="0"/>
              <a:t>2</a:t>
            </a:fld>
            <a:endParaRPr lang="en-US" dirty="0"/>
          </a:p>
        </p:txBody>
      </p:sp>
    </p:spTree>
    <p:extLst>
      <p:ext uri="{BB962C8B-B14F-4D97-AF65-F5344CB8AC3E}">
        <p14:creationId xmlns:p14="http://schemas.microsoft.com/office/powerpoint/2010/main" val="3189391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defTabSz="881390">
              <a:buFont typeface="Arial" panose="020B0604020202020204" pitchFamily="34" charset="0"/>
              <a:buChar char="•"/>
              <a:defRPr/>
            </a:pPr>
            <a:r>
              <a:rPr lang="en-US" dirty="0">
                <a:latin typeface="Arial" panose="020B0604020202020204" pitchFamily="34" charset="0"/>
                <a:cs typeface="Arial" panose="020B0604020202020204" pitchFamily="34" charset="0"/>
              </a:rPr>
              <a:t>Under the </a:t>
            </a:r>
            <a:r>
              <a:rPr lang="en-US" b="1" dirty="0">
                <a:latin typeface="Arial" panose="020B0604020202020204" pitchFamily="34" charset="0"/>
                <a:cs typeface="Arial" panose="020B0604020202020204" pitchFamily="34" charset="0"/>
              </a:rPr>
              <a:t>Copeland Act, </a:t>
            </a:r>
            <a:r>
              <a:rPr lang="en-US" dirty="0">
                <a:latin typeface="Arial" panose="020B0604020202020204" pitchFamily="34" charset="0"/>
                <a:cs typeface="Arial" panose="020B0604020202020204" pitchFamily="34" charset="0"/>
              </a:rPr>
              <a:t>it is a Federal crime for anyone to require a laborer to kickback any of their wages. </a:t>
            </a:r>
          </a:p>
          <a:p>
            <a:pPr marL="165261" indent="-165261" defTabSz="881390">
              <a:buFont typeface="Arial" panose="020B0604020202020204" pitchFamily="34" charset="0"/>
              <a:buChar char="•"/>
              <a:defRPr/>
            </a:pPr>
            <a:r>
              <a:rPr lang="en-US" dirty="0">
                <a:latin typeface="Arial" panose="020B0604020202020204" pitchFamily="34" charset="0"/>
                <a:cs typeface="Arial" panose="020B0604020202020204" pitchFamily="34" charset="0"/>
              </a:rPr>
              <a:t>It requires all contractors to submit weekly certified payroll reports, and also regulates payroll deductions from employees.</a:t>
            </a:r>
          </a:p>
          <a:p>
            <a:endParaRPr lang="en-US" dirty="0"/>
          </a:p>
        </p:txBody>
      </p:sp>
      <p:sp>
        <p:nvSpPr>
          <p:cNvPr id="4" name="Slide Number Placeholder 3"/>
          <p:cNvSpPr>
            <a:spLocks noGrp="1"/>
          </p:cNvSpPr>
          <p:nvPr>
            <p:ph type="sldNum" sz="quarter" idx="5"/>
          </p:nvPr>
        </p:nvSpPr>
        <p:spPr/>
        <p:txBody>
          <a:bodyPr/>
          <a:lstStyle/>
          <a:p>
            <a:fld id="{7693C8BB-2E59-4879-8526-5E6B57FEACBE}" type="slidenum">
              <a:rPr lang="en-US" smtClean="0"/>
              <a:t>17</a:t>
            </a:fld>
            <a:endParaRPr lang="en-US" dirty="0"/>
          </a:p>
        </p:txBody>
      </p:sp>
    </p:spTree>
    <p:extLst>
      <p:ext uri="{BB962C8B-B14F-4D97-AF65-F5344CB8AC3E}">
        <p14:creationId xmlns:p14="http://schemas.microsoft.com/office/powerpoint/2010/main" val="3929985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defTabSz="881390">
              <a:buFont typeface="Arial" panose="020B0604020202020204" pitchFamily="34" charset="0"/>
              <a:buChar char="•"/>
              <a:defRPr/>
            </a:pPr>
            <a:r>
              <a:rPr lang="en-US" dirty="0">
                <a:latin typeface="Arial" panose="020B0604020202020204" pitchFamily="34" charset="0"/>
                <a:cs typeface="Arial" panose="020B0604020202020204" pitchFamily="34" charset="0"/>
              </a:rPr>
              <a:t>The </a:t>
            </a:r>
            <a:r>
              <a:rPr lang="en-US" b="1" dirty="0">
                <a:latin typeface="Arial" panose="020B0604020202020204" pitchFamily="34" charset="0"/>
                <a:cs typeface="Arial" panose="020B0604020202020204" pitchFamily="34" charset="0"/>
              </a:rPr>
              <a:t>Fair Labor Standards Act </a:t>
            </a:r>
            <a:r>
              <a:rPr lang="en-US" dirty="0">
                <a:latin typeface="Arial" panose="020B0604020202020204" pitchFamily="34" charset="0"/>
                <a:cs typeface="Arial" panose="020B0604020202020204" pitchFamily="34" charset="0"/>
              </a:rPr>
              <a:t>oversees minimum wage rates and overtime requirements, including appropriate fringe benefits. </a:t>
            </a:r>
          </a:p>
          <a:p>
            <a:pPr marL="165261" indent="-165261" defTabSz="881390">
              <a:buFont typeface="Arial" panose="020B0604020202020204" pitchFamily="34" charset="0"/>
              <a:buChar char="•"/>
              <a:defRPr/>
            </a:pPr>
            <a:r>
              <a:rPr lang="en-US" dirty="0">
                <a:latin typeface="Arial" panose="020B0604020202020204" pitchFamily="34" charset="0"/>
                <a:cs typeface="Arial" panose="020B0604020202020204" pitchFamily="34" charset="0"/>
              </a:rPr>
              <a:t>If performing more than one job, employees must be paid for each job performed, such as a carpenter that also works as a pipefitter. </a:t>
            </a:r>
          </a:p>
          <a:p>
            <a:pPr marL="165261" indent="-165261" defTabSz="881390">
              <a:buFont typeface="Arial" panose="020B0604020202020204" pitchFamily="34" charset="0"/>
              <a:buChar char="•"/>
              <a:defRPr/>
            </a:pPr>
            <a:r>
              <a:rPr lang="en-US" dirty="0">
                <a:latin typeface="Arial" panose="020B0604020202020204" pitchFamily="34" charset="0"/>
                <a:cs typeface="Arial" panose="020B0604020202020204" pitchFamily="34" charset="0"/>
              </a:rPr>
              <a:t>Must also post the Davis-Bacon poster, the wage determination, and Employee Rights poster at the worksite where it is viewable and readable for all employees.</a:t>
            </a:r>
          </a:p>
          <a:p>
            <a:endParaRPr lang="en-US" dirty="0"/>
          </a:p>
        </p:txBody>
      </p:sp>
      <p:sp>
        <p:nvSpPr>
          <p:cNvPr id="4" name="Slide Number Placeholder 3"/>
          <p:cNvSpPr>
            <a:spLocks noGrp="1"/>
          </p:cNvSpPr>
          <p:nvPr>
            <p:ph type="sldNum" sz="quarter" idx="5"/>
          </p:nvPr>
        </p:nvSpPr>
        <p:spPr/>
        <p:txBody>
          <a:bodyPr/>
          <a:lstStyle/>
          <a:p>
            <a:fld id="{7693C8BB-2E59-4879-8526-5E6B57FEACBE}" type="slidenum">
              <a:rPr lang="en-US" smtClean="0"/>
              <a:t>18</a:t>
            </a:fld>
            <a:endParaRPr lang="en-US" dirty="0"/>
          </a:p>
        </p:txBody>
      </p:sp>
    </p:spTree>
    <p:extLst>
      <p:ext uri="{BB962C8B-B14F-4D97-AF65-F5344CB8AC3E}">
        <p14:creationId xmlns:p14="http://schemas.microsoft.com/office/powerpoint/2010/main" val="3451328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162050"/>
            <a:ext cx="5573713" cy="3136900"/>
          </a:xfrm>
        </p:spPr>
      </p:sp>
      <p:sp>
        <p:nvSpPr>
          <p:cNvPr id="3" name="Notes Placeholder 2"/>
          <p:cNvSpPr>
            <a:spLocks noGrp="1"/>
          </p:cNvSpPr>
          <p:nvPr>
            <p:ph type="body" idx="1"/>
          </p:nvPr>
        </p:nvSpPr>
        <p:spPr/>
        <p:txBody>
          <a:bodyPr/>
          <a:lstStyle/>
          <a:p>
            <a:pPr marL="275434" indent="-275434">
              <a:buFont typeface="Arial" panose="020B0604020202020204" pitchFamily="34" charset="0"/>
              <a:buChar char="•"/>
            </a:pPr>
            <a:r>
              <a:rPr lang="en-US" dirty="0">
                <a:latin typeface="Arial" panose="020B0604020202020204" pitchFamily="34" charset="0"/>
                <a:cs typeface="Arial" panose="020B0604020202020204" pitchFamily="34" charset="0"/>
              </a:rPr>
              <a:t>The </a:t>
            </a:r>
            <a:r>
              <a:rPr lang="en-US" b="1" dirty="0">
                <a:latin typeface="Arial" panose="020B0604020202020204" pitchFamily="34" charset="0"/>
                <a:cs typeface="Arial" panose="020B0604020202020204" pitchFamily="34" charset="0"/>
              </a:rPr>
              <a:t>General Contractor </a:t>
            </a:r>
            <a:r>
              <a:rPr lang="en-US" dirty="0">
                <a:latin typeface="Arial" panose="020B0604020202020204" pitchFamily="34" charset="0"/>
                <a:cs typeface="Arial" panose="020B0604020202020204" pitchFamily="34" charset="0"/>
              </a:rPr>
              <a:t>is responsible for all Subcontractors while working on the project, and in making sure they are compliant with the labor standards. </a:t>
            </a:r>
          </a:p>
          <a:p>
            <a:pPr marL="275434" indent="-275434">
              <a:buFont typeface="Arial" panose="020B0604020202020204" pitchFamily="34" charset="0"/>
              <a:buChar char="•"/>
            </a:pPr>
            <a:r>
              <a:rPr lang="en-US" dirty="0">
                <a:latin typeface="Arial" panose="020B0604020202020204" pitchFamily="34" charset="0"/>
                <a:cs typeface="Arial" panose="020B0604020202020204" pitchFamily="34" charset="0"/>
              </a:rPr>
              <a:t>They are also responsible for reviewing each Subcontractor’s payroll reports for Compliance</a:t>
            </a:r>
          </a:p>
          <a:p>
            <a:pPr marL="275434" indent="-275434">
              <a:buFont typeface="Arial" panose="020B0604020202020204" pitchFamily="34" charset="0"/>
              <a:buChar char="•"/>
            </a:pPr>
            <a:r>
              <a:rPr lang="en-US" dirty="0">
                <a:latin typeface="Arial" panose="020B0604020202020204" pitchFamily="34" charset="0"/>
                <a:cs typeface="Arial" panose="020B0604020202020204" pitchFamily="34" charset="0"/>
              </a:rPr>
              <a:t>Keeping payroll records of each Subcontractor for 3 years after completing the Project</a:t>
            </a:r>
          </a:p>
          <a:p>
            <a:pPr marL="275434" indent="-275434">
              <a:buFont typeface="Arial" panose="020B0604020202020204" pitchFamily="34" charset="0"/>
              <a:buChar char="•"/>
            </a:pPr>
            <a:r>
              <a:rPr lang="en-US" dirty="0">
                <a:latin typeface="Arial" panose="020B0604020202020204" pitchFamily="34" charset="0"/>
                <a:cs typeface="Arial" panose="020B0604020202020204" pitchFamily="34" charset="0"/>
              </a:rPr>
              <a:t>Is accountable for restitution for underpayment, including liquidated damages owed by Subcontractors. </a:t>
            </a:r>
          </a:p>
          <a:p>
            <a:pPr marL="275434" indent="-275434">
              <a:buFont typeface="Arial" panose="020B0604020202020204" pitchFamily="34" charset="0"/>
              <a:buChar char="•"/>
            </a:pPr>
            <a:r>
              <a:rPr lang="en-US" dirty="0">
                <a:latin typeface="Arial" panose="020B0604020202020204" pitchFamily="34" charset="0"/>
                <a:cs typeface="Arial" panose="020B0604020202020204" pitchFamily="34" charset="0"/>
              </a:rPr>
              <a:t>Must post Davis-Bacon poster, wage determination, and Employee Rights poster at the worksite.</a:t>
            </a:r>
          </a:p>
          <a:p>
            <a:pPr defTabSz="881390">
              <a:defRPr/>
            </a:pPr>
            <a:endParaRPr lang="en-US" dirty="0"/>
          </a:p>
          <a:p>
            <a:endParaRPr lang="en-US" dirty="0"/>
          </a:p>
        </p:txBody>
      </p:sp>
      <p:sp>
        <p:nvSpPr>
          <p:cNvPr id="4" name="Slide Number Placeholder 3"/>
          <p:cNvSpPr>
            <a:spLocks noGrp="1"/>
          </p:cNvSpPr>
          <p:nvPr>
            <p:ph type="sldNum" sz="quarter" idx="5"/>
          </p:nvPr>
        </p:nvSpPr>
        <p:spPr/>
        <p:txBody>
          <a:bodyPr/>
          <a:lstStyle/>
          <a:p>
            <a:fld id="{7693C8BB-2E59-4879-8526-5E6B57FEACBE}" type="slidenum">
              <a:rPr lang="en-US" smtClean="0"/>
              <a:t>19</a:t>
            </a:fld>
            <a:endParaRPr lang="en-US" dirty="0"/>
          </a:p>
        </p:txBody>
      </p:sp>
    </p:spTree>
    <p:extLst>
      <p:ext uri="{BB962C8B-B14F-4D97-AF65-F5344CB8AC3E}">
        <p14:creationId xmlns:p14="http://schemas.microsoft.com/office/powerpoint/2010/main" val="246747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b="1" dirty="0">
                <a:latin typeface="Arial" panose="020B0604020202020204" pitchFamily="34" charset="0"/>
                <a:cs typeface="Arial" panose="020B0604020202020204" pitchFamily="34" charset="0"/>
              </a:rPr>
              <a:t>“Other” </a:t>
            </a:r>
            <a:r>
              <a:rPr lang="en-US" dirty="0">
                <a:latin typeface="Arial" panose="020B0604020202020204" pitchFamily="34" charset="0"/>
                <a:cs typeface="Arial" panose="020B0604020202020204" pitchFamily="34" charset="0"/>
              </a:rPr>
              <a:t>payroll deductions must be authorized by the employee by signing a Wage Deduction Authorization form and submitting to the Compliance Officer, and uploading on the LCP Tracker.</a:t>
            </a:r>
          </a:p>
          <a:p>
            <a:pPr marL="165261" indent="-165261">
              <a:buFont typeface="Arial" panose="020B0604020202020204" pitchFamily="34" charset="0"/>
              <a:buChar char="•"/>
            </a:pPr>
            <a:r>
              <a:rPr lang="en-US" dirty="0">
                <a:latin typeface="Arial" panose="020B0604020202020204" pitchFamily="34" charset="0"/>
                <a:cs typeface="Arial" panose="020B0604020202020204" pitchFamily="34" charset="0"/>
              </a:rPr>
              <a:t>Must pay for work performed as on the Wage Decision. </a:t>
            </a:r>
          </a:p>
          <a:p>
            <a:pPr marL="165261" indent="-165261">
              <a:buFont typeface="Arial" panose="020B0604020202020204" pitchFamily="34" charset="0"/>
              <a:buChar char="•"/>
            </a:pPr>
            <a:r>
              <a:rPr lang="en-US" dirty="0">
                <a:latin typeface="Arial" panose="020B0604020202020204" pitchFamily="34" charset="0"/>
                <a:cs typeface="Arial" panose="020B0604020202020204" pitchFamily="34" charset="0"/>
              </a:rPr>
              <a:t>Only apprentices and trainees can be paid less as specified by the training program. </a:t>
            </a:r>
          </a:p>
          <a:p>
            <a:pPr marL="165261" indent="-165261">
              <a:buFont typeface="Arial" panose="020B0604020202020204" pitchFamily="34" charset="0"/>
              <a:buChar char="•"/>
            </a:pPr>
            <a:r>
              <a:rPr lang="en-US" dirty="0">
                <a:latin typeface="Arial" panose="020B0604020202020204" pitchFamily="34" charset="0"/>
                <a:cs typeface="Arial" panose="020B0604020202020204" pitchFamily="34" charset="0"/>
              </a:rPr>
              <a:t>Must also keep payroll records for a minimum of 3 years from completion of the project.</a:t>
            </a:r>
          </a:p>
        </p:txBody>
      </p:sp>
      <p:sp>
        <p:nvSpPr>
          <p:cNvPr id="4" name="Slide Number Placeholder 3"/>
          <p:cNvSpPr>
            <a:spLocks noGrp="1"/>
          </p:cNvSpPr>
          <p:nvPr>
            <p:ph type="sldNum" sz="quarter" idx="5"/>
          </p:nvPr>
        </p:nvSpPr>
        <p:spPr/>
        <p:txBody>
          <a:bodyPr/>
          <a:lstStyle/>
          <a:p>
            <a:fld id="{7693C8BB-2E59-4879-8526-5E6B57FEACBE}" type="slidenum">
              <a:rPr lang="en-US" smtClean="0"/>
              <a:t>20</a:t>
            </a:fld>
            <a:endParaRPr lang="en-US" dirty="0"/>
          </a:p>
        </p:txBody>
      </p:sp>
    </p:spTree>
    <p:extLst>
      <p:ext uri="{BB962C8B-B14F-4D97-AF65-F5344CB8AC3E}">
        <p14:creationId xmlns:p14="http://schemas.microsoft.com/office/powerpoint/2010/main" val="612619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My job as a </a:t>
            </a:r>
            <a:r>
              <a:rPr lang="en-US" b="1" dirty="0">
                <a:latin typeface="Arial" panose="020B0604020202020204" pitchFamily="34" charset="0"/>
                <a:cs typeface="Arial" panose="020B0604020202020204" pitchFamily="34" charset="0"/>
              </a:rPr>
              <a:t>Compliance Administer </a:t>
            </a:r>
            <a:r>
              <a:rPr lang="en-US" dirty="0">
                <a:latin typeface="Arial" panose="020B0604020202020204" pitchFamily="34" charset="0"/>
                <a:cs typeface="Arial" panose="020B0604020202020204" pitchFamily="34" charset="0"/>
              </a:rPr>
              <a:t>is to enforce the labor standards, conduct interviews with construction workers, review payrolls for compliance, provide support and guidance, and prepare reports for HUD and the Department of Labor.</a:t>
            </a:r>
          </a:p>
        </p:txBody>
      </p:sp>
      <p:sp>
        <p:nvSpPr>
          <p:cNvPr id="4" name="Slide Number Placeholder 3"/>
          <p:cNvSpPr>
            <a:spLocks noGrp="1"/>
          </p:cNvSpPr>
          <p:nvPr>
            <p:ph type="sldNum" sz="quarter" idx="5"/>
          </p:nvPr>
        </p:nvSpPr>
        <p:spPr/>
        <p:txBody>
          <a:bodyPr/>
          <a:lstStyle/>
          <a:p>
            <a:fld id="{7693C8BB-2E59-4879-8526-5E6B57FEACBE}" type="slidenum">
              <a:rPr lang="en-US" smtClean="0"/>
              <a:t>21</a:t>
            </a:fld>
            <a:endParaRPr lang="en-US" dirty="0"/>
          </a:p>
        </p:txBody>
      </p:sp>
    </p:spTree>
    <p:extLst>
      <p:ext uri="{BB962C8B-B14F-4D97-AF65-F5344CB8AC3E}">
        <p14:creationId xmlns:p14="http://schemas.microsoft.com/office/powerpoint/2010/main" val="3382673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Certified Payroll Reports </a:t>
            </a:r>
            <a:r>
              <a:rPr lang="en-US" dirty="0">
                <a:latin typeface="Arial" panose="020B0604020202020204" pitchFamily="34" charset="0"/>
                <a:cs typeface="Arial" panose="020B0604020202020204" pitchFamily="34" charset="0"/>
              </a:rPr>
              <a:t>should be submitted weekly. Start with Payroll #1 with the last payroll noted as “Final.” Also, submit “No” work weeks, when you have breaks on the project.</a:t>
            </a:r>
          </a:p>
          <a:p>
            <a:endParaRPr lang="en-US" dirty="0"/>
          </a:p>
        </p:txBody>
      </p:sp>
      <p:sp>
        <p:nvSpPr>
          <p:cNvPr id="4" name="Slide Number Placeholder 3"/>
          <p:cNvSpPr>
            <a:spLocks noGrp="1"/>
          </p:cNvSpPr>
          <p:nvPr>
            <p:ph type="sldNum" sz="quarter" idx="5"/>
          </p:nvPr>
        </p:nvSpPr>
        <p:spPr/>
        <p:txBody>
          <a:bodyPr/>
          <a:lstStyle/>
          <a:p>
            <a:fld id="{7693C8BB-2E59-4879-8526-5E6B57FEACBE}" type="slidenum">
              <a:rPr lang="en-US" smtClean="0"/>
              <a:t>22</a:t>
            </a:fld>
            <a:endParaRPr lang="en-US" dirty="0"/>
          </a:p>
        </p:txBody>
      </p:sp>
    </p:spTree>
    <p:extLst>
      <p:ext uri="{BB962C8B-B14F-4D97-AF65-F5344CB8AC3E}">
        <p14:creationId xmlns:p14="http://schemas.microsoft.com/office/powerpoint/2010/main" val="3247741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So, for example, the wage rate + fringe is the total wage rate of $32.34, etc.</a:t>
            </a:r>
          </a:p>
        </p:txBody>
      </p:sp>
      <p:sp>
        <p:nvSpPr>
          <p:cNvPr id="4" name="Slide Number Placeholder 3"/>
          <p:cNvSpPr>
            <a:spLocks noGrp="1"/>
          </p:cNvSpPr>
          <p:nvPr>
            <p:ph type="sldNum" sz="quarter" idx="5"/>
          </p:nvPr>
        </p:nvSpPr>
        <p:spPr/>
        <p:txBody>
          <a:bodyPr/>
          <a:lstStyle/>
          <a:p>
            <a:fld id="{7693C8BB-2E59-4879-8526-5E6B57FEACBE}" type="slidenum">
              <a:rPr lang="en-US" smtClean="0"/>
              <a:t>23</a:t>
            </a:fld>
            <a:endParaRPr lang="en-US" dirty="0"/>
          </a:p>
        </p:txBody>
      </p:sp>
    </p:spTree>
    <p:extLst>
      <p:ext uri="{BB962C8B-B14F-4D97-AF65-F5344CB8AC3E}">
        <p14:creationId xmlns:p14="http://schemas.microsoft.com/office/powerpoint/2010/main" val="95350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If a job classification is not on the wage decision, go to the General Contractor. They will then complete </a:t>
            </a:r>
            <a:r>
              <a:rPr lang="en-US" b="1" dirty="0">
                <a:latin typeface="Arial" panose="020B0604020202020204" pitchFamily="34" charset="0"/>
                <a:cs typeface="Arial" panose="020B0604020202020204" pitchFamily="34" charset="0"/>
              </a:rPr>
              <a:t>Form 1444</a:t>
            </a:r>
            <a:r>
              <a:rPr lang="en-US" dirty="0">
                <a:latin typeface="Arial" panose="020B0604020202020204" pitchFamily="34" charset="0"/>
                <a:cs typeface="Arial" panose="020B0604020202020204" pitchFamily="34" charset="0"/>
              </a:rPr>
              <a:t>, that requests the addition of a new job classification. Once received, I will review and approve the wage request if it is in conformance with other wage rates in the area. If not, I will need to submit to the Department of Labor for approval. This takes approximately 6 weeks.</a:t>
            </a:r>
          </a:p>
        </p:txBody>
      </p:sp>
      <p:sp>
        <p:nvSpPr>
          <p:cNvPr id="4" name="Slide Number Placeholder 3"/>
          <p:cNvSpPr>
            <a:spLocks noGrp="1"/>
          </p:cNvSpPr>
          <p:nvPr>
            <p:ph type="sldNum" sz="quarter" idx="5"/>
          </p:nvPr>
        </p:nvSpPr>
        <p:spPr/>
        <p:txBody>
          <a:bodyPr/>
          <a:lstStyle/>
          <a:p>
            <a:fld id="{7693C8BB-2E59-4879-8526-5E6B57FEACBE}" type="slidenum">
              <a:rPr lang="en-US" smtClean="0"/>
              <a:t>24</a:t>
            </a:fld>
            <a:endParaRPr lang="en-US" dirty="0"/>
          </a:p>
        </p:txBody>
      </p:sp>
    </p:spTree>
    <p:extLst>
      <p:ext uri="{BB962C8B-B14F-4D97-AF65-F5344CB8AC3E}">
        <p14:creationId xmlns:p14="http://schemas.microsoft.com/office/powerpoint/2010/main" val="27803483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Apprentices and trainees </a:t>
            </a:r>
            <a:r>
              <a:rPr lang="en-US" dirty="0">
                <a:latin typeface="Arial" panose="020B0604020202020204" pitchFamily="34" charset="0"/>
                <a:cs typeface="Arial" panose="020B0604020202020204" pitchFamily="34" charset="0"/>
              </a:rPr>
              <a:t>are permitted if the training program is registered and certified by the Department of Labor. They are to be paid as on the wage decision or approved work program. The ratio of apprentices and trainees cannot exceed the ratio of journeymen.</a:t>
            </a:r>
          </a:p>
        </p:txBody>
      </p:sp>
      <p:sp>
        <p:nvSpPr>
          <p:cNvPr id="4" name="Slide Number Placeholder 3"/>
          <p:cNvSpPr>
            <a:spLocks noGrp="1"/>
          </p:cNvSpPr>
          <p:nvPr>
            <p:ph type="sldNum" sz="quarter" idx="5"/>
          </p:nvPr>
        </p:nvSpPr>
        <p:spPr/>
        <p:txBody>
          <a:bodyPr/>
          <a:lstStyle/>
          <a:p>
            <a:fld id="{7693C8BB-2E59-4879-8526-5E6B57FEACBE}" type="slidenum">
              <a:rPr lang="en-US" smtClean="0"/>
              <a:t>25</a:t>
            </a:fld>
            <a:endParaRPr lang="en-US" dirty="0"/>
          </a:p>
        </p:txBody>
      </p:sp>
    </p:spTree>
    <p:extLst>
      <p:ext uri="{BB962C8B-B14F-4D97-AF65-F5344CB8AC3E}">
        <p14:creationId xmlns:p14="http://schemas.microsoft.com/office/powerpoint/2010/main" val="461955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b="1" dirty="0">
                <a:latin typeface="Arial" panose="020B0604020202020204" pitchFamily="34" charset="0"/>
                <a:cs typeface="Arial" panose="020B0604020202020204" pitchFamily="34" charset="0"/>
              </a:rPr>
              <a:t>The Basic Wage Rate + Fringe Benefits Rate = Total Hourly Wage Rate. </a:t>
            </a:r>
          </a:p>
          <a:p>
            <a:pPr marL="165261" indent="-165261" defTabSz="881390">
              <a:buFont typeface="Arial" panose="020B0604020202020204" pitchFamily="34" charset="0"/>
              <a:buChar char="•"/>
              <a:defRPr/>
            </a:pPr>
            <a:r>
              <a:rPr lang="en-US" dirty="0">
                <a:latin typeface="Arial" panose="020B0604020202020204" pitchFamily="34" charset="0"/>
                <a:cs typeface="Arial" panose="020B0604020202020204" pitchFamily="34" charset="0"/>
              </a:rPr>
              <a:t>Fringe benefits include health insurance, retirement contributions, life insurance, training, vacation, and paid leave, etc. </a:t>
            </a:r>
          </a:p>
          <a:p>
            <a:pPr marL="165261" indent="-165261" defTabSz="881390">
              <a:buFont typeface="Arial" panose="020B0604020202020204" pitchFamily="34" charset="0"/>
              <a:buChar char="•"/>
              <a:defRPr/>
            </a:pPr>
            <a:r>
              <a:rPr lang="en-US" dirty="0">
                <a:latin typeface="Arial" panose="020B0604020202020204" pitchFamily="34" charset="0"/>
                <a:cs typeface="Arial" panose="020B0604020202020204" pitchFamily="34" charset="0"/>
              </a:rPr>
              <a:t>This does not include payments required by Federal, State or local laws.</a:t>
            </a:r>
          </a:p>
          <a:p>
            <a:pPr defTabSz="881390">
              <a:defRPr/>
            </a:pPr>
            <a:endParaRPr lang="en-US" dirty="0"/>
          </a:p>
          <a:p>
            <a:endParaRPr lang="en-US" dirty="0"/>
          </a:p>
        </p:txBody>
      </p:sp>
      <p:sp>
        <p:nvSpPr>
          <p:cNvPr id="4" name="Slide Number Placeholder 3"/>
          <p:cNvSpPr>
            <a:spLocks noGrp="1"/>
          </p:cNvSpPr>
          <p:nvPr>
            <p:ph type="sldNum" sz="quarter" idx="5"/>
          </p:nvPr>
        </p:nvSpPr>
        <p:spPr/>
        <p:txBody>
          <a:bodyPr/>
          <a:lstStyle/>
          <a:p>
            <a:fld id="{7693C8BB-2E59-4879-8526-5E6B57FEACBE}" type="slidenum">
              <a:rPr lang="en-US" smtClean="0"/>
              <a:t>26</a:t>
            </a:fld>
            <a:endParaRPr lang="en-US" dirty="0"/>
          </a:p>
        </p:txBody>
      </p:sp>
    </p:spTree>
    <p:extLst>
      <p:ext uri="{BB962C8B-B14F-4D97-AF65-F5344CB8AC3E}">
        <p14:creationId xmlns:p14="http://schemas.microsoft.com/office/powerpoint/2010/main" val="1014036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02B656-D898-4057-BC0F-4E6AF4DC535F}" type="slidenum">
              <a:rPr lang="en-US" smtClean="0"/>
              <a:t>3</a:t>
            </a:fld>
            <a:endParaRPr lang="en-US" dirty="0"/>
          </a:p>
        </p:txBody>
      </p:sp>
    </p:spTree>
    <p:extLst>
      <p:ext uri="{BB962C8B-B14F-4D97-AF65-F5344CB8AC3E}">
        <p14:creationId xmlns:p14="http://schemas.microsoft.com/office/powerpoint/2010/main" val="559701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dirty="0">
                <a:latin typeface="Arial" panose="020B0604020202020204" pitchFamily="34" charset="0"/>
                <a:cs typeface="Arial" panose="020B0604020202020204" pitchFamily="34" charset="0"/>
              </a:rPr>
              <a:t>I will notify the GC if any under payment has occurred during my review of payroll reports. </a:t>
            </a:r>
          </a:p>
          <a:p>
            <a:pPr marL="165261" indent="-165261">
              <a:buFont typeface="Arial" panose="020B0604020202020204" pitchFamily="34" charset="0"/>
              <a:buChar char="•"/>
            </a:pPr>
            <a:r>
              <a:rPr lang="en-US" dirty="0">
                <a:latin typeface="Arial" panose="020B0604020202020204" pitchFamily="34" charset="0"/>
                <a:cs typeface="Arial" panose="020B0604020202020204" pitchFamily="34" charset="0"/>
              </a:rPr>
              <a:t>Restitution must be paid by the Subcontractor to the employee within 30 days of notification. </a:t>
            </a:r>
          </a:p>
          <a:p>
            <a:pPr marL="165261" indent="-165261">
              <a:buFont typeface="Arial" panose="020B0604020202020204" pitchFamily="34" charset="0"/>
              <a:buChar char="•"/>
            </a:pPr>
            <a:r>
              <a:rPr lang="en-US" dirty="0">
                <a:latin typeface="Arial" panose="020B0604020202020204" pitchFamily="34" charset="0"/>
                <a:cs typeface="Arial" panose="020B0604020202020204" pitchFamily="34" charset="0"/>
              </a:rPr>
              <a:t>The amount paid, must be reported to the General Contractor, as well as noted on the certified payroll report for that paid period.</a:t>
            </a:r>
          </a:p>
        </p:txBody>
      </p:sp>
      <p:sp>
        <p:nvSpPr>
          <p:cNvPr id="4" name="Slide Number Placeholder 3"/>
          <p:cNvSpPr>
            <a:spLocks noGrp="1"/>
          </p:cNvSpPr>
          <p:nvPr>
            <p:ph type="sldNum" sz="quarter" idx="5"/>
          </p:nvPr>
        </p:nvSpPr>
        <p:spPr/>
        <p:txBody>
          <a:bodyPr/>
          <a:lstStyle/>
          <a:p>
            <a:fld id="{7693C8BB-2E59-4879-8526-5E6B57FEACBE}" type="slidenum">
              <a:rPr lang="en-US" smtClean="0"/>
              <a:t>27</a:t>
            </a:fld>
            <a:endParaRPr lang="en-US" dirty="0"/>
          </a:p>
        </p:txBody>
      </p:sp>
    </p:spTree>
    <p:extLst>
      <p:ext uri="{BB962C8B-B14F-4D97-AF65-F5344CB8AC3E}">
        <p14:creationId xmlns:p14="http://schemas.microsoft.com/office/powerpoint/2010/main" val="3093059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45" y="4518153"/>
            <a:ext cx="5607711" cy="3659842"/>
          </a:xfrm>
        </p:spPr>
        <p:txBody>
          <a:bodyPr/>
          <a:lstStyle/>
          <a:p>
            <a:pPr marL="165261" indent="-165261" defTabSz="881390">
              <a:buFont typeface="Arial" panose="020B0604020202020204" pitchFamily="34" charset="0"/>
              <a:buChar char="•"/>
              <a:defRPr/>
            </a:pPr>
            <a:r>
              <a:rPr lang="en-US" dirty="0">
                <a:latin typeface="Arial" panose="020B0604020202020204" pitchFamily="34" charset="0"/>
                <a:cs typeface="Arial" panose="020B0604020202020204" pitchFamily="34" charset="0"/>
              </a:rPr>
              <a:t>Under restitution, if a worker has moved or relocated, the Subcontractor must inform the Compliance Officer. </a:t>
            </a:r>
          </a:p>
          <a:p>
            <a:pPr marL="165261" indent="-165261" defTabSz="881390">
              <a:buFont typeface="Arial" panose="020B0604020202020204" pitchFamily="34" charset="0"/>
              <a:buChar char="•"/>
              <a:defRPr/>
            </a:pPr>
            <a:r>
              <a:rPr lang="en-US" dirty="0">
                <a:latin typeface="Arial" panose="020B0604020202020204" pitchFamily="34" charset="0"/>
                <a:cs typeface="Arial" panose="020B0604020202020204" pitchFamily="34" charset="0"/>
              </a:rPr>
              <a:t>The restitution amount must then be provided to the General Contractor.</a:t>
            </a:r>
          </a:p>
          <a:p>
            <a:pPr marL="165261" indent="-165261" defTabSz="881390">
              <a:buFont typeface="Arial" panose="020B0604020202020204" pitchFamily="34" charset="0"/>
              <a:buChar char="•"/>
              <a:defRPr/>
            </a:pPr>
            <a:r>
              <a:rPr lang="en-US" dirty="0">
                <a:latin typeface="Arial" panose="020B0604020202020204" pitchFamily="34" charset="0"/>
                <a:cs typeface="Arial" panose="020B0604020202020204" pitchFamily="34" charset="0"/>
              </a:rPr>
              <a:t>The GC is then required to place the amount in a deposit or escrow account. </a:t>
            </a:r>
          </a:p>
          <a:p>
            <a:pPr marL="165261" indent="-165261" defTabSz="881390">
              <a:buFont typeface="Arial" panose="020B0604020202020204" pitchFamily="34" charset="0"/>
              <a:buChar char="•"/>
              <a:defRPr/>
            </a:pPr>
            <a:r>
              <a:rPr lang="en-US" dirty="0">
                <a:latin typeface="Arial" panose="020B0604020202020204" pitchFamily="34" charset="0"/>
                <a:cs typeface="Arial" panose="020B0604020202020204" pitchFamily="34" charset="0"/>
              </a:rPr>
              <a:t>The Subcontractor is then required to attempt to locate the worker up to 3 years after completion of project. </a:t>
            </a:r>
          </a:p>
          <a:p>
            <a:pPr marL="165261" indent="-165261" defTabSz="881390">
              <a:buFont typeface="Arial" panose="020B0604020202020204" pitchFamily="34" charset="0"/>
              <a:buChar char="•"/>
              <a:defRPr/>
            </a:pPr>
            <a:r>
              <a:rPr lang="en-US" dirty="0">
                <a:latin typeface="Arial" panose="020B0604020202020204" pitchFamily="34" charset="0"/>
                <a:cs typeface="Arial" panose="020B0604020202020204" pitchFamily="34" charset="0"/>
              </a:rPr>
              <a:t>If they are not found, the funds must be forwarded to HUD.</a:t>
            </a:r>
          </a:p>
          <a:p>
            <a:endParaRPr lang="en-US" dirty="0"/>
          </a:p>
        </p:txBody>
      </p:sp>
      <p:sp>
        <p:nvSpPr>
          <p:cNvPr id="4" name="Slide Number Placeholder 3"/>
          <p:cNvSpPr>
            <a:spLocks noGrp="1"/>
          </p:cNvSpPr>
          <p:nvPr>
            <p:ph type="sldNum" sz="quarter" idx="5"/>
          </p:nvPr>
        </p:nvSpPr>
        <p:spPr/>
        <p:txBody>
          <a:bodyPr/>
          <a:lstStyle/>
          <a:p>
            <a:fld id="{7693C8BB-2E59-4879-8526-5E6B57FEACBE}" type="slidenum">
              <a:rPr lang="en-US" smtClean="0"/>
              <a:t>28</a:t>
            </a:fld>
            <a:endParaRPr lang="en-US" dirty="0"/>
          </a:p>
        </p:txBody>
      </p:sp>
    </p:spTree>
    <p:extLst>
      <p:ext uri="{BB962C8B-B14F-4D97-AF65-F5344CB8AC3E}">
        <p14:creationId xmlns:p14="http://schemas.microsoft.com/office/powerpoint/2010/main" val="2841551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defTabSz="881390">
              <a:buFont typeface="Arial" panose="020B0604020202020204" pitchFamily="34" charset="0"/>
              <a:buChar char="•"/>
              <a:defRPr/>
            </a:pPr>
            <a:r>
              <a:rPr lang="en-US" b="1" dirty="0">
                <a:latin typeface="Arial" panose="020B0604020202020204" pitchFamily="34" charset="0"/>
                <a:cs typeface="Arial" panose="020B0604020202020204" pitchFamily="34" charset="0"/>
              </a:rPr>
              <a:t>LCP Tracker </a:t>
            </a:r>
            <a:r>
              <a:rPr lang="en-US" dirty="0">
                <a:latin typeface="Arial" panose="020B0604020202020204" pitchFamily="34" charset="0"/>
                <a:cs typeface="Arial" panose="020B0604020202020204" pitchFamily="34" charset="0"/>
              </a:rPr>
              <a:t>is a management software system that is for certified payroll reporting. </a:t>
            </a:r>
          </a:p>
          <a:p>
            <a:pPr marL="165261" indent="-165261" defTabSz="881390">
              <a:buFont typeface="Arial" panose="020B0604020202020204" pitchFamily="34" charset="0"/>
              <a:buChar char="•"/>
              <a:defRPr/>
            </a:pPr>
            <a:r>
              <a:rPr lang="en-US" dirty="0">
                <a:latin typeface="Arial" panose="020B0604020202020204" pitchFamily="34" charset="0"/>
                <a:cs typeface="Arial" panose="020B0604020202020204" pitchFamily="34" charset="0"/>
              </a:rPr>
              <a:t>All Subcontractors assigned to the project must use the LCP Tracker system to enter their certified payrolls for performing and non-performing weeks.</a:t>
            </a:r>
          </a:p>
          <a:p>
            <a:endParaRPr lang="en-US" dirty="0"/>
          </a:p>
        </p:txBody>
      </p:sp>
      <p:sp>
        <p:nvSpPr>
          <p:cNvPr id="4" name="Slide Number Placeholder 3"/>
          <p:cNvSpPr>
            <a:spLocks noGrp="1"/>
          </p:cNvSpPr>
          <p:nvPr>
            <p:ph type="sldNum" sz="quarter" idx="5"/>
          </p:nvPr>
        </p:nvSpPr>
        <p:spPr/>
        <p:txBody>
          <a:bodyPr/>
          <a:lstStyle/>
          <a:p>
            <a:fld id="{7693C8BB-2E59-4879-8526-5E6B57FEACBE}" type="slidenum">
              <a:rPr lang="en-US" smtClean="0"/>
              <a:t>29</a:t>
            </a:fld>
            <a:endParaRPr lang="en-US" dirty="0"/>
          </a:p>
        </p:txBody>
      </p:sp>
    </p:spTree>
    <p:extLst>
      <p:ext uri="{BB962C8B-B14F-4D97-AF65-F5344CB8AC3E}">
        <p14:creationId xmlns:p14="http://schemas.microsoft.com/office/powerpoint/2010/main" val="3730939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Once I enroll you as a Subcontractor under the General Contractor, you will receive an email verifying your assignment to the project. You will then create a user-name and password, and upload the following:</a:t>
            </a:r>
          </a:p>
          <a:p>
            <a:endParaRPr lang="en-US" dirty="0">
              <a:latin typeface="Arial" panose="020B0604020202020204" pitchFamily="34" charset="0"/>
              <a:cs typeface="Arial" panose="020B0604020202020204" pitchFamily="34" charset="0"/>
            </a:endParaRPr>
          </a:p>
          <a:p>
            <a:pPr marL="881390" lvl="1" indent="-440695">
              <a:buFont typeface="+mj-lt"/>
              <a:buAutoNum type="arabicPeriod"/>
            </a:pPr>
            <a:r>
              <a:rPr lang="en-US" dirty="0">
                <a:latin typeface="Arial" panose="020B0604020202020204" pitchFamily="34" charset="0"/>
                <a:cs typeface="Arial" panose="020B0604020202020204" pitchFamily="34" charset="0"/>
              </a:rPr>
              <a:t>Labor Standards Certification form</a:t>
            </a:r>
          </a:p>
          <a:p>
            <a:pPr marL="881390" lvl="1" indent="-440695">
              <a:buFont typeface="+mj-lt"/>
              <a:buAutoNum type="arabicPeriod"/>
            </a:pPr>
            <a:r>
              <a:rPr lang="en-US" dirty="0">
                <a:latin typeface="Arial" panose="020B0604020202020204" pitchFamily="34" charset="0"/>
                <a:cs typeface="Arial" panose="020B0604020202020204" pitchFamily="34" charset="0"/>
              </a:rPr>
              <a:t>Wage deduction authorizations from employees</a:t>
            </a:r>
          </a:p>
          <a:p>
            <a:pPr marL="881390" lvl="1" indent="-440695">
              <a:buFont typeface="+mj-lt"/>
              <a:buAutoNum type="arabicPeriod"/>
            </a:pPr>
            <a:r>
              <a:rPr lang="en-US" dirty="0">
                <a:latin typeface="Arial" panose="020B0604020202020204" pitchFamily="34" charset="0"/>
                <a:cs typeface="Arial" panose="020B0604020202020204" pitchFamily="34" charset="0"/>
              </a:rPr>
              <a:t>Certificate of Understanding of Section 3 (Stanko)</a:t>
            </a:r>
          </a:p>
          <a:p>
            <a:pPr marL="881390" lvl="1" indent="-440695">
              <a:buFont typeface="+mj-lt"/>
              <a:buAutoNum type="arabicPeriod"/>
            </a:pPr>
            <a:r>
              <a:rPr lang="en-US" dirty="0">
                <a:latin typeface="Arial" panose="020B0604020202020204" pitchFamily="34" charset="0"/>
                <a:cs typeface="Arial" panose="020B0604020202020204" pitchFamily="34" charset="0"/>
              </a:rPr>
              <a:t>Estimated Project Workforce Breakdown (Stanko)</a:t>
            </a:r>
          </a:p>
          <a:p>
            <a:pPr defTabSz="881390">
              <a:defRPr/>
            </a:pPr>
            <a:endParaRPr lang="en-US" dirty="0">
              <a:latin typeface="Arial" panose="020B0604020202020204" pitchFamily="34" charset="0"/>
              <a:cs typeface="Arial" panose="020B0604020202020204" pitchFamily="34" charset="0"/>
            </a:endParaRPr>
          </a:p>
          <a:p>
            <a:pPr defTabSz="881390">
              <a:defRPr/>
            </a:pPr>
            <a:r>
              <a:rPr lang="en-US" dirty="0">
                <a:latin typeface="Arial" panose="020B0604020202020204" pitchFamily="34" charset="0"/>
                <a:cs typeface="Arial" panose="020B0604020202020204" pitchFamily="34" charset="0"/>
              </a:rPr>
              <a:t>LCP Tracker provides free, online and printable instructions. It is very user friendly and easy to use.</a:t>
            </a:r>
          </a:p>
          <a:p>
            <a:endParaRPr lang="en-US" dirty="0"/>
          </a:p>
        </p:txBody>
      </p:sp>
      <p:sp>
        <p:nvSpPr>
          <p:cNvPr id="4" name="Slide Number Placeholder 3"/>
          <p:cNvSpPr>
            <a:spLocks noGrp="1"/>
          </p:cNvSpPr>
          <p:nvPr>
            <p:ph type="sldNum" sz="quarter" idx="5"/>
          </p:nvPr>
        </p:nvSpPr>
        <p:spPr/>
        <p:txBody>
          <a:bodyPr/>
          <a:lstStyle/>
          <a:p>
            <a:fld id="{7693C8BB-2E59-4879-8526-5E6B57FEACBE}" type="slidenum">
              <a:rPr lang="en-US" smtClean="0"/>
              <a:t>30</a:t>
            </a:fld>
            <a:endParaRPr lang="en-US" dirty="0"/>
          </a:p>
        </p:txBody>
      </p:sp>
    </p:spTree>
    <p:extLst>
      <p:ext uri="{BB962C8B-B14F-4D97-AF65-F5344CB8AC3E}">
        <p14:creationId xmlns:p14="http://schemas.microsoft.com/office/powerpoint/2010/main" val="27850252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a:latin typeface="Arial" panose="020B0604020202020204" pitchFamily="34" charset="0"/>
                <a:cs typeface="Arial" panose="020B0604020202020204" pitchFamily="34" charset="0"/>
              </a:rPr>
              <a:t>All employees shall be in compliance with the laws and regulations of the Equal Employment Opportunity Act, and Labor Standards.</a:t>
            </a:r>
          </a:p>
          <a:p>
            <a:endParaRPr lang="en-US" dirty="0"/>
          </a:p>
        </p:txBody>
      </p:sp>
      <p:sp>
        <p:nvSpPr>
          <p:cNvPr id="4" name="Slide Number Placeholder 3"/>
          <p:cNvSpPr>
            <a:spLocks noGrp="1"/>
          </p:cNvSpPr>
          <p:nvPr>
            <p:ph type="sldNum" sz="quarter" idx="5"/>
          </p:nvPr>
        </p:nvSpPr>
        <p:spPr/>
        <p:txBody>
          <a:bodyPr/>
          <a:lstStyle/>
          <a:p>
            <a:fld id="{7693C8BB-2E59-4879-8526-5E6B57FEACBE}" type="slidenum">
              <a:rPr lang="en-US" smtClean="0"/>
              <a:t>31</a:t>
            </a:fld>
            <a:endParaRPr lang="en-US" dirty="0"/>
          </a:p>
        </p:txBody>
      </p:sp>
    </p:spTree>
    <p:extLst>
      <p:ext uri="{BB962C8B-B14F-4D97-AF65-F5344CB8AC3E}">
        <p14:creationId xmlns:p14="http://schemas.microsoft.com/office/powerpoint/2010/main" val="20568374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effectLst/>
              <a:latin typeface="Segoe UI" panose="020B0502040204020203" pitchFamily="34" charset="0"/>
            </a:endParaRPr>
          </a:p>
          <a:p>
            <a:r>
              <a:rPr lang="en-US" dirty="0"/>
              <a:t>ID=d924773e-9a16-4d6d-9803-8cb819e99682
Recipe=text_billboard
Type=TextOnly
Variant=0
FamilyID=AccentBoxWalbaum_Zero</a:t>
            </a:r>
          </a:p>
        </p:txBody>
      </p:sp>
      <p:sp>
        <p:nvSpPr>
          <p:cNvPr id="4" name="Slide Number Placeholder 3"/>
          <p:cNvSpPr>
            <a:spLocks noGrp="1"/>
          </p:cNvSpPr>
          <p:nvPr>
            <p:ph type="sldNum" sz="quarter" idx="5"/>
          </p:nvPr>
        </p:nvSpPr>
        <p:spPr/>
        <p:txBody>
          <a:bodyPr/>
          <a:lstStyle/>
          <a:p>
            <a:fld id="{8EAA36B1-75F6-458C-B388-8BC01E9857C8}" type="slidenum">
              <a:rPr lang="en-US" smtClean="0"/>
              <a:t>32</a:t>
            </a:fld>
            <a:endParaRPr lang="en-US" dirty="0"/>
          </a:p>
        </p:txBody>
      </p:sp>
    </p:spTree>
    <p:extLst>
      <p:ext uri="{BB962C8B-B14F-4D97-AF65-F5344CB8AC3E}">
        <p14:creationId xmlns:p14="http://schemas.microsoft.com/office/powerpoint/2010/main" val="2703205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02B656-D898-4057-BC0F-4E6AF4DC535F}" type="slidenum">
              <a:rPr lang="en-US" smtClean="0"/>
              <a:t>33</a:t>
            </a:fld>
            <a:endParaRPr lang="en-US" dirty="0"/>
          </a:p>
        </p:txBody>
      </p:sp>
    </p:spTree>
    <p:extLst>
      <p:ext uri="{BB962C8B-B14F-4D97-AF65-F5344CB8AC3E}">
        <p14:creationId xmlns:p14="http://schemas.microsoft.com/office/powerpoint/2010/main" val="20337238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For assistance, you may reach me at…</a:t>
            </a:r>
          </a:p>
          <a:p>
            <a:r>
              <a:rPr lang="en-US" dirty="0">
                <a:latin typeface="Arial" panose="020B0604020202020204" pitchFamily="34" charset="0"/>
                <a:cs typeface="Arial" panose="020B0604020202020204" pitchFamily="34" charset="0"/>
              </a:rPr>
              <a:t>For Labor Standard and related forms, go to…</a:t>
            </a:r>
          </a:p>
          <a:p>
            <a:r>
              <a:rPr lang="en-US" dirty="0">
                <a:latin typeface="Arial" panose="020B0604020202020204" pitchFamily="34" charset="0"/>
                <a:cs typeface="Arial" panose="020B0604020202020204" pitchFamily="34" charset="0"/>
              </a:rPr>
              <a:t>For the Department of Labor, go to…</a:t>
            </a:r>
          </a:p>
        </p:txBody>
      </p:sp>
      <p:sp>
        <p:nvSpPr>
          <p:cNvPr id="4" name="Slide Number Placeholder 3"/>
          <p:cNvSpPr>
            <a:spLocks noGrp="1"/>
          </p:cNvSpPr>
          <p:nvPr>
            <p:ph type="sldNum" sz="quarter" idx="5"/>
          </p:nvPr>
        </p:nvSpPr>
        <p:spPr/>
        <p:txBody>
          <a:bodyPr/>
          <a:lstStyle/>
          <a:p>
            <a:fld id="{7693C8BB-2E59-4879-8526-5E6B57FEACBE}" type="slidenum">
              <a:rPr lang="en-US" smtClean="0"/>
              <a:t>34</a:t>
            </a:fld>
            <a:endParaRPr lang="en-US" dirty="0"/>
          </a:p>
        </p:txBody>
      </p:sp>
    </p:spTree>
    <p:extLst>
      <p:ext uri="{BB962C8B-B14F-4D97-AF65-F5344CB8AC3E}">
        <p14:creationId xmlns:p14="http://schemas.microsoft.com/office/powerpoint/2010/main" val="27899529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02B656-D898-4057-BC0F-4E6AF4DC535F}" type="slidenum">
              <a:rPr lang="en-US" smtClean="0"/>
              <a:t>36</a:t>
            </a:fld>
            <a:endParaRPr lang="en-US" dirty="0"/>
          </a:p>
        </p:txBody>
      </p:sp>
    </p:spTree>
    <p:extLst>
      <p:ext uri="{BB962C8B-B14F-4D97-AF65-F5344CB8AC3E}">
        <p14:creationId xmlns:p14="http://schemas.microsoft.com/office/powerpoint/2010/main" val="41692283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40687" fontAlgn="auto">
              <a:spcBef>
                <a:spcPts val="0"/>
              </a:spcBef>
              <a:spcAft>
                <a:spcPts val="0"/>
              </a:spcAft>
              <a:defRPr/>
            </a:pPr>
            <a:fld id="{A802B656-D898-4057-BC0F-4E6AF4DC535F}" type="slidenum">
              <a:rPr lang="en-US" sz="1200" b="0">
                <a:solidFill>
                  <a:prstClr val="black"/>
                </a:solidFill>
                <a:latin typeface="Calibri" panose="020F0502020204030204"/>
              </a:rPr>
              <a:pPr defTabSz="440687" fontAlgn="auto">
                <a:spcBef>
                  <a:spcPts val="0"/>
                </a:spcBef>
                <a:spcAft>
                  <a:spcPts val="0"/>
                </a:spcAft>
                <a:defRPr/>
              </a:pPr>
              <a:t>39</a:t>
            </a:fld>
            <a:endParaRPr lang="en-US" sz="1200" b="0" dirty="0">
              <a:solidFill>
                <a:prstClr val="black"/>
              </a:solidFill>
              <a:latin typeface="Calibri" panose="020F0502020204030204"/>
            </a:endParaRPr>
          </a:p>
        </p:txBody>
      </p:sp>
    </p:spTree>
    <p:extLst>
      <p:ext uri="{BB962C8B-B14F-4D97-AF65-F5344CB8AC3E}">
        <p14:creationId xmlns:p14="http://schemas.microsoft.com/office/powerpoint/2010/main" val="2074586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02B656-D898-4057-BC0F-4E6AF4DC535F}" type="slidenum">
              <a:rPr lang="en-US" smtClean="0"/>
              <a:t>4</a:t>
            </a:fld>
            <a:endParaRPr lang="en-US" dirty="0"/>
          </a:p>
        </p:txBody>
      </p:sp>
    </p:spTree>
    <p:extLst>
      <p:ext uri="{BB962C8B-B14F-4D97-AF65-F5344CB8AC3E}">
        <p14:creationId xmlns:p14="http://schemas.microsoft.com/office/powerpoint/2010/main" val="8367219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40687" fontAlgn="auto">
              <a:spcBef>
                <a:spcPts val="0"/>
              </a:spcBef>
              <a:spcAft>
                <a:spcPts val="0"/>
              </a:spcAft>
              <a:defRPr/>
            </a:pPr>
            <a:fld id="{A802B656-D898-4057-BC0F-4E6AF4DC535F}" type="slidenum">
              <a:rPr lang="en-US" sz="1200" b="0">
                <a:solidFill>
                  <a:prstClr val="black"/>
                </a:solidFill>
                <a:latin typeface="Calibri" panose="020F0502020204030204"/>
              </a:rPr>
              <a:pPr defTabSz="440687" fontAlgn="auto">
                <a:spcBef>
                  <a:spcPts val="0"/>
                </a:spcBef>
                <a:spcAft>
                  <a:spcPts val="0"/>
                </a:spcAft>
                <a:defRPr/>
              </a:pPr>
              <a:t>40</a:t>
            </a:fld>
            <a:endParaRPr lang="en-US" sz="1200" b="0" dirty="0">
              <a:solidFill>
                <a:prstClr val="black"/>
              </a:solidFill>
              <a:latin typeface="Calibri" panose="020F0502020204030204"/>
            </a:endParaRPr>
          </a:p>
        </p:txBody>
      </p:sp>
    </p:spTree>
    <p:extLst>
      <p:ext uri="{BB962C8B-B14F-4D97-AF65-F5344CB8AC3E}">
        <p14:creationId xmlns:p14="http://schemas.microsoft.com/office/powerpoint/2010/main" val="5973753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02B656-D898-4057-BC0F-4E6AF4DC535F}" type="slidenum">
              <a:rPr lang="en-US" smtClean="0"/>
              <a:t>41</a:t>
            </a:fld>
            <a:endParaRPr lang="en-US" dirty="0"/>
          </a:p>
        </p:txBody>
      </p:sp>
    </p:spTree>
    <p:extLst>
      <p:ext uri="{BB962C8B-B14F-4D97-AF65-F5344CB8AC3E}">
        <p14:creationId xmlns:p14="http://schemas.microsoft.com/office/powerpoint/2010/main" val="2855945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02B656-D898-4057-BC0F-4E6AF4DC535F}" type="slidenum">
              <a:rPr lang="en-US" smtClean="0"/>
              <a:t>42</a:t>
            </a:fld>
            <a:endParaRPr lang="en-US" dirty="0"/>
          </a:p>
        </p:txBody>
      </p:sp>
    </p:spTree>
    <p:extLst>
      <p:ext uri="{BB962C8B-B14F-4D97-AF65-F5344CB8AC3E}">
        <p14:creationId xmlns:p14="http://schemas.microsoft.com/office/powerpoint/2010/main" val="41086820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02B656-D898-4057-BC0F-4E6AF4DC535F}" type="slidenum">
              <a:rPr lang="en-US" smtClean="0"/>
              <a:t>43</a:t>
            </a:fld>
            <a:endParaRPr lang="en-US" dirty="0"/>
          </a:p>
        </p:txBody>
      </p:sp>
    </p:spTree>
    <p:extLst>
      <p:ext uri="{BB962C8B-B14F-4D97-AF65-F5344CB8AC3E}">
        <p14:creationId xmlns:p14="http://schemas.microsoft.com/office/powerpoint/2010/main" val="39490449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5389A6-2FA1-4B36-801E-82C197878AF6}" type="slidenum">
              <a:rPr lang="en-US" smtClean="0"/>
              <a:t>44</a:t>
            </a:fld>
            <a:endParaRPr lang="en-US" dirty="0"/>
          </a:p>
        </p:txBody>
      </p:sp>
    </p:spTree>
    <p:extLst>
      <p:ext uri="{BB962C8B-B14F-4D97-AF65-F5344CB8AC3E}">
        <p14:creationId xmlns:p14="http://schemas.microsoft.com/office/powerpoint/2010/main" val="26628829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DC57A8-AE18-4654-B6AF-04B3577165BE}" type="slidenum">
              <a:rPr lang="en-US" smtClean="0"/>
              <a:t>46</a:t>
            </a:fld>
            <a:endParaRPr lang="en-US" dirty="0"/>
          </a:p>
        </p:txBody>
      </p:sp>
    </p:spTree>
    <p:extLst>
      <p:ext uri="{BB962C8B-B14F-4D97-AF65-F5344CB8AC3E}">
        <p14:creationId xmlns:p14="http://schemas.microsoft.com/office/powerpoint/2010/main" val="40451393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02B656-D898-4057-BC0F-4E6AF4DC535F}" type="slidenum">
              <a:rPr lang="en-US" smtClean="0"/>
              <a:t>48</a:t>
            </a:fld>
            <a:endParaRPr lang="en-US" dirty="0"/>
          </a:p>
        </p:txBody>
      </p:sp>
    </p:spTree>
    <p:extLst>
      <p:ext uri="{BB962C8B-B14F-4D97-AF65-F5344CB8AC3E}">
        <p14:creationId xmlns:p14="http://schemas.microsoft.com/office/powerpoint/2010/main" val="38941494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02B656-D898-4057-BC0F-4E6AF4DC535F}" type="slidenum">
              <a:rPr lang="en-US" smtClean="0"/>
              <a:t>49</a:t>
            </a:fld>
            <a:endParaRPr lang="en-US" dirty="0"/>
          </a:p>
        </p:txBody>
      </p:sp>
    </p:spTree>
    <p:extLst>
      <p:ext uri="{BB962C8B-B14F-4D97-AF65-F5344CB8AC3E}">
        <p14:creationId xmlns:p14="http://schemas.microsoft.com/office/powerpoint/2010/main" val="2223452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02B656-D898-4057-BC0F-4E6AF4DC535F}" type="slidenum">
              <a:rPr lang="en-US" smtClean="0"/>
              <a:t>50</a:t>
            </a:fld>
            <a:endParaRPr lang="en-US" dirty="0"/>
          </a:p>
        </p:txBody>
      </p:sp>
    </p:spTree>
    <p:extLst>
      <p:ext uri="{BB962C8B-B14F-4D97-AF65-F5344CB8AC3E}">
        <p14:creationId xmlns:p14="http://schemas.microsoft.com/office/powerpoint/2010/main" val="8275810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02B656-D898-4057-BC0F-4E6AF4DC535F}" type="slidenum">
              <a:rPr lang="en-US" smtClean="0"/>
              <a:t>51</a:t>
            </a:fld>
            <a:endParaRPr lang="en-US" dirty="0"/>
          </a:p>
        </p:txBody>
      </p:sp>
    </p:spTree>
    <p:extLst>
      <p:ext uri="{BB962C8B-B14F-4D97-AF65-F5344CB8AC3E}">
        <p14:creationId xmlns:p14="http://schemas.microsoft.com/office/powerpoint/2010/main" val="4027589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02B656-D898-4057-BC0F-4E6AF4DC535F}" type="slidenum">
              <a:rPr lang="en-US" smtClean="0"/>
              <a:t>5</a:t>
            </a:fld>
            <a:endParaRPr lang="en-US" dirty="0"/>
          </a:p>
        </p:txBody>
      </p:sp>
    </p:spTree>
    <p:extLst>
      <p:ext uri="{BB962C8B-B14F-4D97-AF65-F5344CB8AC3E}">
        <p14:creationId xmlns:p14="http://schemas.microsoft.com/office/powerpoint/2010/main" val="23192447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02B656-D898-4057-BC0F-4E6AF4DC535F}" type="slidenum">
              <a:rPr lang="en-US" smtClean="0"/>
              <a:t>52</a:t>
            </a:fld>
            <a:endParaRPr lang="en-US" dirty="0"/>
          </a:p>
        </p:txBody>
      </p:sp>
    </p:spTree>
    <p:extLst>
      <p:ext uri="{BB962C8B-B14F-4D97-AF65-F5344CB8AC3E}">
        <p14:creationId xmlns:p14="http://schemas.microsoft.com/office/powerpoint/2010/main" val="9984552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02B656-D898-4057-BC0F-4E6AF4DC535F}" type="slidenum">
              <a:rPr lang="en-US" smtClean="0"/>
              <a:t>53</a:t>
            </a:fld>
            <a:endParaRPr lang="en-US" dirty="0"/>
          </a:p>
        </p:txBody>
      </p:sp>
    </p:spTree>
    <p:extLst>
      <p:ext uri="{BB962C8B-B14F-4D97-AF65-F5344CB8AC3E}">
        <p14:creationId xmlns:p14="http://schemas.microsoft.com/office/powerpoint/2010/main" val="7694403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5389A6-2FA1-4B36-801E-82C197878AF6}" type="slidenum">
              <a:rPr lang="en-US" smtClean="0"/>
              <a:t>54</a:t>
            </a:fld>
            <a:endParaRPr lang="en-US" dirty="0"/>
          </a:p>
        </p:txBody>
      </p:sp>
    </p:spTree>
    <p:extLst>
      <p:ext uri="{BB962C8B-B14F-4D97-AF65-F5344CB8AC3E}">
        <p14:creationId xmlns:p14="http://schemas.microsoft.com/office/powerpoint/2010/main" val="4293706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02B656-D898-4057-BC0F-4E6AF4DC535F}" type="slidenum">
              <a:rPr lang="en-US" smtClean="0"/>
              <a:t>6</a:t>
            </a:fld>
            <a:endParaRPr lang="en-US" dirty="0"/>
          </a:p>
        </p:txBody>
      </p:sp>
    </p:spTree>
    <p:extLst>
      <p:ext uri="{BB962C8B-B14F-4D97-AF65-F5344CB8AC3E}">
        <p14:creationId xmlns:p14="http://schemas.microsoft.com/office/powerpoint/2010/main" val="2429838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02B656-D898-4057-BC0F-4E6AF4DC535F}" type="slidenum">
              <a:rPr lang="en-US" smtClean="0"/>
              <a:t>7</a:t>
            </a:fld>
            <a:endParaRPr lang="en-US" dirty="0"/>
          </a:p>
        </p:txBody>
      </p:sp>
    </p:spTree>
    <p:extLst>
      <p:ext uri="{BB962C8B-B14F-4D97-AF65-F5344CB8AC3E}">
        <p14:creationId xmlns:p14="http://schemas.microsoft.com/office/powerpoint/2010/main" val="1264219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02B656-D898-4057-BC0F-4E6AF4DC535F}" type="slidenum">
              <a:rPr lang="en-US" smtClean="0"/>
              <a:t>8</a:t>
            </a:fld>
            <a:endParaRPr lang="en-US" dirty="0"/>
          </a:p>
        </p:txBody>
      </p:sp>
    </p:spTree>
    <p:extLst>
      <p:ext uri="{BB962C8B-B14F-4D97-AF65-F5344CB8AC3E}">
        <p14:creationId xmlns:p14="http://schemas.microsoft.com/office/powerpoint/2010/main" val="32844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This is </a:t>
            </a:r>
            <a:r>
              <a:rPr lang="en-US" b="1" dirty="0">
                <a:latin typeface="Arial" panose="020B0604020202020204" pitchFamily="34" charset="0"/>
                <a:cs typeface="Arial" panose="020B0604020202020204" pitchFamily="34" charset="0"/>
              </a:rPr>
              <a:t>Davis Bacon </a:t>
            </a:r>
            <a:r>
              <a:rPr lang="en-US" dirty="0">
                <a:latin typeface="Arial" panose="020B0604020202020204" pitchFamily="34" charset="0"/>
                <a:cs typeface="Arial" panose="020B0604020202020204" pitchFamily="34" charset="0"/>
              </a:rPr>
              <a:t>overview for the General Contractor and Subcontractors that are assigned to this project.</a:t>
            </a:r>
          </a:p>
        </p:txBody>
      </p:sp>
      <p:sp>
        <p:nvSpPr>
          <p:cNvPr id="4" name="Slide Number Placeholder 3"/>
          <p:cNvSpPr>
            <a:spLocks noGrp="1"/>
          </p:cNvSpPr>
          <p:nvPr>
            <p:ph type="sldNum" sz="quarter" idx="5"/>
          </p:nvPr>
        </p:nvSpPr>
        <p:spPr/>
        <p:txBody>
          <a:bodyPr/>
          <a:lstStyle/>
          <a:p>
            <a:fld id="{7693C8BB-2E59-4879-8526-5E6B57FEACBE}" type="slidenum">
              <a:rPr lang="en-US" smtClean="0"/>
              <a:t>15</a:t>
            </a:fld>
            <a:endParaRPr lang="en-US" dirty="0"/>
          </a:p>
        </p:txBody>
      </p:sp>
    </p:spTree>
    <p:extLst>
      <p:ext uri="{BB962C8B-B14F-4D97-AF65-F5344CB8AC3E}">
        <p14:creationId xmlns:p14="http://schemas.microsoft.com/office/powerpoint/2010/main" val="3452791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defTabSz="881390">
              <a:buFont typeface="Arial" panose="020B0604020202020204" pitchFamily="34" charset="0"/>
              <a:buChar char="•"/>
              <a:defRPr/>
            </a:pPr>
            <a:r>
              <a:rPr lang="en-US" dirty="0">
                <a:latin typeface="Arial" panose="020B0604020202020204" pitchFamily="34" charset="0"/>
                <a:cs typeface="Arial" panose="020B0604020202020204" pitchFamily="34" charset="0"/>
              </a:rPr>
              <a:t>The </a:t>
            </a:r>
            <a:r>
              <a:rPr lang="en-US" b="1" dirty="0">
                <a:latin typeface="Arial" panose="020B0604020202020204" pitchFamily="34" charset="0"/>
                <a:cs typeface="Arial" panose="020B0604020202020204" pitchFamily="34" charset="0"/>
              </a:rPr>
              <a:t>Davis Bacon Act </a:t>
            </a:r>
            <a:r>
              <a:rPr lang="en-US" dirty="0">
                <a:latin typeface="Arial" panose="020B0604020202020204" pitchFamily="34" charset="0"/>
                <a:cs typeface="Arial" panose="020B0604020202020204" pitchFamily="34" charset="0"/>
              </a:rPr>
              <a:t>requires accurate payment of prevailing wage rates to laborers of Federally assisted construction projects that are in excess of $2,000.</a:t>
            </a:r>
          </a:p>
          <a:p>
            <a:pPr marL="165261" indent="-165261" defTabSz="881390">
              <a:buFont typeface="Arial" panose="020B0604020202020204" pitchFamily="34" charset="0"/>
              <a:buChar char="•"/>
              <a:defRPr/>
            </a:pPr>
            <a:r>
              <a:rPr lang="en-US" dirty="0">
                <a:latin typeface="Arial" panose="020B0604020202020204" pitchFamily="34" charset="0"/>
                <a:cs typeface="Arial" panose="020B0604020202020204" pitchFamily="34" charset="0"/>
              </a:rPr>
              <a:t>Requires 1 and ½ of pay for overtime of 40 hours. </a:t>
            </a:r>
          </a:p>
          <a:p>
            <a:pPr marL="165261" indent="-165261" defTabSz="881390">
              <a:buFont typeface="Arial" panose="020B0604020202020204" pitchFamily="34" charset="0"/>
              <a:buChar char="•"/>
              <a:defRPr/>
            </a:pPr>
            <a:r>
              <a:rPr lang="en-US" dirty="0">
                <a:latin typeface="Arial" panose="020B0604020202020204" pitchFamily="34" charset="0"/>
                <a:cs typeface="Arial" panose="020B0604020202020204" pitchFamily="34" charset="0"/>
              </a:rPr>
              <a:t>Enforces criminal prosecution and penalty fees for any intentional violations.</a:t>
            </a:r>
          </a:p>
          <a:p>
            <a:endParaRPr lang="en-US" dirty="0"/>
          </a:p>
        </p:txBody>
      </p:sp>
      <p:sp>
        <p:nvSpPr>
          <p:cNvPr id="4" name="Slide Number Placeholder 3"/>
          <p:cNvSpPr>
            <a:spLocks noGrp="1"/>
          </p:cNvSpPr>
          <p:nvPr>
            <p:ph type="sldNum" sz="quarter" idx="5"/>
          </p:nvPr>
        </p:nvSpPr>
        <p:spPr/>
        <p:txBody>
          <a:bodyPr/>
          <a:lstStyle/>
          <a:p>
            <a:fld id="{7693C8BB-2E59-4879-8526-5E6B57FEACBE}" type="slidenum">
              <a:rPr lang="en-US" smtClean="0"/>
              <a:t>16</a:t>
            </a:fld>
            <a:endParaRPr lang="en-US" dirty="0"/>
          </a:p>
        </p:txBody>
      </p:sp>
    </p:spTree>
    <p:extLst>
      <p:ext uri="{BB962C8B-B14F-4D97-AF65-F5344CB8AC3E}">
        <p14:creationId xmlns:p14="http://schemas.microsoft.com/office/powerpoint/2010/main" val="31395633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smtClean="0"/>
              <a:t>10/8/2024</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424416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10/8/2024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623329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10/8/2024</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89081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10/8/2024</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pPr/>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28802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smtClean="0"/>
              <a:pPr/>
              <a:t>10/8/2024</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2827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10/8/2024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57789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10/8/2024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094029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239266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smtClean="0"/>
              <a:t>10/8/2024</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126748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with 2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612648" y="1078992"/>
            <a:ext cx="6272784" cy="1536192"/>
          </a:xfrm>
        </p:spPr>
        <p:txBody>
          <a:bodyPr anchor="b">
            <a:normAutofit/>
          </a:bodyPr>
          <a:lstStyle>
            <a:lvl1pPr>
              <a:defRPr sz="5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612648" y="3355848"/>
            <a:ext cx="6272784" cy="2825496"/>
          </a:xfrm>
        </p:spPr>
        <p:txBody>
          <a:bodyPr/>
          <a:lstStyle>
            <a:lvl1pPr marL="0" indent="0">
              <a:buNone/>
              <a:defRPr sz="1800"/>
            </a:lvl1pPr>
          </a:lstStyle>
          <a:p>
            <a:pPr lvl="0"/>
            <a:r>
              <a:rPr lang="en-US"/>
              <a:t>Click to edit Master text styles</a:t>
            </a:r>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5605272" y="6356350"/>
            <a:ext cx="1280160" cy="365125"/>
          </a:xfrm>
        </p:spPr>
        <p:txBody>
          <a:bodyPr/>
          <a:lstStyle/>
          <a:p>
            <a:fld id="{A65A5C87-DF58-40C8-B092-1DE63DB4547E}" type="slidenum">
              <a:rPr lang="en-US" smtClean="0"/>
              <a:t>‹#›</a:t>
            </a:fld>
            <a:endParaRPr lang="en-US" dirty="0"/>
          </a:p>
        </p:txBody>
      </p:sp>
      <p:sp>
        <p:nvSpPr>
          <p:cNvPr id="7" name="Rectangle 6">
            <a:extLst>
              <a:ext uri="{FF2B5EF4-FFF2-40B4-BE49-F238E27FC236}">
                <a16:creationId xmlns:a16="http://schemas.microsoft.com/office/drawing/2014/main" id="{C3EEEC07-DA87-4415-8D6B-72E1B2686535}"/>
              </a:ext>
            </a:extLst>
          </p:cNvPr>
          <p:cNvSpPr/>
          <p:nvPr userDrawn="1"/>
        </p:nvSpPr>
        <p:spPr>
          <a:xfrm rot="5400000">
            <a:off x="850392" y="36576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p:nvPr>
        </p:nvSpPr>
        <p:spPr>
          <a:xfrm>
            <a:off x="7680960" y="4352544"/>
            <a:ext cx="4507992" cy="2505456"/>
          </a:xfrm>
        </p:spPr>
        <p:txBody>
          <a:bodyPr anchor="ctr"/>
          <a:lstStyle>
            <a:lvl1pPr algn="ctr">
              <a:buNone/>
              <a:defRPr/>
            </a:lvl1pPr>
          </a:lstStyle>
          <a:p>
            <a:r>
              <a:rPr lang="en-US" dirty="0"/>
              <a:t>Click icon to add picture</a:t>
            </a:r>
          </a:p>
        </p:txBody>
      </p:sp>
      <p:sp>
        <p:nvSpPr>
          <p:cNvPr id="10" name="Picture Placeholder 14">
            <a:extLst>
              <a:ext uri="{FF2B5EF4-FFF2-40B4-BE49-F238E27FC236}">
                <a16:creationId xmlns:a16="http://schemas.microsoft.com/office/drawing/2014/main" id="{687A7A61-F904-44E0-837C-FB357932BC1E}"/>
              </a:ext>
            </a:extLst>
          </p:cNvPr>
          <p:cNvSpPr>
            <a:spLocks noGrp="1"/>
          </p:cNvSpPr>
          <p:nvPr>
            <p:ph type="pic" sz="quarter" idx="14"/>
          </p:nvPr>
        </p:nvSpPr>
        <p:spPr>
          <a:xfrm>
            <a:off x="7680960" y="0"/>
            <a:ext cx="4507992" cy="4123944"/>
          </a:xfrm>
        </p:spPr>
        <p:txBody>
          <a:bodyPr anchor="ctr"/>
          <a:lstStyle>
            <a:lvl1pPr algn="ctr">
              <a:buNone/>
              <a:defRPr/>
            </a:lvl1pPr>
          </a:lstStyle>
          <a:p>
            <a:r>
              <a:rPr lang="en-US" dirty="0"/>
              <a:t>Click icon to add picture</a:t>
            </a:r>
          </a:p>
        </p:txBody>
      </p:sp>
      <p:sp>
        <p:nvSpPr>
          <p:cNvPr id="8" name="Rectangle 7">
            <a:extLst>
              <a:ext uri="{FF2B5EF4-FFF2-40B4-BE49-F238E27FC236}">
                <a16:creationId xmlns:a16="http://schemas.microsoft.com/office/drawing/2014/main" id="{EEFA3CC7-31ED-4E5A-87A6-AA1D8F4251FC}"/>
              </a:ext>
            </a:extLst>
          </p:cNvPr>
          <p:cNvSpPr/>
          <p:nvPr userDrawn="1"/>
        </p:nvSpPr>
        <p:spPr>
          <a:xfrm>
            <a:off x="621792"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5199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88196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t>10/8/2024</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67551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10/8/2024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6510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10/8/2024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32715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10/8/2024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81538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10/8/2024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8812080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5074725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13070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srcRect/>
          <a:tile tx="0" ty="0" sx="100000" sy="100000" flip="none" algn="tl"/>
        </a:blipFill>
        <a:effectLst/>
      </p:bgPr>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10/8/2024</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019266717"/>
      </p:ext>
    </p:extLst>
  </p:cSld>
  <p:clrMap bg1="dk1" tx1="lt1" bg2="dk2"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7.bin"/><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5.bin"/><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5.bin"/><Relationship Id="rId1" Type="http://schemas.openxmlformats.org/officeDocument/2006/relationships/slideLayout" Target="../slideLayouts/slideLayout2.xml"/><Relationship Id="rId5" Type="http://schemas.openxmlformats.org/officeDocument/2006/relationships/hyperlink" Target="https://people-equation.com/improve-your-decision-making-by-doing-these-three-things/" TargetMode="External"/><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8.bin"/><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oleObject" Target="../embeddings/oleObject8.bin"/><Relationship Id="rId4" Type="http://schemas.openxmlformats.org/officeDocument/2006/relationships/image" Target="../media/image10.jpg"/></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oleObject" Target="../embeddings/oleObject8.bin"/></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oleObject" Target="../embeddings/oleObject8.bin"/></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oleObject" Target="../embeddings/oleObject8.bin"/></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oleObject" Target="../embeddings/oleObject8.bin"/></Relationships>
</file>

<file path=ppt/slides/_rels/slide2.xml.rels><?xml version="1.0" encoding="UTF-8" standalone="yes"?>
<Relationships xmlns="http://schemas.openxmlformats.org/package/2006/relationships"><Relationship Id="rId3" Type="http://schemas.openxmlformats.org/officeDocument/2006/relationships/hyperlink" Target="mailto:kathleen.kennedy@phoenix.gov"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oleObject" Target="../embeddings/oleObject2.bin"/><Relationship Id="rId4" Type="http://schemas.openxmlformats.org/officeDocument/2006/relationships/hyperlink" Target="mailto:alex.rivera.iii@phoenix.gov"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oleObject" Target="../embeddings/oleObject8.bin"/></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oleObject" Target="../embeddings/oleObject8.bin"/></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oleObject" Target="../embeddings/oleObject8.bin"/></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oleObject" Target="../embeddings/oleObject8.bin"/><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oleObject" Target="../embeddings/oleObject8.bin"/></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oleObject" Target="../embeddings/oleObject8.bin"/></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oleObject" Target="../embeddings/oleObject8.bin"/></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oleObject" Target="../embeddings/oleObject8.bin"/></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oleObject" Target="../embeddings/oleObject8.bin"/></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oleObject" Target="../embeddings/oleObject8.bin"/></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oleObject" Target="../embeddings/oleObject8.bin"/></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oleObject" Target="../embeddings/oleObject8.bin"/></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oleObject" Target="../embeddings/oleObject8.bin"/></Relationships>
</file>

<file path=ppt/slides/_rels/slide3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oleObject" Target="../embeddings/oleObject8.bin"/><Relationship Id="rId4" Type="http://schemas.openxmlformats.org/officeDocument/2006/relationships/image" Target="../media/image29.JP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oleObject" Target="../embeddings/oleObject8.bin"/><Relationship Id="rId5" Type="http://schemas.openxmlformats.org/officeDocument/2006/relationships/image" Target="../media/image30.jpg"/><Relationship Id="rId4" Type="http://schemas.openxmlformats.org/officeDocument/2006/relationships/hyperlink" Target="mailto:alex.rivera.iii@phoenix.gov" TargetMode="External"/></Relationships>
</file>

<file path=ppt/slides/_rels/slide35.xml.rels><?xml version="1.0" encoding="UTF-8" standalone="yes"?>
<Relationships xmlns="http://schemas.openxmlformats.org/package/2006/relationships"><Relationship Id="rId2" Type="http://schemas.openxmlformats.org/officeDocument/2006/relationships/hyperlink" Target="mailto:kathleen.kennedy@phoenix.gov"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9.bin"/><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9.bin"/><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1.wmf"/></Relationships>
</file>

<file path=ppt/slides/_rels/slide4.xml.rels><?xml version="1.0" encoding="UTF-8" standalone="yes"?>
<Relationships xmlns="http://schemas.openxmlformats.org/package/2006/relationships"><Relationship Id="rId3" Type="http://schemas.openxmlformats.org/officeDocument/2006/relationships/hyperlink" Target="mailto:Kathleen.kennedy@phoenix.gov" TargetMode="External"/><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oleObject" Target="../embeddings/oleObject4.bin"/><Relationship Id="rId5" Type="http://schemas.openxmlformats.org/officeDocument/2006/relationships/hyperlink" Target="https://solicitations.phoenix.gov/" TargetMode="External"/><Relationship Id="rId4" Type="http://schemas.openxmlformats.org/officeDocument/2006/relationships/hyperlink" Target="https://eprocurement.phoenix.gov/irj/portal" TargetMode="Externa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2.emf"/><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hyperlink" Target="https://www.phoenix.gov/streets/procurement-opportunities/" TargetMode="External"/><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oleObject" Target="../embeddings/oleObject1.bin"/><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hyperlink" Target="https://solicitations.phoenix.gov/"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oleObject" Target="../embeddings/oleObject1.bin"/><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hyperlink" Target="mailto:vendor.support@phoenix.gov"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oleObject" Target="../embeddings/oleObject1.bin"/><Relationship Id="rId4" Type="http://schemas.openxmlformats.org/officeDocument/2006/relationships/image" Target="../media/image35.jpeg"/></Relationships>
</file>

<file path=ppt/slides/_rels/slide45.xml.rels><?xml version="1.0" encoding="UTF-8" standalone="yes"?>
<Relationships xmlns="http://schemas.openxmlformats.org/package/2006/relationships"><Relationship Id="rId3" Type="http://schemas.openxmlformats.org/officeDocument/2006/relationships/hyperlink" Target="https://eprocurement.phoenix.gov/irj/portal" TargetMode="External"/><Relationship Id="rId7" Type="http://schemas.openxmlformats.org/officeDocument/2006/relationships/image" Target="../media/image4.png"/><Relationship Id="rId2" Type="http://schemas.openxmlformats.org/officeDocument/2006/relationships/hyperlink" Target="https://www.phoenix.gov/finance/vendorsreg" TargetMode="External"/><Relationship Id="rId1" Type="http://schemas.openxmlformats.org/officeDocument/2006/relationships/slideLayout" Target="../slideLayouts/slideLayout2.xml"/><Relationship Id="rId6" Type="http://schemas.openxmlformats.org/officeDocument/2006/relationships/oleObject" Target="../embeddings/oleObject1.bin"/><Relationship Id="rId5" Type="http://schemas.openxmlformats.org/officeDocument/2006/relationships/image" Target="../media/image37.png"/><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png"/></Relationships>
</file>

<file path=ppt/slides/_rels/slide4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2.xml"/><Relationship Id="rId7" Type="http://schemas.openxmlformats.org/officeDocument/2006/relationships/oleObject" Target="../embeddings/oleObject1.bin"/><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oleObject" Target="../embeddings/oleObject1.bin"/></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oleObject" Target="../embeddings/oleObject12.bin"/></Relationships>
</file>

<file path=ppt/slides/_rels/slide5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oleObject" Target="../embeddings/oleObject13.bin"/></Relationships>
</file>

<file path=ppt/slides/_rels/slide5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oleObject" Target="../embeddings/oleObject1.bin"/></Relationships>
</file>

<file path=ppt/slides/_rels/slide5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oleObject" Target="../embeddings/oleObject1.bin"/></Relationships>
</file>

<file path=ppt/slides/_rels/slide5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s://byod4learning.wordpress.com/" TargetMode="Externa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7.bin"/><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CC652-BFFD-4723-A5EE-8469C3F1D046}"/>
              </a:ext>
            </a:extLst>
          </p:cNvPr>
          <p:cNvSpPr>
            <a:spLocks noGrp="1"/>
          </p:cNvSpPr>
          <p:nvPr>
            <p:ph type="title"/>
          </p:nvPr>
        </p:nvSpPr>
        <p:spPr>
          <a:xfrm>
            <a:off x="6096000" y="152821"/>
            <a:ext cx="4850674" cy="972987"/>
          </a:xfrm>
        </p:spPr>
        <p:txBody>
          <a:bodyPr>
            <a:normAutofit/>
          </a:bodyPr>
          <a:lstStyle/>
          <a:p>
            <a:pPr algn="ctr"/>
            <a:r>
              <a:rPr lang="en-US" b="1" i="1" dirty="0">
                <a:solidFill>
                  <a:schemeClr val="bg1"/>
                </a:solidFill>
                <a:latin typeface="Arial" panose="020B0604020202020204" pitchFamily="34" charset="0"/>
                <a:cs typeface="Arial" panose="020B0604020202020204" pitchFamily="34" charset="0"/>
              </a:rPr>
              <a:t>WELCOME</a:t>
            </a:r>
          </a:p>
        </p:txBody>
      </p:sp>
      <p:sp>
        <p:nvSpPr>
          <p:cNvPr id="3" name="Content Placeholder 2">
            <a:extLst>
              <a:ext uri="{FF2B5EF4-FFF2-40B4-BE49-F238E27FC236}">
                <a16:creationId xmlns:a16="http://schemas.microsoft.com/office/drawing/2014/main" id="{74D63C5B-142C-451C-B7FB-526CADC15B0E}"/>
              </a:ext>
            </a:extLst>
          </p:cNvPr>
          <p:cNvSpPr>
            <a:spLocks noGrp="1"/>
          </p:cNvSpPr>
          <p:nvPr>
            <p:ph idx="1"/>
          </p:nvPr>
        </p:nvSpPr>
        <p:spPr>
          <a:xfrm>
            <a:off x="0" y="1125808"/>
            <a:ext cx="11769634" cy="5732191"/>
          </a:xfrm>
        </p:spPr>
        <p:txBody>
          <a:bodyPr>
            <a:normAutofit/>
          </a:bodyPr>
          <a:lstStyle/>
          <a:p>
            <a:pPr marL="0" indent="0" algn="ctr">
              <a:lnSpc>
                <a:spcPct val="100000"/>
              </a:lnSpc>
              <a:spcBef>
                <a:spcPts val="0"/>
              </a:spcBef>
              <a:buNone/>
            </a:pPr>
            <a:endParaRPr lang="en-US" sz="2000" b="1" dirty="0">
              <a:solidFill>
                <a:schemeClr val="bg1"/>
              </a:solidFill>
              <a:latin typeface="Arial" panose="020B0604020202020204" pitchFamily="34" charset="0"/>
              <a:cs typeface="Arial" panose="020B0604020202020204" pitchFamily="34" charset="0"/>
            </a:endParaRPr>
          </a:p>
          <a:p>
            <a:pPr marL="0" indent="0" algn="ctr">
              <a:lnSpc>
                <a:spcPct val="100000"/>
              </a:lnSpc>
              <a:spcBef>
                <a:spcPts val="0"/>
              </a:spcBef>
              <a:buNone/>
            </a:pPr>
            <a:r>
              <a:rPr lang="en-US" sz="3200" b="1" dirty="0">
                <a:solidFill>
                  <a:schemeClr val="bg1"/>
                </a:solidFill>
                <a:latin typeface="Arial" panose="020B0604020202020204" pitchFamily="34" charset="0"/>
                <a:cs typeface="Arial" panose="020B0604020202020204" pitchFamily="34" charset="0"/>
              </a:rPr>
              <a:t>CITY OF PHOENIX</a:t>
            </a:r>
          </a:p>
          <a:p>
            <a:pPr marL="0" indent="0" algn="ctr">
              <a:lnSpc>
                <a:spcPct val="100000"/>
              </a:lnSpc>
              <a:spcBef>
                <a:spcPts val="0"/>
              </a:spcBef>
              <a:buNone/>
            </a:pPr>
            <a:r>
              <a:rPr lang="en-US" sz="3200" b="1" dirty="0">
                <a:solidFill>
                  <a:schemeClr val="bg1"/>
                </a:solidFill>
                <a:latin typeface="Arial" panose="020B0604020202020204" pitchFamily="34" charset="0"/>
                <a:cs typeface="Arial" panose="020B0604020202020204" pitchFamily="34" charset="0"/>
              </a:rPr>
              <a:t>EDISON IMPACT HUB CONSTRUCTION</a:t>
            </a:r>
          </a:p>
          <a:p>
            <a:pPr marL="0" indent="0" algn="ctr">
              <a:lnSpc>
                <a:spcPct val="100000"/>
              </a:lnSpc>
              <a:spcBef>
                <a:spcPts val="0"/>
              </a:spcBef>
              <a:buNone/>
            </a:pPr>
            <a:r>
              <a:rPr lang="en-US" sz="3200" b="1" dirty="0">
                <a:solidFill>
                  <a:schemeClr val="bg1"/>
                </a:solidFill>
                <a:latin typeface="Arial" panose="020B0604020202020204" pitchFamily="34" charset="0"/>
                <a:cs typeface="Arial" panose="020B0604020202020204" pitchFamily="34" charset="0"/>
              </a:rPr>
              <a:t>DESIGN-BID-BUILD</a:t>
            </a:r>
          </a:p>
          <a:p>
            <a:pPr marL="0" indent="0" algn="ctr">
              <a:lnSpc>
                <a:spcPct val="100000"/>
              </a:lnSpc>
              <a:spcBef>
                <a:spcPts val="0"/>
              </a:spcBef>
              <a:buNone/>
            </a:pPr>
            <a:r>
              <a:rPr lang="en-US" sz="3200" b="1" dirty="0">
                <a:solidFill>
                  <a:schemeClr val="bg1"/>
                </a:solidFill>
                <a:latin typeface="Arial" panose="020B0604020202020204" pitchFamily="34" charset="0"/>
                <a:cs typeface="Arial" panose="020B0604020202020204" pitchFamily="34" charset="0"/>
              </a:rPr>
              <a:t>PRE-BID MEETING</a:t>
            </a:r>
          </a:p>
          <a:p>
            <a:pPr marL="0" indent="0" algn="ctr">
              <a:lnSpc>
                <a:spcPct val="100000"/>
              </a:lnSpc>
              <a:spcBef>
                <a:spcPts val="0"/>
              </a:spcBef>
              <a:buNone/>
            </a:pPr>
            <a:endParaRPr lang="en-US" dirty="0">
              <a:solidFill>
                <a:schemeClr val="bg1"/>
              </a:solidFill>
              <a:latin typeface="Arial" panose="020B0604020202020204" pitchFamily="34" charset="0"/>
              <a:cs typeface="Arial" panose="020B0604020202020204" pitchFamily="34" charset="0"/>
            </a:endParaRPr>
          </a:p>
          <a:p>
            <a:pPr marL="0" indent="0" algn="ctr">
              <a:lnSpc>
                <a:spcPct val="100000"/>
              </a:lnSpc>
              <a:spcBef>
                <a:spcPts val="0"/>
              </a:spcBef>
              <a:buNone/>
            </a:pPr>
            <a:r>
              <a:rPr lang="en-US" sz="2400" b="1" dirty="0">
                <a:solidFill>
                  <a:schemeClr val="bg1"/>
                </a:solidFill>
                <a:latin typeface="Arial" panose="020B0604020202020204" pitchFamily="34" charset="0"/>
                <a:cs typeface="Arial" panose="020B0604020202020204" pitchFamily="34" charset="0"/>
              </a:rPr>
              <a:t>Project No.: AH20300003</a:t>
            </a:r>
          </a:p>
          <a:p>
            <a:pPr marL="0" indent="0" algn="ctr">
              <a:lnSpc>
                <a:spcPct val="100000"/>
              </a:lnSpc>
              <a:spcBef>
                <a:spcPts val="0"/>
              </a:spcBef>
              <a:buNone/>
            </a:pPr>
            <a:r>
              <a:rPr lang="en-US" sz="2400" b="1" dirty="0">
                <a:solidFill>
                  <a:schemeClr val="bg1"/>
                </a:solidFill>
                <a:latin typeface="Arial" panose="020B0604020202020204" pitchFamily="34" charset="0"/>
                <a:cs typeface="Arial" panose="020B0604020202020204" pitchFamily="34" charset="0"/>
              </a:rPr>
              <a:t>PROCUREPHX PRODUCT CATEGORY CODE: 912000000</a:t>
            </a:r>
          </a:p>
          <a:p>
            <a:pPr marL="0" indent="0" algn="ctr">
              <a:lnSpc>
                <a:spcPct val="100000"/>
              </a:lnSpc>
              <a:spcBef>
                <a:spcPts val="0"/>
              </a:spcBef>
              <a:buNone/>
            </a:pPr>
            <a:r>
              <a:rPr lang="en-US" sz="2400" b="1" dirty="0">
                <a:solidFill>
                  <a:schemeClr val="bg1"/>
                </a:solidFill>
                <a:latin typeface="Arial" panose="020B0604020202020204" pitchFamily="34" charset="0"/>
                <a:cs typeface="Arial" panose="020B0604020202020204" pitchFamily="34" charset="0"/>
              </a:rPr>
              <a:t>RFx Number: 6000001671</a:t>
            </a:r>
          </a:p>
          <a:p>
            <a:pPr marL="0" indent="0" algn="ctr">
              <a:lnSpc>
                <a:spcPct val="100000"/>
              </a:lnSpc>
              <a:spcBef>
                <a:spcPts val="0"/>
              </a:spcBef>
              <a:buNone/>
            </a:pPr>
            <a:endParaRPr lang="en-US" sz="2400" b="1" dirty="0">
              <a:solidFill>
                <a:schemeClr val="bg1"/>
              </a:solidFill>
              <a:latin typeface="Arial" panose="020B0604020202020204" pitchFamily="34" charset="0"/>
              <a:cs typeface="Arial" panose="020B0604020202020204" pitchFamily="34" charset="0"/>
            </a:endParaRPr>
          </a:p>
          <a:p>
            <a:pPr marL="0" indent="0" algn="ctr">
              <a:lnSpc>
                <a:spcPct val="100000"/>
              </a:lnSpc>
              <a:spcBef>
                <a:spcPts val="0"/>
              </a:spcBef>
              <a:buNone/>
            </a:pPr>
            <a:r>
              <a:rPr lang="en-US" sz="2400" b="1" cap="none" dirty="0">
                <a:solidFill>
                  <a:schemeClr val="bg1"/>
                </a:solidFill>
                <a:latin typeface="Arial" panose="020B0604020202020204" pitchFamily="34" charset="0"/>
                <a:cs typeface="Arial" panose="020B0604020202020204" pitchFamily="34" charset="0"/>
              </a:rPr>
              <a:t>Meeting will start at 10:00 a.m.</a:t>
            </a:r>
            <a:endParaRPr lang="en-US" sz="2400" b="1" dirty="0">
              <a:solidFill>
                <a:schemeClr val="bg1"/>
              </a:solidFill>
              <a:latin typeface="Arial" panose="020B0604020202020204" pitchFamily="34" charset="0"/>
              <a:cs typeface="Arial" panose="020B0604020202020204" pitchFamily="34" charset="0"/>
            </a:endParaRPr>
          </a:p>
          <a:p>
            <a:pPr marL="0" indent="0" algn="ctr">
              <a:lnSpc>
                <a:spcPct val="120000"/>
              </a:lnSpc>
              <a:buNone/>
            </a:pPr>
            <a:r>
              <a:rPr lang="en-US" sz="2400" b="1" dirty="0">
                <a:solidFill>
                  <a:schemeClr val="bg1"/>
                </a:solidFill>
                <a:latin typeface="Arial" panose="020B0604020202020204" pitchFamily="34" charset="0"/>
                <a:cs typeface="Arial" panose="020B0604020202020204" pitchFamily="34" charset="0"/>
              </a:rPr>
              <a:t>October 8, 2024</a:t>
            </a:r>
          </a:p>
          <a:p>
            <a:pPr marL="0" indent="0" algn="ctr">
              <a:lnSpc>
                <a:spcPct val="100000"/>
              </a:lnSpc>
              <a:spcBef>
                <a:spcPts val="0"/>
              </a:spcBef>
              <a:buNone/>
            </a:pPr>
            <a:endParaRPr lang="en-US" dirty="0">
              <a:solidFill>
                <a:schemeClr val="bg1"/>
              </a:solidFill>
              <a:latin typeface="Arial" panose="020B0604020202020204" pitchFamily="34" charset="0"/>
              <a:cs typeface="Arial" panose="020B0604020202020204" pitchFamily="34" charset="0"/>
            </a:endParaRPr>
          </a:p>
        </p:txBody>
      </p:sp>
      <p:graphicFrame>
        <p:nvGraphicFramePr>
          <p:cNvPr id="4" name="Object 3">
            <a:extLst>
              <a:ext uri="{FF2B5EF4-FFF2-40B4-BE49-F238E27FC236}">
                <a16:creationId xmlns:a16="http://schemas.microsoft.com/office/drawing/2014/main" id="{024B54EB-4B2E-96A5-DD8E-D66A21B248BE}"/>
              </a:ext>
            </a:extLst>
          </p:cNvPr>
          <p:cNvGraphicFramePr>
            <a:graphicFrameLocks noChangeAspect="1"/>
          </p:cNvGraphicFramePr>
          <p:nvPr>
            <p:extLst>
              <p:ext uri="{D42A27DB-BD31-4B8C-83A1-F6EECF244321}">
                <p14:modId xmlns:p14="http://schemas.microsoft.com/office/powerpoint/2010/main" val="1596725389"/>
              </p:ext>
            </p:extLst>
          </p:nvPr>
        </p:nvGraphicFramePr>
        <p:xfrm>
          <a:off x="256208" y="152821"/>
          <a:ext cx="840750" cy="800973"/>
        </p:xfrm>
        <a:graphic>
          <a:graphicData uri="http://schemas.openxmlformats.org/presentationml/2006/ole">
            <mc:AlternateContent xmlns:mc="http://schemas.openxmlformats.org/markup-compatibility/2006">
              <mc:Choice xmlns:v="urn:schemas-microsoft-com:vml" Requires="v">
                <p:oleObj name="Bitmap Image" r:id="rId2" imgW="5180952" imgH="3533333" progId="Paint.Picture">
                  <p:embed/>
                </p:oleObj>
              </mc:Choice>
              <mc:Fallback>
                <p:oleObj name="Bitmap Image" r:id="rId2" imgW="5180952" imgH="3533333" progId="Paint.Picture">
                  <p:embed/>
                  <p:pic>
                    <p:nvPicPr>
                      <p:cNvPr id="3" name="Object 2">
                        <a:extLst>
                          <a:ext uri="{FF2B5EF4-FFF2-40B4-BE49-F238E27FC236}">
                            <a16:creationId xmlns:a16="http://schemas.microsoft.com/office/drawing/2014/main" id="{9D5B206E-0A26-4C72-A810-FA9CB0E2C3A5}"/>
                          </a:ext>
                        </a:extLst>
                      </p:cNvPr>
                      <p:cNvPicPr>
                        <a:picLocks noChangeAspect="1" noChangeArrowheads="1"/>
                      </p:cNvPicPr>
                      <p:nvPr/>
                    </p:nvPicPr>
                    <p:blipFill>
                      <a:blip r:embed="rId3">
                        <a:lum contrast="80000"/>
                        <a:grayscl/>
                        <a:extLst>
                          <a:ext uri="{28A0092B-C50C-407E-A947-70E740481C1C}">
                            <a14:useLocalDpi xmlns:a14="http://schemas.microsoft.com/office/drawing/2010/main" val="0"/>
                          </a:ext>
                        </a:extLst>
                      </a:blip>
                      <a:srcRect l="31946" t="7246" r="29651" b="33385"/>
                      <a:stretch>
                        <a:fillRect/>
                      </a:stretch>
                    </p:blipFill>
                    <p:spPr bwMode="auto">
                      <a:xfrm>
                        <a:off x="256208" y="152821"/>
                        <a:ext cx="840750" cy="800973"/>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207293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9ABAA-D953-6132-DFE9-B2B42457E440}"/>
              </a:ext>
            </a:extLst>
          </p:cNvPr>
          <p:cNvSpPr>
            <a:spLocks noGrp="1"/>
          </p:cNvSpPr>
          <p:nvPr>
            <p:ph type="title"/>
          </p:nvPr>
        </p:nvSpPr>
        <p:spPr/>
        <p:txBody>
          <a:bodyPr>
            <a:normAutofit/>
          </a:bodyPr>
          <a:lstStyle/>
          <a:p>
            <a:r>
              <a:rPr lang="en-US" sz="4400" b="1" i="1" dirty="0">
                <a:solidFill>
                  <a:schemeClr val="bg1"/>
                </a:solidFill>
                <a:latin typeface="Arial" panose="020B0604020202020204" pitchFamily="34" charset="0"/>
                <a:cs typeface="Arial" panose="020B0604020202020204" pitchFamily="34" charset="0"/>
              </a:rPr>
              <a:t>Public Art</a:t>
            </a:r>
          </a:p>
        </p:txBody>
      </p:sp>
      <p:pic>
        <p:nvPicPr>
          <p:cNvPr id="5" name="Content Placeholder 4">
            <a:extLst>
              <a:ext uri="{FF2B5EF4-FFF2-40B4-BE49-F238E27FC236}">
                <a16:creationId xmlns:a16="http://schemas.microsoft.com/office/drawing/2014/main" id="{57988480-9D98-5D1D-4E53-1BDEB83615A8}"/>
              </a:ext>
            </a:extLst>
          </p:cNvPr>
          <p:cNvPicPr>
            <a:picLocks noGrp="1" noChangeAspect="1"/>
          </p:cNvPicPr>
          <p:nvPr>
            <p:ph idx="1"/>
          </p:nvPr>
        </p:nvPicPr>
        <p:blipFill>
          <a:blip r:embed="rId2"/>
          <a:stretch>
            <a:fillRect/>
          </a:stretch>
        </p:blipFill>
        <p:spPr>
          <a:xfrm>
            <a:off x="2957774" y="1805235"/>
            <a:ext cx="6067588" cy="4747627"/>
          </a:xfrm>
        </p:spPr>
      </p:pic>
    </p:spTree>
    <p:extLst>
      <p:ext uri="{BB962C8B-B14F-4D97-AF65-F5344CB8AC3E}">
        <p14:creationId xmlns:p14="http://schemas.microsoft.com/office/powerpoint/2010/main" val="3855689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44784-FA85-0841-6882-FAF7DA7ACBCF}"/>
              </a:ext>
            </a:extLst>
          </p:cNvPr>
          <p:cNvSpPr>
            <a:spLocks noGrp="1"/>
          </p:cNvSpPr>
          <p:nvPr>
            <p:ph type="title"/>
          </p:nvPr>
        </p:nvSpPr>
        <p:spPr>
          <a:xfrm>
            <a:off x="6095999" y="592522"/>
            <a:ext cx="5266509" cy="1293028"/>
          </a:xfrm>
        </p:spPr>
        <p:txBody>
          <a:bodyPr/>
          <a:lstStyle/>
          <a:p>
            <a:r>
              <a:rPr lang="en-US" sz="4000" b="1" i="1" cap="all" dirty="0">
                <a:solidFill>
                  <a:schemeClr val="bg1"/>
                </a:solidFill>
                <a:latin typeface="Arial" panose="020B0604020202020204" pitchFamily="34" charset="0"/>
                <a:ea typeface="+mj-ea"/>
                <a:cs typeface="Arial" panose="020B0604020202020204" pitchFamily="34" charset="0"/>
              </a:rPr>
              <a:t>SCOPE OF WORK</a:t>
            </a:r>
            <a:br>
              <a:rPr lang="en-US" sz="4000" i="1" dirty="0">
                <a:solidFill>
                  <a:schemeClr val="bg1"/>
                </a:solidFill>
              </a:rPr>
            </a:br>
            <a:endParaRPr lang="en-US" dirty="0"/>
          </a:p>
        </p:txBody>
      </p:sp>
      <p:sp>
        <p:nvSpPr>
          <p:cNvPr id="3" name="Content Placeholder 2">
            <a:extLst>
              <a:ext uri="{FF2B5EF4-FFF2-40B4-BE49-F238E27FC236}">
                <a16:creationId xmlns:a16="http://schemas.microsoft.com/office/drawing/2014/main" id="{EA7778AC-2113-3F72-B590-AC4FEFD3778E}"/>
              </a:ext>
            </a:extLst>
          </p:cNvPr>
          <p:cNvSpPr>
            <a:spLocks noGrp="1"/>
          </p:cNvSpPr>
          <p:nvPr>
            <p:ph idx="1"/>
          </p:nvPr>
        </p:nvSpPr>
        <p:spPr/>
        <p:txBody>
          <a:bodyPr/>
          <a:lstStyle/>
          <a:p>
            <a:r>
              <a:rPr lang="en-US" dirty="0">
                <a:solidFill>
                  <a:schemeClr val="bg1"/>
                </a:solidFill>
              </a:rPr>
              <a:t>Archaeologically sensitive site – Archaeological monitor must be scheduled for all ground disturbing activities.  City has an archaeological firm under contract for monitoring.  </a:t>
            </a:r>
          </a:p>
          <a:p>
            <a:r>
              <a:rPr lang="en-US" dirty="0">
                <a:solidFill>
                  <a:schemeClr val="bg1"/>
                </a:solidFill>
              </a:rPr>
              <a:t>Federally funded project so Davis Bacon “Building” wages and Section 3 requirements apply.</a:t>
            </a:r>
          </a:p>
          <a:p>
            <a:endParaRPr lang="en-US" dirty="0"/>
          </a:p>
        </p:txBody>
      </p:sp>
      <p:graphicFrame>
        <p:nvGraphicFramePr>
          <p:cNvPr id="4" name="Object 3">
            <a:extLst>
              <a:ext uri="{FF2B5EF4-FFF2-40B4-BE49-F238E27FC236}">
                <a16:creationId xmlns:a16="http://schemas.microsoft.com/office/drawing/2014/main" id="{6635DD6A-07BE-43B6-E806-EF805A3B0B93}"/>
              </a:ext>
            </a:extLst>
          </p:cNvPr>
          <p:cNvGraphicFramePr>
            <a:graphicFrameLocks noChangeAspect="1"/>
          </p:cNvGraphicFramePr>
          <p:nvPr>
            <p:extLst>
              <p:ext uri="{D42A27DB-BD31-4B8C-83A1-F6EECF244321}">
                <p14:modId xmlns:p14="http://schemas.microsoft.com/office/powerpoint/2010/main" val="1479631437"/>
              </p:ext>
            </p:extLst>
          </p:nvPr>
        </p:nvGraphicFramePr>
        <p:xfrm>
          <a:off x="142014" y="160700"/>
          <a:ext cx="738187" cy="703262"/>
        </p:xfrm>
        <a:graphic>
          <a:graphicData uri="http://schemas.openxmlformats.org/presentationml/2006/ole">
            <mc:AlternateContent xmlns:mc="http://schemas.openxmlformats.org/markup-compatibility/2006">
              <mc:Choice xmlns:v="urn:schemas-microsoft-com:vml" Requires="v">
                <p:oleObj name="Bitmap Image" r:id="rId2" imgW="5180952" imgH="3533333" progId="Paint.Picture">
                  <p:embed/>
                </p:oleObj>
              </mc:Choice>
              <mc:Fallback>
                <p:oleObj name="Bitmap Image" r:id="rId2" imgW="5180952" imgH="3533333" progId="Paint.Picture">
                  <p:embed/>
                  <p:pic>
                    <p:nvPicPr>
                      <p:cNvPr id="4" name="Object 3">
                        <a:extLst>
                          <a:ext uri="{FF2B5EF4-FFF2-40B4-BE49-F238E27FC236}">
                            <a16:creationId xmlns:a16="http://schemas.microsoft.com/office/drawing/2014/main" id="{6635DD6A-07BE-43B6-E806-EF805A3B0B93}"/>
                          </a:ext>
                        </a:extLst>
                      </p:cNvPr>
                      <p:cNvPicPr>
                        <a:picLocks noChangeAspect="1" noChangeArrowheads="1"/>
                      </p:cNvPicPr>
                      <p:nvPr/>
                    </p:nvPicPr>
                    <p:blipFill>
                      <a:blip r:embed="rId3">
                        <a:lum contrast="80000"/>
                        <a:grayscl/>
                        <a:extLst>
                          <a:ext uri="{28A0092B-C50C-407E-A947-70E740481C1C}">
                            <a14:useLocalDpi xmlns:a14="http://schemas.microsoft.com/office/drawing/2010/main" val="0"/>
                          </a:ext>
                        </a:extLst>
                      </a:blip>
                      <a:srcRect l="31946" t="7246" r="29651" b="33385"/>
                      <a:stretch>
                        <a:fillRect/>
                      </a:stretch>
                    </p:blipFill>
                    <p:spPr bwMode="auto">
                      <a:xfrm>
                        <a:off x="142014" y="160700"/>
                        <a:ext cx="7381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723461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CF5FBA-367A-20A5-9AEF-4C31E6A15F4A}"/>
              </a:ext>
            </a:extLst>
          </p:cNvPr>
          <p:cNvSpPr>
            <a:spLocks noGrp="1"/>
          </p:cNvSpPr>
          <p:nvPr>
            <p:ph idx="1"/>
          </p:nvPr>
        </p:nvSpPr>
        <p:spPr>
          <a:xfrm>
            <a:off x="5185955" y="933994"/>
            <a:ext cx="6583680" cy="4990011"/>
          </a:xfrm>
        </p:spPr>
        <p:txBody>
          <a:bodyPr>
            <a:normAutofit/>
          </a:bodyPr>
          <a:lstStyle/>
          <a:p>
            <a:pPr marL="0" indent="0" algn="ctr">
              <a:buNone/>
            </a:pPr>
            <a:r>
              <a:rPr lang="en-US" sz="3200" dirty="0">
                <a:solidFill>
                  <a:schemeClr val="bg1"/>
                </a:solidFill>
                <a:latin typeface="Arial" panose="020B0604020202020204" pitchFamily="34" charset="0"/>
                <a:cs typeface="Arial" panose="020B0604020202020204" pitchFamily="34" charset="0"/>
              </a:rPr>
              <a:t>PRE-BID MEETING CONTINUES TO PROJECT LOCATION SITE</a:t>
            </a:r>
          </a:p>
          <a:p>
            <a:pPr marL="0" indent="0" algn="ctr">
              <a:buNone/>
            </a:pPr>
            <a:r>
              <a:rPr lang="en-US" sz="3200" b="1" u="sng" dirty="0">
                <a:solidFill>
                  <a:schemeClr val="bg1"/>
                </a:solidFill>
                <a:latin typeface="Arial" panose="020B0604020202020204" pitchFamily="34" charset="0"/>
                <a:cs typeface="Arial" panose="020B0604020202020204" pitchFamily="34" charset="0"/>
              </a:rPr>
              <a:t>Thursday, October 10th</a:t>
            </a:r>
          </a:p>
          <a:p>
            <a:pPr marL="0" indent="0" algn="ctr">
              <a:buNone/>
            </a:pPr>
            <a:r>
              <a:rPr lang="en-US" sz="3200" dirty="0">
                <a:solidFill>
                  <a:schemeClr val="bg1"/>
                </a:solidFill>
                <a:latin typeface="Arial" panose="020B0604020202020204" pitchFamily="34" charset="0"/>
                <a:cs typeface="Arial" panose="020B0604020202020204" pitchFamily="34" charset="0"/>
              </a:rPr>
              <a:t>AT </a:t>
            </a:r>
            <a:r>
              <a:rPr lang="en-US" sz="3200" b="1" u="sng" dirty="0">
                <a:solidFill>
                  <a:schemeClr val="bg1"/>
                </a:solidFill>
                <a:latin typeface="Arial" panose="020B0604020202020204" pitchFamily="34" charset="0"/>
                <a:cs typeface="Arial" panose="020B0604020202020204" pitchFamily="34" charset="0"/>
              </a:rPr>
              <a:t>7:00 AM</a:t>
            </a:r>
          </a:p>
          <a:p>
            <a:pPr marL="0" indent="0" algn="ctr">
              <a:buNone/>
            </a:pPr>
            <a:endParaRPr lang="en-US" sz="3200" dirty="0">
              <a:solidFill>
                <a:schemeClr val="bg1"/>
              </a:solidFill>
              <a:latin typeface="Arial" panose="020B0604020202020204" pitchFamily="34" charset="0"/>
              <a:cs typeface="Arial" panose="020B0604020202020204" pitchFamily="34" charset="0"/>
            </a:endParaRPr>
          </a:p>
          <a:p>
            <a:pPr marL="0" indent="0" algn="ctr">
              <a:buNone/>
            </a:pPr>
            <a:r>
              <a:rPr lang="en-US" sz="3200" dirty="0">
                <a:solidFill>
                  <a:schemeClr val="bg1"/>
                </a:solidFill>
                <a:latin typeface="Arial" panose="020B0604020202020204" pitchFamily="34" charset="0"/>
                <a:cs typeface="Arial" panose="020B0604020202020204" pitchFamily="34" charset="0"/>
              </a:rPr>
              <a:t>1855 E. Garfield Street, </a:t>
            </a:r>
          </a:p>
          <a:p>
            <a:pPr marL="0" indent="0" algn="ctr">
              <a:buNone/>
            </a:pPr>
            <a:r>
              <a:rPr lang="en-US" sz="3200" dirty="0">
                <a:solidFill>
                  <a:schemeClr val="bg1"/>
                </a:solidFill>
                <a:latin typeface="Arial" panose="020B0604020202020204" pitchFamily="34" charset="0"/>
                <a:cs typeface="Arial" panose="020B0604020202020204" pitchFamily="34" charset="0"/>
              </a:rPr>
              <a:t>Phoenix, AZ 85006</a:t>
            </a:r>
          </a:p>
          <a:p>
            <a:pPr marL="0" indent="0" algn="ctr">
              <a:buNone/>
            </a:pPr>
            <a:endParaRPr lang="en-US" dirty="0">
              <a:solidFill>
                <a:schemeClr val="bg1"/>
              </a:solidFill>
              <a:latin typeface="Arial" panose="020B0604020202020204" pitchFamily="34" charset="0"/>
              <a:cs typeface="Arial" panose="020B0604020202020204" pitchFamily="34" charset="0"/>
            </a:endParaRPr>
          </a:p>
        </p:txBody>
      </p:sp>
      <p:graphicFrame>
        <p:nvGraphicFramePr>
          <p:cNvPr id="4" name="Object 3">
            <a:extLst>
              <a:ext uri="{FF2B5EF4-FFF2-40B4-BE49-F238E27FC236}">
                <a16:creationId xmlns:a16="http://schemas.microsoft.com/office/drawing/2014/main" id="{4D591333-7A6A-8FF2-F636-FB8EFEB9E01D}"/>
              </a:ext>
            </a:extLst>
          </p:cNvPr>
          <p:cNvGraphicFramePr>
            <a:graphicFrameLocks noChangeAspect="1"/>
          </p:cNvGraphicFramePr>
          <p:nvPr>
            <p:extLst>
              <p:ext uri="{D42A27DB-BD31-4B8C-83A1-F6EECF244321}">
                <p14:modId xmlns:p14="http://schemas.microsoft.com/office/powerpoint/2010/main" val="4242521481"/>
              </p:ext>
            </p:extLst>
          </p:nvPr>
        </p:nvGraphicFramePr>
        <p:xfrm>
          <a:off x="115888" y="161716"/>
          <a:ext cx="738187" cy="703262"/>
        </p:xfrm>
        <a:graphic>
          <a:graphicData uri="http://schemas.openxmlformats.org/presentationml/2006/ole">
            <mc:AlternateContent xmlns:mc="http://schemas.openxmlformats.org/markup-compatibility/2006">
              <mc:Choice xmlns:v="urn:schemas-microsoft-com:vml" Requires="v">
                <p:oleObj name="Bitmap Image" r:id="rId2" imgW="5180952" imgH="3533333" progId="Paint.Picture">
                  <p:embed/>
                </p:oleObj>
              </mc:Choice>
              <mc:Fallback>
                <p:oleObj name="Bitmap Image" r:id="rId2" imgW="5180952" imgH="3533333" progId="Paint.Picture">
                  <p:embed/>
                  <p:pic>
                    <p:nvPicPr>
                      <p:cNvPr id="4" name="Object 3">
                        <a:extLst>
                          <a:ext uri="{FF2B5EF4-FFF2-40B4-BE49-F238E27FC236}">
                            <a16:creationId xmlns:a16="http://schemas.microsoft.com/office/drawing/2014/main" id="{4D591333-7A6A-8FF2-F636-FB8EFEB9E01D}"/>
                          </a:ext>
                        </a:extLst>
                      </p:cNvPr>
                      <p:cNvPicPr>
                        <a:picLocks noChangeAspect="1" noChangeArrowheads="1"/>
                      </p:cNvPicPr>
                      <p:nvPr/>
                    </p:nvPicPr>
                    <p:blipFill>
                      <a:blip r:embed="rId3">
                        <a:lum contrast="80000"/>
                        <a:grayscl/>
                        <a:extLst>
                          <a:ext uri="{28A0092B-C50C-407E-A947-70E740481C1C}">
                            <a14:useLocalDpi xmlns:a14="http://schemas.microsoft.com/office/drawing/2010/main" val="0"/>
                          </a:ext>
                        </a:extLst>
                      </a:blip>
                      <a:srcRect l="31946" t="7246" r="29651" b="33385"/>
                      <a:stretch>
                        <a:fillRect/>
                      </a:stretch>
                    </p:blipFill>
                    <p:spPr bwMode="auto">
                      <a:xfrm>
                        <a:off x="115888" y="161716"/>
                        <a:ext cx="7381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Picture 4">
            <a:extLst>
              <a:ext uri="{FF2B5EF4-FFF2-40B4-BE49-F238E27FC236}">
                <a16:creationId xmlns:a16="http://schemas.microsoft.com/office/drawing/2014/main" id="{2F7B5899-DE0B-B796-F5FA-CEEC4DC512A3}"/>
              </a:ext>
            </a:extLst>
          </p:cNvPr>
          <p:cNvPicPr>
            <a:picLocks noChangeAspect="1"/>
          </p:cNvPicPr>
          <p:nvPr/>
        </p:nvPicPr>
        <p:blipFill rotWithShape="1">
          <a:blip r:embed="rId4"/>
          <a:srcRect b="49444"/>
          <a:stretch/>
        </p:blipFill>
        <p:spPr>
          <a:xfrm>
            <a:off x="422365" y="2246810"/>
            <a:ext cx="4846127" cy="3677195"/>
          </a:xfrm>
          <a:prstGeom prst="rect">
            <a:avLst/>
          </a:prstGeom>
        </p:spPr>
      </p:pic>
    </p:spTree>
    <p:extLst>
      <p:ext uri="{BB962C8B-B14F-4D97-AF65-F5344CB8AC3E}">
        <p14:creationId xmlns:p14="http://schemas.microsoft.com/office/powerpoint/2010/main" val="3386852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3BD011DC-BB42-41C2-89AE-3FF0A1EFC8F7}"/>
              </a:ext>
            </a:extLst>
          </p:cNvPr>
          <p:cNvGraphicFramePr>
            <a:graphicFrameLocks noChangeAspect="1"/>
          </p:cNvGraphicFramePr>
          <p:nvPr>
            <p:extLst>
              <p:ext uri="{D42A27DB-BD31-4B8C-83A1-F6EECF244321}">
                <p14:modId xmlns:p14="http://schemas.microsoft.com/office/powerpoint/2010/main" val="1224550868"/>
              </p:ext>
            </p:extLst>
          </p:nvPr>
        </p:nvGraphicFramePr>
        <p:xfrm>
          <a:off x="254941" y="154242"/>
          <a:ext cx="738187" cy="703262"/>
        </p:xfrm>
        <a:graphic>
          <a:graphicData uri="http://schemas.openxmlformats.org/presentationml/2006/ole">
            <mc:AlternateContent xmlns:mc="http://schemas.openxmlformats.org/markup-compatibility/2006">
              <mc:Choice xmlns:v="urn:schemas-microsoft-com:vml" Requires="v">
                <p:oleObj name="Bitmap Image" r:id="rId2" imgW="5180952" imgH="3533333" progId="Paint.Picture">
                  <p:embed/>
                </p:oleObj>
              </mc:Choice>
              <mc:Fallback>
                <p:oleObj name="Bitmap Image" r:id="rId2" imgW="5180952" imgH="3533333" progId="Paint.Picture">
                  <p:embed/>
                  <p:pic>
                    <p:nvPicPr>
                      <p:cNvPr id="3" name="Object 2">
                        <a:extLst>
                          <a:ext uri="{FF2B5EF4-FFF2-40B4-BE49-F238E27FC236}">
                            <a16:creationId xmlns:a16="http://schemas.microsoft.com/office/drawing/2014/main" id="{3BD011DC-BB42-41C2-89AE-3FF0A1EFC8F7}"/>
                          </a:ext>
                        </a:extLst>
                      </p:cNvPr>
                      <p:cNvPicPr>
                        <a:picLocks noChangeAspect="1" noChangeArrowheads="1"/>
                      </p:cNvPicPr>
                      <p:nvPr/>
                    </p:nvPicPr>
                    <p:blipFill>
                      <a:blip r:embed="rId3">
                        <a:lum contrast="80000"/>
                        <a:grayscl/>
                        <a:extLst>
                          <a:ext uri="{28A0092B-C50C-407E-A947-70E740481C1C}">
                            <a14:useLocalDpi xmlns:a14="http://schemas.microsoft.com/office/drawing/2010/main" val="0"/>
                          </a:ext>
                        </a:extLst>
                      </a:blip>
                      <a:srcRect l="31946" t="7246" r="29651" b="33385"/>
                      <a:stretch>
                        <a:fillRect/>
                      </a:stretch>
                    </p:blipFill>
                    <p:spPr bwMode="auto">
                      <a:xfrm>
                        <a:off x="254941" y="154242"/>
                        <a:ext cx="7381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TextBox 5">
            <a:extLst>
              <a:ext uri="{FF2B5EF4-FFF2-40B4-BE49-F238E27FC236}">
                <a16:creationId xmlns:a16="http://schemas.microsoft.com/office/drawing/2014/main" id="{EF2617C1-3015-8023-D71A-0558CDD0470D}"/>
              </a:ext>
            </a:extLst>
          </p:cNvPr>
          <p:cNvSpPr txBox="1"/>
          <p:nvPr/>
        </p:nvSpPr>
        <p:spPr>
          <a:xfrm>
            <a:off x="1799407" y="1149531"/>
            <a:ext cx="8386354" cy="769441"/>
          </a:xfrm>
          <a:prstGeom prst="rect">
            <a:avLst/>
          </a:prstGeom>
          <a:noFill/>
        </p:spPr>
        <p:txBody>
          <a:bodyPr wrap="square" rtlCol="0">
            <a:spAutoFit/>
          </a:bodyPr>
          <a:lstStyle/>
          <a:p>
            <a:pPr algn="ctr"/>
            <a:r>
              <a:rPr lang="en-US" sz="4400" b="1" u="sng" dirty="0">
                <a:solidFill>
                  <a:schemeClr val="bg1"/>
                </a:solidFill>
                <a:latin typeface="Arial" panose="020B0604020202020204" pitchFamily="34" charset="0"/>
                <a:cs typeface="Arial" panose="020B0604020202020204" pitchFamily="34" charset="0"/>
              </a:rPr>
              <a:t>QUESTIONS</a:t>
            </a:r>
          </a:p>
        </p:txBody>
      </p:sp>
      <p:pic>
        <p:nvPicPr>
          <p:cNvPr id="4" name="Picture 3" descr="Shape&#10;&#10;Description automatically generated">
            <a:extLst>
              <a:ext uri="{FF2B5EF4-FFF2-40B4-BE49-F238E27FC236}">
                <a16:creationId xmlns:a16="http://schemas.microsoft.com/office/drawing/2014/main" id="{FC4C5FA5-D547-E350-317C-2939C042C318}"/>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057319" y="2141309"/>
            <a:ext cx="5548063" cy="3918319"/>
          </a:xfrm>
          <a:prstGeom prst="rect">
            <a:avLst/>
          </a:prstGeom>
        </p:spPr>
      </p:pic>
    </p:spTree>
    <p:extLst>
      <p:ext uri="{BB962C8B-B14F-4D97-AF65-F5344CB8AC3E}">
        <p14:creationId xmlns:p14="http://schemas.microsoft.com/office/powerpoint/2010/main" val="2332903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0DF56-F39A-40E4-867A-4F1EF7C9BA01}"/>
              </a:ext>
            </a:extLst>
          </p:cNvPr>
          <p:cNvSpPr>
            <a:spLocks noGrp="1"/>
          </p:cNvSpPr>
          <p:nvPr>
            <p:ph type="ctrTitle"/>
          </p:nvPr>
        </p:nvSpPr>
        <p:spPr>
          <a:xfrm>
            <a:off x="4318000" y="186267"/>
            <a:ext cx="7508240" cy="1667691"/>
          </a:xfrm>
        </p:spPr>
        <p:txBody>
          <a:bodyPr>
            <a:normAutofit/>
          </a:bodyPr>
          <a:lstStyle/>
          <a:p>
            <a:pPr algn="ctr"/>
            <a:r>
              <a:rPr lang="en-US" sz="4000" b="1" i="1" dirty="0">
                <a:solidFill>
                  <a:schemeClr val="bg1"/>
                </a:solidFill>
                <a:latin typeface="Arial" panose="020B0604020202020204" pitchFamily="34" charset="0"/>
                <a:cs typeface="Arial" panose="020B0604020202020204" pitchFamily="34" charset="0"/>
              </a:rPr>
              <a:t>City of phoenix</a:t>
            </a:r>
            <a:br>
              <a:rPr lang="en-US" sz="4000" b="1" i="1" dirty="0">
                <a:solidFill>
                  <a:schemeClr val="bg1"/>
                </a:solidFill>
                <a:latin typeface="Arial" panose="020B0604020202020204" pitchFamily="34" charset="0"/>
                <a:cs typeface="Arial" panose="020B0604020202020204" pitchFamily="34" charset="0"/>
              </a:rPr>
            </a:br>
            <a:r>
              <a:rPr lang="en-US" sz="4000" b="1" i="1" dirty="0">
                <a:solidFill>
                  <a:schemeClr val="bg1"/>
                </a:solidFill>
                <a:latin typeface="Arial" panose="020B0604020202020204" pitchFamily="34" charset="0"/>
                <a:cs typeface="Arial" panose="020B0604020202020204" pitchFamily="34" charset="0"/>
              </a:rPr>
              <a:t>HOUSING DEPARTMENT</a:t>
            </a:r>
            <a:endParaRPr lang="en-US" sz="4000" b="1" dirty="0">
              <a:solidFill>
                <a:schemeClr val="bg1"/>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BFB12B86-4C4A-47E6-A168-B6CE958E8878}"/>
              </a:ext>
            </a:extLst>
          </p:cNvPr>
          <p:cNvSpPr>
            <a:spLocks noGrp="1"/>
          </p:cNvSpPr>
          <p:nvPr>
            <p:ph type="subTitle" idx="1"/>
          </p:nvPr>
        </p:nvSpPr>
        <p:spPr>
          <a:xfrm>
            <a:off x="1371600" y="2882900"/>
            <a:ext cx="9448800" cy="1092200"/>
          </a:xfrm>
        </p:spPr>
        <p:txBody>
          <a:bodyPr>
            <a:normAutofit fontScale="92500" lnSpcReduction="20000"/>
          </a:bodyPr>
          <a:lstStyle/>
          <a:p>
            <a:pPr algn="ctr"/>
            <a:r>
              <a:rPr lang="en-US" sz="4300" dirty="0">
                <a:solidFill>
                  <a:schemeClr val="bg1"/>
                </a:solidFill>
                <a:latin typeface="Arial" panose="020B0604020202020204" pitchFamily="34" charset="0"/>
                <a:cs typeface="Arial" panose="020B0604020202020204" pitchFamily="34" charset="0"/>
              </a:rPr>
              <a:t>Jason Hernandez</a:t>
            </a:r>
          </a:p>
          <a:p>
            <a:pPr algn="ctr"/>
            <a:r>
              <a:rPr lang="en-US" sz="4300" dirty="0">
                <a:solidFill>
                  <a:schemeClr val="bg1"/>
                </a:solidFill>
                <a:latin typeface="Arial" panose="020B0604020202020204" pitchFamily="34" charset="0"/>
                <a:cs typeface="Arial" panose="020B0604020202020204" pitchFamily="34" charset="0"/>
              </a:rPr>
              <a:t>Project Manager</a:t>
            </a:r>
          </a:p>
        </p:txBody>
      </p:sp>
      <p:graphicFrame>
        <p:nvGraphicFramePr>
          <p:cNvPr id="4" name="Object 3">
            <a:extLst>
              <a:ext uri="{FF2B5EF4-FFF2-40B4-BE49-F238E27FC236}">
                <a16:creationId xmlns:a16="http://schemas.microsoft.com/office/drawing/2014/main" id="{0BB86326-8D23-E7DE-50B7-72A159A13BFD}"/>
              </a:ext>
            </a:extLst>
          </p:cNvPr>
          <p:cNvGraphicFramePr>
            <a:graphicFrameLocks noChangeAspect="1"/>
          </p:cNvGraphicFramePr>
          <p:nvPr/>
        </p:nvGraphicFramePr>
        <p:xfrm>
          <a:off x="115888" y="82323"/>
          <a:ext cx="738187" cy="703262"/>
        </p:xfrm>
        <a:graphic>
          <a:graphicData uri="http://schemas.openxmlformats.org/presentationml/2006/ole">
            <mc:AlternateContent xmlns:mc="http://schemas.openxmlformats.org/markup-compatibility/2006">
              <mc:Choice xmlns:v="urn:schemas-microsoft-com:vml" Requires="v">
                <p:oleObj name="Bitmap Image" r:id="rId2" imgW="5180952" imgH="3533333" progId="Paint.Picture">
                  <p:embed/>
                </p:oleObj>
              </mc:Choice>
              <mc:Fallback>
                <p:oleObj name="Bitmap Image" r:id="rId2" imgW="5180952" imgH="3533333" progId="Paint.Picture">
                  <p:embed/>
                  <p:pic>
                    <p:nvPicPr>
                      <p:cNvPr id="22" name="Object 21"/>
                      <p:cNvPicPr>
                        <a:picLocks noChangeAspect="1" noChangeArrowheads="1"/>
                      </p:cNvPicPr>
                      <p:nvPr/>
                    </p:nvPicPr>
                    <p:blipFill>
                      <a:blip r:embed="rId3">
                        <a:lum contrast="80000"/>
                        <a:grayscl/>
                        <a:extLst>
                          <a:ext uri="{28A0092B-C50C-407E-A947-70E740481C1C}">
                            <a14:useLocalDpi xmlns:a14="http://schemas.microsoft.com/office/drawing/2010/main" val="0"/>
                          </a:ext>
                        </a:extLst>
                      </a:blip>
                      <a:srcRect l="31946" t="7246" r="29651" b="33385"/>
                      <a:stretch>
                        <a:fillRect/>
                      </a:stretch>
                    </p:blipFill>
                    <p:spPr bwMode="auto">
                      <a:xfrm>
                        <a:off x="115888" y="82323"/>
                        <a:ext cx="7381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160726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875886" y="767384"/>
            <a:ext cx="1444975" cy="971140"/>
          </a:xfrm>
          <a:prstGeom prst="rect">
            <a:avLst/>
          </a:prstGeom>
        </p:spPr>
      </p:pic>
      <p:pic>
        <p:nvPicPr>
          <p:cNvPr id="6" name="Picture 5"/>
          <p:cNvPicPr>
            <a:picLocks noChangeAspect="1"/>
          </p:cNvPicPr>
          <p:nvPr/>
        </p:nvPicPr>
        <p:blipFill rotWithShape="1">
          <a:blip r:embed="rId4"/>
          <a:srcRect l="51113" r="13180"/>
          <a:stretch/>
        </p:blipFill>
        <p:spPr>
          <a:xfrm>
            <a:off x="1299897" y="1330104"/>
            <a:ext cx="1802804" cy="3503153"/>
          </a:xfrm>
          <a:prstGeom prst="rect">
            <a:avLst/>
          </a:prstGeom>
          <a:ln w="19050">
            <a:noFill/>
          </a:ln>
        </p:spPr>
      </p:pic>
      <p:sp>
        <p:nvSpPr>
          <p:cNvPr id="7" name="Title 1"/>
          <p:cNvSpPr txBox="1">
            <a:spLocks/>
          </p:cNvSpPr>
          <p:nvPr/>
        </p:nvSpPr>
        <p:spPr>
          <a:xfrm>
            <a:off x="3046095" y="1252954"/>
            <a:ext cx="7086600" cy="584775"/>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n-US" dirty="0">
                <a:solidFill>
                  <a:schemeClr val="bg1"/>
                </a:solidFill>
                <a:latin typeface="Trebuchet MS" panose="020B0603020202020204" pitchFamily="34" charset="0"/>
              </a:rPr>
              <a:t>DAVIS-BACON</a:t>
            </a:r>
          </a:p>
        </p:txBody>
      </p:sp>
      <p:sp>
        <p:nvSpPr>
          <p:cNvPr id="2" name="TextBox 1"/>
          <p:cNvSpPr txBox="1"/>
          <p:nvPr/>
        </p:nvSpPr>
        <p:spPr>
          <a:xfrm>
            <a:off x="3379720" y="2224094"/>
            <a:ext cx="6475956" cy="1077218"/>
          </a:xfrm>
          <a:prstGeom prst="rect">
            <a:avLst/>
          </a:prstGeom>
          <a:noFill/>
        </p:spPr>
        <p:txBody>
          <a:bodyPr wrap="square" rtlCol="0">
            <a:spAutoFit/>
          </a:bodyPr>
          <a:lstStyle/>
          <a:p>
            <a:pPr algn="ctr"/>
            <a:r>
              <a:rPr lang="en-US" sz="3200" dirty="0">
                <a:solidFill>
                  <a:schemeClr val="bg1"/>
                </a:solidFill>
                <a:latin typeface="Arial" panose="020B0604020202020204" pitchFamily="34" charset="0"/>
                <a:cs typeface="Arial" panose="020B0604020202020204" pitchFamily="34" charset="0"/>
              </a:rPr>
              <a:t>Overview for General Contractors and Subcontractors</a:t>
            </a:r>
          </a:p>
        </p:txBody>
      </p:sp>
      <p:graphicFrame>
        <p:nvGraphicFramePr>
          <p:cNvPr id="3" name="Object 2">
            <a:extLst>
              <a:ext uri="{FF2B5EF4-FFF2-40B4-BE49-F238E27FC236}">
                <a16:creationId xmlns:a16="http://schemas.microsoft.com/office/drawing/2014/main" id="{62A1B032-303B-F46E-76A8-4B93AAAE1EA9}"/>
              </a:ext>
            </a:extLst>
          </p:cNvPr>
          <p:cNvGraphicFramePr>
            <a:graphicFrameLocks noChangeAspect="1"/>
          </p:cNvGraphicFramePr>
          <p:nvPr>
            <p:extLst>
              <p:ext uri="{D42A27DB-BD31-4B8C-83A1-F6EECF244321}">
                <p14:modId xmlns:p14="http://schemas.microsoft.com/office/powerpoint/2010/main" val="2219430150"/>
              </p:ext>
            </p:extLst>
          </p:nvPr>
        </p:nvGraphicFramePr>
        <p:xfrm>
          <a:off x="132952" y="173763"/>
          <a:ext cx="738187" cy="703262"/>
        </p:xfrm>
        <a:graphic>
          <a:graphicData uri="http://schemas.openxmlformats.org/presentationml/2006/ole">
            <mc:AlternateContent xmlns:mc="http://schemas.openxmlformats.org/markup-compatibility/2006">
              <mc:Choice xmlns:v="urn:schemas-microsoft-com:vml" Requires="v">
                <p:oleObj name="Bitmap Image" r:id="rId5" imgW="5180952" imgH="3533333" progId="Paint.Picture">
                  <p:embed/>
                </p:oleObj>
              </mc:Choice>
              <mc:Fallback>
                <p:oleObj name="Bitmap Image" r:id="rId5" imgW="5180952" imgH="3533333" progId="Paint.Picture">
                  <p:embed/>
                  <p:pic>
                    <p:nvPicPr>
                      <p:cNvPr id="22" name="Object 21"/>
                      <p:cNvPicPr>
                        <a:picLocks noChangeAspect="1" noChangeArrowheads="1"/>
                      </p:cNvPicPr>
                      <p:nvPr/>
                    </p:nvPicPr>
                    <p:blipFill>
                      <a:blip r:embed="rId6">
                        <a:lum contrast="80000"/>
                        <a:grayscl/>
                        <a:extLst>
                          <a:ext uri="{28A0092B-C50C-407E-A947-70E740481C1C}">
                            <a14:useLocalDpi xmlns:a14="http://schemas.microsoft.com/office/drawing/2010/main" val="0"/>
                          </a:ext>
                        </a:extLst>
                      </a:blip>
                      <a:srcRect l="31946" t="7246" r="29651" b="33385"/>
                      <a:stretch>
                        <a:fillRect/>
                      </a:stretch>
                    </p:blipFill>
                    <p:spPr bwMode="auto">
                      <a:xfrm>
                        <a:off x="132952" y="173763"/>
                        <a:ext cx="7381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83251678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650" y="754848"/>
            <a:ext cx="8610600" cy="1293028"/>
          </a:xfrm>
        </p:spPr>
        <p:txBody>
          <a:bodyPr>
            <a:normAutofit/>
          </a:bodyPr>
          <a:lstStyle/>
          <a:p>
            <a:r>
              <a:rPr lang="en-US" sz="4800" dirty="0">
                <a:solidFill>
                  <a:schemeClr val="bg1"/>
                </a:solidFill>
              </a:rPr>
              <a:t>DAVIS-BACON ACT</a:t>
            </a:r>
          </a:p>
        </p:txBody>
      </p:sp>
      <p:sp>
        <p:nvSpPr>
          <p:cNvPr id="7" name="Content Placeholder 6"/>
          <p:cNvSpPr>
            <a:spLocks noGrp="1"/>
          </p:cNvSpPr>
          <p:nvPr>
            <p:ph idx="1"/>
          </p:nvPr>
        </p:nvSpPr>
        <p:spPr>
          <a:xfrm>
            <a:off x="319416" y="2122727"/>
            <a:ext cx="8538834" cy="4013823"/>
          </a:xfrm>
        </p:spPr>
        <p:txBody>
          <a:bodyPr>
            <a:normAutofit/>
          </a:bodyPr>
          <a:lstStyle/>
          <a:p>
            <a:pPr marL="285750" indent="-285750" algn="just">
              <a:lnSpc>
                <a:spcPct val="110000"/>
              </a:lnSpc>
            </a:pPr>
            <a:r>
              <a:rPr lang="en-US" dirty="0">
                <a:solidFill>
                  <a:schemeClr val="bg1"/>
                </a:solidFill>
                <a:latin typeface="Arial" panose="020B0604020202020204" pitchFamily="34" charset="0"/>
                <a:cs typeface="Arial" panose="020B0604020202020204" pitchFamily="34" charset="0"/>
              </a:rPr>
              <a:t>Requires payment of prevailing wage rates to laborers</a:t>
            </a:r>
          </a:p>
          <a:p>
            <a:pPr marL="285750" indent="-285750" algn="just">
              <a:lnSpc>
                <a:spcPct val="110000"/>
              </a:lnSpc>
            </a:pPr>
            <a:r>
              <a:rPr lang="en-US" dirty="0">
                <a:solidFill>
                  <a:schemeClr val="bg1"/>
                </a:solidFill>
                <a:latin typeface="Arial" panose="020B0604020202020204" pitchFamily="34" charset="0"/>
                <a:cs typeface="Arial" panose="020B0604020202020204" pitchFamily="34" charset="0"/>
              </a:rPr>
              <a:t>Consists of Federally assisted construction projects in excess of $2,000</a:t>
            </a:r>
          </a:p>
          <a:p>
            <a:pPr marL="285750" indent="-285750" algn="just">
              <a:lnSpc>
                <a:spcPct val="110000"/>
              </a:lnSpc>
            </a:pPr>
            <a:r>
              <a:rPr lang="en-US" dirty="0">
                <a:solidFill>
                  <a:schemeClr val="bg1"/>
                </a:solidFill>
                <a:latin typeface="Arial" panose="020B0604020202020204" pitchFamily="34" charset="0"/>
                <a:cs typeface="Arial" panose="020B0604020202020204" pitchFamily="34" charset="0"/>
              </a:rPr>
              <a:t>Includes building, repairing or demolishing of any public structure or building</a:t>
            </a:r>
          </a:p>
          <a:p>
            <a:pPr marL="285750" indent="-285750" algn="just">
              <a:lnSpc>
                <a:spcPct val="110000"/>
              </a:lnSpc>
            </a:pPr>
            <a:r>
              <a:rPr lang="en-US" dirty="0">
                <a:solidFill>
                  <a:schemeClr val="bg1"/>
                </a:solidFill>
                <a:latin typeface="Arial" panose="020B0604020202020204" pitchFamily="34" charset="0"/>
                <a:cs typeface="Arial" panose="020B0604020202020204" pitchFamily="34" charset="0"/>
              </a:rPr>
              <a:t>Requires one- and one-half pay for overtime of 40 hours per week</a:t>
            </a:r>
          </a:p>
          <a:p>
            <a:pPr marL="285750" indent="-285750" algn="just">
              <a:lnSpc>
                <a:spcPct val="110000"/>
              </a:lnSpc>
            </a:pPr>
            <a:r>
              <a:rPr lang="en-US" dirty="0">
                <a:solidFill>
                  <a:schemeClr val="bg1"/>
                </a:solidFill>
                <a:latin typeface="Arial" panose="020B0604020202020204" pitchFamily="34" charset="0"/>
                <a:cs typeface="Arial" panose="020B0604020202020204" pitchFamily="34" charset="0"/>
              </a:rPr>
              <a:t>Criminal prosecution and penalty fees are enforced for intentional violations</a:t>
            </a:r>
          </a:p>
        </p:txBody>
      </p:sp>
      <p:pic>
        <p:nvPicPr>
          <p:cNvPr id="3" name="Picture 2"/>
          <p:cNvPicPr>
            <a:picLocks noChangeAspect="1"/>
          </p:cNvPicPr>
          <p:nvPr/>
        </p:nvPicPr>
        <p:blipFill>
          <a:blip r:embed="rId3"/>
          <a:stretch>
            <a:fillRect/>
          </a:stretch>
        </p:blipFill>
        <p:spPr>
          <a:xfrm>
            <a:off x="9344636" y="2116765"/>
            <a:ext cx="2605416" cy="4019785"/>
          </a:xfrm>
          <a:prstGeom prst="rect">
            <a:avLst/>
          </a:prstGeom>
          <a:ln w="28575">
            <a:solidFill>
              <a:schemeClr val="bg1"/>
            </a:solidFill>
          </a:ln>
        </p:spPr>
      </p:pic>
      <p:graphicFrame>
        <p:nvGraphicFramePr>
          <p:cNvPr id="4" name="Object 3">
            <a:extLst>
              <a:ext uri="{FF2B5EF4-FFF2-40B4-BE49-F238E27FC236}">
                <a16:creationId xmlns:a16="http://schemas.microsoft.com/office/drawing/2014/main" id="{52DE2B8C-5556-7299-62E9-12E9CBC22B42}"/>
              </a:ext>
            </a:extLst>
          </p:cNvPr>
          <p:cNvGraphicFramePr>
            <a:graphicFrameLocks noChangeAspect="1"/>
          </p:cNvGraphicFramePr>
          <p:nvPr/>
        </p:nvGraphicFramePr>
        <p:xfrm>
          <a:off x="115888" y="82323"/>
          <a:ext cx="738187" cy="703262"/>
        </p:xfrm>
        <a:graphic>
          <a:graphicData uri="http://schemas.openxmlformats.org/presentationml/2006/ole">
            <mc:AlternateContent xmlns:mc="http://schemas.openxmlformats.org/markup-compatibility/2006">
              <mc:Choice xmlns:v="urn:schemas-microsoft-com:vml" Requires="v">
                <p:oleObj name="Bitmap Image" r:id="rId4" imgW="5180952" imgH="3533333" progId="Paint.Picture">
                  <p:embed/>
                </p:oleObj>
              </mc:Choice>
              <mc:Fallback>
                <p:oleObj name="Bitmap Image" r:id="rId4" imgW="5180952" imgH="3533333" progId="Paint.Picture">
                  <p:embed/>
                  <p:pic>
                    <p:nvPicPr>
                      <p:cNvPr id="22" name="Object 21"/>
                      <p:cNvPicPr>
                        <a:picLocks noChangeAspect="1" noChangeArrowheads="1"/>
                      </p:cNvPicPr>
                      <p:nvPr/>
                    </p:nvPicPr>
                    <p:blipFill>
                      <a:blip r:embed="rId5">
                        <a:lum contrast="80000"/>
                        <a:grayscl/>
                        <a:extLst>
                          <a:ext uri="{28A0092B-C50C-407E-A947-70E740481C1C}">
                            <a14:useLocalDpi xmlns:a14="http://schemas.microsoft.com/office/drawing/2010/main" val="0"/>
                          </a:ext>
                        </a:extLst>
                      </a:blip>
                      <a:srcRect l="31946" t="7246" r="29651" b="33385"/>
                      <a:stretch>
                        <a:fillRect/>
                      </a:stretch>
                    </p:blipFill>
                    <p:spPr bwMode="auto">
                      <a:xfrm>
                        <a:off x="115888" y="82323"/>
                        <a:ext cx="7381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240210365"/>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1230" y="999505"/>
            <a:ext cx="9763125" cy="1293028"/>
          </a:xfrm>
        </p:spPr>
        <p:txBody>
          <a:bodyPr>
            <a:normAutofit fontScale="90000"/>
          </a:bodyPr>
          <a:lstStyle/>
          <a:p>
            <a:r>
              <a:rPr lang="en-US" sz="4400" dirty="0">
                <a:solidFill>
                  <a:schemeClr val="bg1"/>
                </a:solidFill>
              </a:rPr>
              <a:t>COPELAND ACT (Anti-Kickback Act)</a:t>
            </a:r>
          </a:p>
        </p:txBody>
      </p:sp>
      <p:sp>
        <p:nvSpPr>
          <p:cNvPr id="3" name="Content Placeholder 2"/>
          <p:cNvSpPr>
            <a:spLocks noGrp="1"/>
          </p:cNvSpPr>
          <p:nvPr>
            <p:ph idx="1"/>
          </p:nvPr>
        </p:nvSpPr>
        <p:spPr>
          <a:xfrm>
            <a:off x="6482793" y="2753783"/>
            <a:ext cx="5244490" cy="3599316"/>
          </a:xfrm>
        </p:spPr>
        <p:txBody>
          <a:bodyPr>
            <a:normAutofit/>
          </a:bodyPr>
          <a:lstStyle/>
          <a:p>
            <a:pPr marL="285750" indent="-285750">
              <a:lnSpc>
                <a:spcPct val="100000"/>
              </a:lnSpc>
            </a:pPr>
            <a:r>
              <a:rPr lang="en-US" dirty="0">
                <a:solidFill>
                  <a:schemeClr val="bg1"/>
                </a:solidFill>
                <a:latin typeface="Arial" panose="020B0604020202020204" pitchFamily="34" charset="0"/>
                <a:cs typeface="Arial" panose="020B0604020202020204" pitchFamily="34" charset="0"/>
              </a:rPr>
              <a:t>Federal crime for anyone to require a laborer to kickback any of their wages</a:t>
            </a:r>
          </a:p>
          <a:p>
            <a:pPr marL="285750" indent="-285750">
              <a:lnSpc>
                <a:spcPct val="100000"/>
              </a:lnSpc>
            </a:pPr>
            <a:r>
              <a:rPr lang="en-US" dirty="0">
                <a:solidFill>
                  <a:schemeClr val="bg1"/>
                </a:solidFill>
                <a:latin typeface="Arial" panose="020B0604020202020204" pitchFamily="34" charset="0"/>
                <a:cs typeface="Arial" panose="020B0604020202020204" pitchFamily="34" charset="0"/>
              </a:rPr>
              <a:t>Requires all Subcontractors to submit weekly certified payroll reports (CPR) </a:t>
            </a:r>
            <a:endParaRPr lang="en-US" u="sng" dirty="0">
              <a:solidFill>
                <a:schemeClr val="bg1"/>
              </a:solidFill>
              <a:latin typeface="Arial" panose="020B0604020202020204" pitchFamily="34" charset="0"/>
              <a:cs typeface="Arial" panose="020B0604020202020204" pitchFamily="34" charset="0"/>
            </a:endParaRPr>
          </a:p>
          <a:p>
            <a:pPr marL="285750" indent="-285750">
              <a:lnSpc>
                <a:spcPct val="100000"/>
              </a:lnSpc>
            </a:pPr>
            <a:r>
              <a:rPr lang="en-US" dirty="0">
                <a:solidFill>
                  <a:schemeClr val="bg1"/>
                </a:solidFill>
                <a:latin typeface="Arial" panose="020B0604020202020204" pitchFamily="34" charset="0"/>
                <a:cs typeface="Arial" panose="020B0604020202020204" pitchFamily="34" charset="0"/>
              </a:rPr>
              <a:t>Regulates permitted payroll deductions</a:t>
            </a:r>
          </a:p>
          <a:p>
            <a:endParaRPr lang="en-US" dirty="0"/>
          </a:p>
        </p:txBody>
      </p:sp>
      <p:pic>
        <p:nvPicPr>
          <p:cNvPr id="4" name="Picture 3"/>
          <p:cNvPicPr>
            <a:picLocks noChangeAspect="1"/>
          </p:cNvPicPr>
          <p:nvPr/>
        </p:nvPicPr>
        <p:blipFill>
          <a:blip r:embed="rId3"/>
          <a:stretch>
            <a:fillRect/>
          </a:stretch>
        </p:blipFill>
        <p:spPr>
          <a:xfrm>
            <a:off x="464717" y="2753783"/>
            <a:ext cx="5760720" cy="2615184"/>
          </a:xfrm>
          <a:prstGeom prst="rect">
            <a:avLst/>
          </a:prstGeom>
          <a:ln w="19050">
            <a:solidFill>
              <a:schemeClr val="tx1"/>
            </a:solidFill>
          </a:ln>
        </p:spPr>
      </p:pic>
      <p:graphicFrame>
        <p:nvGraphicFramePr>
          <p:cNvPr id="5" name="Object 4">
            <a:extLst>
              <a:ext uri="{FF2B5EF4-FFF2-40B4-BE49-F238E27FC236}">
                <a16:creationId xmlns:a16="http://schemas.microsoft.com/office/drawing/2014/main" id="{A6544D80-817F-6102-D8EC-AB7BA4B9DE60}"/>
              </a:ext>
            </a:extLst>
          </p:cNvPr>
          <p:cNvGraphicFramePr>
            <a:graphicFrameLocks noChangeAspect="1"/>
          </p:cNvGraphicFramePr>
          <p:nvPr/>
        </p:nvGraphicFramePr>
        <p:xfrm>
          <a:off x="115888" y="82323"/>
          <a:ext cx="738187" cy="703262"/>
        </p:xfrm>
        <a:graphic>
          <a:graphicData uri="http://schemas.openxmlformats.org/presentationml/2006/ole">
            <mc:AlternateContent xmlns:mc="http://schemas.openxmlformats.org/markup-compatibility/2006">
              <mc:Choice xmlns:v="urn:schemas-microsoft-com:vml" Requires="v">
                <p:oleObj name="Bitmap Image" r:id="rId4" imgW="5180952" imgH="3533333" progId="Paint.Picture">
                  <p:embed/>
                </p:oleObj>
              </mc:Choice>
              <mc:Fallback>
                <p:oleObj name="Bitmap Image" r:id="rId4" imgW="5180952" imgH="3533333" progId="Paint.Picture">
                  <p:embed/>
                  <p:pic>
                    <p:nvPicPr>
                      <p:cNvPr id="22" name="Object 21"/>
                      <p:cNvPicPr>
                        <a:picLocks noChangeAspect="1" noChangeArrowheads="1"/>
                      </p:cNvPicPr>
                      <p:nvPr/>
                    </p:nvPicPr>
                    <p:blipFill>
                      <a:blip r:embed="rId5">
                        <a:lum contrast="80000"/>
                        <a:grayscl/>
                        <a:extLst>
                          <a:ext uri="{28A0092B-C50C-407E-A947-70E740481C1C}">
                            <a14:useLocalDpi xmlns:a14="http://schemas.microsoft.com/office/drawing/2010/main" val="0"/>
                          </a:ext>
                        </a:extLst>
                      </a:blip>
                      <a:srcRect l="31946" t="7246" r="29651" b="33385"/>
                      <a:stretch>
                        <a:fillRect/>
                      </a:stretch>
                    </p:blipFill>
                    <p:spPr bwMode="auto">
                      <a:xfrm>
                        <a:off x="115888" y="82323"/>
                        <a:ext cx="7381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382891506"/>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321" y="1259414"/>
            <a:ext cx="11015595" cy="1080938"/>
          </a:xfrm>
        </p:spPr>
        <p:txBody>
          <a:bodyPr>
            <a:normAutofit fontScale="90000"/>
          </a:bodyPr>
          <a:lstStyle/>
          <a:p>
            <a:r>
              <a:rPr lang="en-US" sz="5300" dirty="0">
                <a:solidFill>
                  <a:schemeClr val="bg1"/>
                </a:solidFill>
              </a:rPr>
              <a:t>Fair Labor Standards Act (FLSA)</a:t>
            </a:r>
            <a:br>
              <a:rPr lang="en-US" dirty="0">
                <a:solidFill>
                  <a:schemeClr val="bg1"/>
                </a:solidFill>
              </a:rPr>
            </a:br>
            <a:endParaRPr lang="en-US" dirty="0">
              <a:solidFill>
                <a:schemeClr val="bg1"/>
              </a:solidFill>
            </a:endParaRPr>
          </a:p>
        </p:txBody>
      </p:sp>
      <p:sp>
        <p:nvSpPr>
          <p:cNvPr id="3" name="Content Placeholder 2"/>
          <p:cNvSpPr>
            <a:spLocks noGrp="1"/>
          </p:cNvSpPr>
          <p:nvPr>
            <p:ph idx="1"/>
          </p:nvPr>
        </p:nvSpPr>
        <p:spPr>
          <a:xfrm>
            <a:off x="439995" y="2260497"/>
            <a:ext cx="6910452" cy="4276870"/>
          </a:xfrm>
        </p:spPr>
        <p:txBody>
          <a:bodyPr>
            <a:noAutofit/>
          </a:bodyPr>
          <a:lstStyle/>
          <a:p>
            <a:pPr marL="285750" indent="-285750" algn="just">
              <a:lnSpc>
                <a:spcPct val="120000"/>
              </a:lnSpc>
            </a:pPr>
            <a:r>
              <a:rPr lang="en-US" sz="2200" dirty="0">
                <a:solidFill>
                  <a:schemeClr val="bg1"/>
                </a:solidFill>
                <a:latin typeface="Arial" panose="020B0604020202020204" pitchFamily="34" charset="0"/>
                <a:cs typeface="Arial" panose="020B0604020202020204" pitchFamily="34" charset="0"/>
              </a:rPr>
              <a:t>Oversees Federal minimum wage rates and overtime requirements</a:t>
            </a:r>
          </a:p>
          <a:p>
            <a:pPr marL="285750" indent="-285750" algn="just">
              <a:lnSpc>
                <a:spcPct val="120000"/>
              </a:lnSpc>
            </a:pPr>
            <a:r>
              <a:rPr lang="en-US" sz="2200" dirty="0">
                <a:solidFill>
                  <a:schemeClr val="bg1"/>
                </a:solidFill>
                <a:latin typeface="Arial" panose="020B0604020202020204" pitchFamily="34" charset="0"/>
                <a:cs typeface="Arial" panose="020B0604020202020204" pitchFamily="34" charset="0"/>
              </a:rPr>
              <a:t>Laborers must be paid appropriate wages and fringe benefits for classification of work performed </a:t>
            </a:r>
          </a:p>
          <a:p>
            <a:pPr marL="285750" indent="-285750" algn="just">
              <a:lnSpc>
                <a:spcPct val="120000"/>
              </a:lnSpc>
            </a:pPr>
            <a:r>
              <a:rPr lang="en-US" sz="2200" dirty="0">
                <a:solidFill>
                  <a:schemeClr val="bg1"/>
                </a:solidFill>
                <a:latin typeface="Arial" panose="020B0604020202020204" pitchFamily="34" charset="0"/>
                <a:cs typeface="Arial" panose="020B0604020202020204" pitchFamily="34" charset="0"/>
              </a:rPr>
              <a:t>If performing work in more than one classification, must pay rate for each classification</a:t>
            </a:r>
          </a:p>
          <a:p>
            <a:pPr marL="285750" indent="-285750" algn="just">
              <a:lnSpc>
                <a:spcPct val="120000"/>
              </a:lnSpc>
            </a:pPr>
            <a:r>
              <a:rPr lang="en-US" sz="2200" dirty="0">
                <a:solidFill>
                  <a:schemeClr val="bg1"/>
                </a:solidFill>
                <a:latin typeface="Arial" panose="020B0604020202020204" pitchFamily="34" charset="0"/>
                <a:cs typeface="Arial" panose="020B0604020202020204" pitchFamily="34" charset="0"/>
              </a:rPr>
              <a:t>Must visibly post Davis-Bacon poster, wage determination, and Employee Rights poster at worksite</a:t>
            </a:r>
          </a:p>
        </p:txBody>
      </p:sp>
      <p:pic>
        <p:nvPicPr>
          <p:cNvPr id="4" name="Picture 3"/>
          <p:cNvPicPr>
            <a:picLocks noChangeAspect="1"/>
          </p:cNvPicPr>
          <p:nvPr/>
        </p:nvPicPr>
        <p:blipFill>
          <a:blip r:embed="rId3"/>
          <a:stretch>
            <a:fillRect/>
          </a:stretch>
        </p:blipFill>
        <p:spPr>
          <a:xfrm>
            <a:off x="7689153" y="2260497"/>
            <a:ext cx="4006763" cy="4006763"/>
          </a:xfrm>
          <a:prstGeom prst="rect">
            <a:avLst/>
          </a:prstGeom>
          <a:ln w="19050">
            <a:solidFill>
              <a:schemeClr val="bg1"/>
            </a:solidFill>
          </a:ln>
        </p:spPr>
      </p:pic>
      <p:graphicFrame>
        <p:nvGraphicFramePr>
          <p:cNvPr id="5" name="Object 4">
            <a:extLst>
              <a:ext uri="{FF2B5EF4-FFF2-40B4-BE49-F238E27FC236}">
                <a16:creationId xmlns:a16="http://schemas.microsoft.com/office/drawing/2014/main" id="{910CB7DD-A654-9BC6-FE93-C84A9FE34D84}"/>
              </a:ext>
            </a:extLst>
          </p:cNvPr>
          <p:cNvGraphicFramePr>
            <a:graphicFrameLocks noChangeAspect="1"/>
          </p:cNvGraphicFramePr>
          <p:nvPr>
            <p:extLst>
              <p:ext uri="{D42A27DB-BD31-4B8C-83A1-F6EECF244321}">
                <p14:modId xmlns:p14="http://schemas.microsoft.com/office/powerpoint/2010/main" val="1183258877"/>
              </p:ext>
            </p:extLst>
          </p:nvPr>
        </p:nvGraphicFramePr>
        <p:xfrm>
          <a:off x="194266" y="190664"/>
          <a:ext cx="738187" cy="703262"/>
        </p:xfrm>
        <a:graphic>
          <a:graphicData uri="http://schemas.openxmlformats.org/presentationml/2006/ole">
            <mc:AlternateContent xmlns:mc="http://schemas.openxmlformats.org/markup-compatibility/2006">
              <mc:Choice xmlns:v="urn:schemas-microsoft-com:vml" Requires="v">
                <p:oleObj name="Bitmap Image" r:id="rId4" imgW="5180952" imgH="3533333" progId="Paint.Picture">
                  <p:embed/>
                </p:oleObj>
              </mc:Choice>
              <mc:Fallback>
                <p:oleObj name="Bitmap Image" r:id="rId4" imgW="5180952" imgH="3533333" progId="Paint.Picture">
                  <p:embed/>
                  <p:pic>
                    <p:nvPicPr>
                      <p:cNvPr id="4" name="Object 3">
                        <a:extLst>
                          <a:ext uri="{FF2B5EF4-FFF2-40B4-BE49-F238E27FC236}">
                            <a16:creationId xmlns:a16="http://schemas.microsoft.com/office/drawing/2014/main" id="{0BB86326-8D23-E7DE-50B7-72A159A13BFD}"/>
                          </a:ext>
                        </a:extLst>
                      </p:cNvPr>
                      <p:cNvPicPr>
                        <a:picLocks noChangeAspect="1" noChangeArrowheads="1"/>
                      </p:cNvPicPr>
                      <p:nvPr/>
                    </p:nvPicPr>
                    <p:blipFill>
                      <a:blip r:embed="rId5">
                        <a:lum contrast="80000"/>
                        <a:grayscl/>
                        <a:extLst>
                          <a:ext uri="{28A0092B-C50C-407E-A947-70E740481C1C}">
                            <a14:useLocalDpi xmlns:a14="http://schemas.microsoft.com/office/drawing/2010/main" val="0"/>
                          </a:ext>
                        </a:extLst>
                      </a:blip>
                      <a:srcRect l="31946" t="7246" r="29651" b="33385"/>
                      <a:stretch>
                        <a:fillRect/>
                      </a:stretch>
                    </p:blipFill>
                    <p:spPr bwMode="auto">
                      <a:xfrm>
                        <a:off x="194266" y="190664"/>
                        <a:ext cx="7381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963892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193" y="784315"/>
            <a:ext cx="8610600" cy="1293028"/>
          </a:xfrm>
        </p:spPr>
        <p:txBody>
          <a:bodyPr/>
          <a:lstStyle/>
          <a:p>
            <a:r>
              <a:rPr lang="en-US" dirty="0">
                <a:solidFill>
                  <a:schemeClr val="bg1"/>
                </a:solidFill>
              </a:rPr>
              <a:t>GENERAL CONTRACTOR</a:t>
            </a:r>
          </a:p>
        </p:txBody>
      </p:sp>
      <p:sp>
        <p:nvSpPr>
          <p:cNvPr id="3" name="Content Placeholder 2"/>
          <p:cNvSpPr>
            <a:spLocks noGrp="1"/>
          </p:cNvSpPr>
          <p:nvPr>
            <p:ph idx="1"/>
          </p:nvPr>
        </p:nvSpPr>
        <p:spPr>
          <a:xfrm>
            <a:off x="433193" y="2077343"/>
            <a:ext cx="8363471" cy="4402130"/>
          </a:xfrm>
        </p:spPr>
        <p:txBody>
          <a:bodyPr>
            <a:normAutofit/>
          </a:bodyPr>
          <a:lstStyle/>
          <a:p>
            <a:pPr algn="just">
              <a:lnSpc>
                <a:spcPct val="100000"/>
              </a:lnSpc>
            </a:pPr>
            <a:r>
              <a:rPr lang="en-US" dirty="0">
                <a:solidFill>
                  <a:schemeClr val="bg1"/>
                </a:solidFill>
                <a:latin typeface="Arial" panose="020B0604020202020204" pitchFamily="34" charset="0"/>
                <a:cs typeface="Arial" panose="020B0604020202020204" pitchFamily="34" charset="0"/>
              </a:rPr>
              <a:t>Responsible for all Subcontractors complying with Federal labor standards while working on project</a:t>
            </a:r>
          </a:p>
          <a:p>
            <a:pPr marL="285750" indent="-285750" algn="just">
              <a:lnSpc>
                <a:spcPct val="100000"/>
              </a:lnSpc>
            </a:pPr>
            <a:r>
              <a:rPr lang="en-US" dirty="0">
                <a:solidFill>
                  <a:schemeClr val="bg1"/>
                </a:solidFill>
                <a:latin typeface="Arial" panose="020B0604020202020204" pitchFamily="34" charset="0"/>
                <a:cs typeface="Arial" panose="020B0604020202020204" pitchFamily="34" charset="0"/>
              </a:rPr>
              <a:t>Review each Subcontractor’s payroll reports for compliance</a:t>
            </a:r>
          </a:p>
          <a:p>
            <a:pPr marL="285750" indent="-285750" algn="just">
              <a:lnSpc>
                <a:spcPct val="100000"/>
              </a:lnSpc>
            </a:pPr>
            <a:r>
              <a:rPr lang="en-US" dirty="0">
                <a:solidFill>
                  <a:schemeClr val="bg1"/>
                </a:solidFill>
                <a:latin typeface="Arial" panose="020B0604020202020204" pitchFamily="34" charset="0"/>
                <a:cs typeface="Arial" panose="020B0604020202020204" pitchFamily="34" charset="0"/>
              </a:rPr>
              <a:t>Keep sets of all payrolls for every Subcontractor for 3 years after completion of project</a:t>
            </a:r>
          </a:p>
          <a:p>
            <a:pPr marL="285750" indent="-285750" algn="just">
              <a:lnSpc>
                <a:spcPct val="100000"/>
              </a:lnSpc>
            </a:pPr>
            <a:r>
              <a:rPr lang="en-US" dirty="0">
                <a:solidFill>
                  <a:schemeClr val="bg1"/>
                </a:solidFill>
                <a:latin typeface="Arial" panose="020B0604020202020204" pitchFamily="34" charset="0"/>
                <a:cs typeface="Arial" panose="020B0604020202020204" pitchFamily="34" charset="0"/>
              </a:rPr>
              <a:t>Accountable for restitution for underpayment, including liquidated damages owed by Subcontractors</a:t>
            </a:r>
          </a:p>
          <a:p>
            <a:pPr marL="285750" indent="-285750" algn="just">
              <a:lnSpc>
                <a:spcPct val="120000"/>
              </a:lnSpc>
            </a:pPr>
            <a:r>
              <a:rPr lang="en-US" dirty="0">
                <a:solidFill>
                  <a:schemeClr val="bg1"/>
                </a:solidFill>
                <a:latin typeface="Arial" panose="020B0604020202020204" pitchFamily="34" charset="0"/>
                <a:cs typeface="Arial" panose="020B0604020202020204" pitchFamily="34" charset="0"/>
              </a:rPr>
              <a:t>Must post Davis-Bacon poster, wage determination, and Employee Rights poster at worksite</a:t>
            </a:r>
          </a:p>
          <a:p>
            <a:pPr marL="285750" indent="-285750"/>
            <a:endParaRPr lang="en-US" dirty="0"/>
          </a:p>
        </p:txBody>
      </p:sp>
      <p:pic>
        <p:nvPicPr>
          <p:cNvPr id="4" name="Picture 3"/>
          <p:cNvPicPr>
            <a:picLocks noChangeAspect="1"/>
          </p:cNvPicPr>
          <p:nvPr/>
        </p:nvPicPr>
        <p:blipFill>
          <a:blip r:embed="rId3"/>
          <a:stretch>
            <a:fillRect/>
          </a:stretch>
        </p:blipFill>
        <p:spPr>
          <a:xfrm>
            <a:off x="9043793" y="2227127"/>
            <a:ext cx="2797289" cy="3620021"/>
          </a:xfrm>
          <a:prstGeom prst="rect">
            <a:avLst/>
          </a:prstGeom>
          <a:ln w="19050">
            <a:solidFill>
              <a:schemeClr val="bg1"/>
            </a:solidFill>
          </a:ln>
        </p:spPr>
      </p:pic>
      <p:graphicFrame>
        <p:nvGraphicFramePr>
          <p:cNvPr id="5" name="Object 4">
            <a:extLst>
              <a:ext uri="{FF2B5EF4-FFF2-40B4-BE49-F238E27FC236}">
                <a16:creationId xmlns:a16="http://schemas.microsoft.com/office/drawing/2014/main" id="{BB83B3EF-3DA1-3261-EA75-82768EC6217F}"/>
              </a:ext>
            </a:extLst>
          </p:cNvPr>
          <p:cNvGraphicFramePr>
            <a:graphicFrameLocks noChangeAspect="1"/>
          </p:cNvGraphicFramePr>
          <p:nvPr>
            <p:extLst>
              <p:ext uri="{D42A27DB-BD31-4B8C-83A1-F6EECF244321}">
                <p14:modId xmlns:p14="http://schemas.microsoft.com/office/powerpoint/2010/main" val="1504530168"/>
              </p:ext>
            </p:extLst>
          </p:nvPr>
        </p:nvGraphicFramePr>
        <p:xfrm>
          <a:off x="181202" y="81053"/>
          <a:ext cx="738187" cy="703262"/>
        </p:xfrm>
        <a:graphic>
          <a:graphicData uri="http://schemas.openxmlformats.org/presentationml/2006/ole">
            <mc:AlternateContent xmlns:mc="http://schemas.openxmlformats.org/markup-compatibility/2006">
              <mc:Choice xmlns:v="urn:schemas-microsoft-com:vml" Requires="v">
                <p:oleObj name="Bitmap Image" r:id="rId4" imgW="5180952" imgH="3533333" progId="Paint.Picture">
                  <p:embed/>
                </p:oleObj>
              </mc:Choice>
              <mc:Fallback>
                <p:oleObj name="Bitmap Image" r:id="rId4" imgW="5180952" imgH="3533333" progId="Paint.Picture">
                  <p:embed/>
                  <p:pic>
                    <p:nvPicPr>
                      <p:cNvPr id="4" name="Object 3">
                        <a:extLst>
                          <a:ext uri="{FF2B5EF4-FFF2-40B4-BE49-F238E27FC236}">
                            <a16:creationId xmlns:a16="http://schemas.microsoft.com/office/drawing/2014/main" id="{0BB86326-8D23-E7DE-50B7-72A159A13BFD}"/>
                          </a:ext>
                        </a:extLst>
                      </p:cNvPr>
                      <p:cNvPicPr>
                        <a:picLocks noChangeAspect="1" noChangeArrowheads="1"/>
                      </p:cNvPicPr>
                      <p:nvPr/>
                    </p:nvPicPr>
                    <p:blipFill>
                      <a:blip r:embed="rId5">
                        <a:lum contrast="80000"/>
                        <a:grayscl/>
                        <a:extLst>
                          <a:ext uri="{28A0092B-C50C-407E-A947-70E740481C1C}">
                            <a14:useLocalDpi xmlns:a14="http://schemas.microsoft.com/office/drawing/2010/main" val="0"/>
                          </a:ext>
                        </a:extLst>
                      </a:blip>
                      <a:srcRect l="31946" t="7246" r="29651" b="33385"/>
                      <a:stretch>
                        <a:fillRect/>
                      </a:stretch>
                    </p:blipFill>
                    <p:spPr bwMode="auto">
                      <a:xfrm>
                        <a:off x="181202" y="81053"/>
                        <a:ext cx="7381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383618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1975" y="1218451"/>
            <a:ext cx="9452643" cy="5639549"/>
          </a:xfrm>
        </p:spPr>
        <p:txBody>
          <a:bodyPr>
            <a:normAutofit lnSpcReduction="10000"/>
          </a:bodyPr>
          <a:lstStyle/>
          <a:p>
            <a:pPr marL="0" indent="0">
              <a:spcBef>
                <a:spcPct val="0"/>
              </a:spcBef>
              <a:buNone/>
              <a:defRPr/>
            </a:pPr>
            <a:endParaRPr lang="en-US" sz="2050" b="1" i="1" dirty="0">
              <a:solidFill>
                <a:schemeClr val="bg1"/>
              </a:solidFill>
              <a:latin typeface="Arial" panose="020B0604020202020204" pitchFamily="34" charset="0"/>
              <a:cs typeface="Arial" panose="020B0604020202020204" pitchFamily="34" charset="0"/>
            </a:endParaRPr>
          </a:p>
          <a:p>
            <a:pPr marL="0" indent="0">
              <a:spcBef>
                <a:spcPct val="0"/>
              </a:spcBef>
              <a:buNone/>
              <a:defRPr/>
            </a:pPr>
            <a:r>
              <a:rPr lang="en-US" sz="2400" b="1" u="sng" dirty="0">
                <a:solidFill>
                  <a:schemeClr val="bg1"/>
                </a:solidFill>
                <a:latin typeface="Arial" panose="020B0604020202020204" pitchFamily="34" charset="0"/>
                <a:cs typeface="Arial" panose="020B0604020202020204" pitchFamily="34" charset="0"/>
              </a:rPr>
              <a:t>City of Phoenix Representatives</a:t>
            </a:r>
          </a:p>
          <a:p>
            <a:pPr marL="0" indent="0">
              <a:spcBef>
                <a:spcPct val="0"/>
              </a:spcBef>
              <a:buNone/>
              <a:defRPr/>
            </a:pPr>
            <a:endParaRPr lang="en-US" sz="2400" b="1" u="sng" dirty="0">
              <a:solidFill>
                <a:schemeClr val="bg1"/>
              </a:solidFill>
              <a:latin typeface="Arial" panose="020B0604020202020204" pitchFamily="34" charset="0"/>
              <a:cs typeface="Arial" panose="020B0604020202020204" pitchFamily="34" charset="0"/>
            </a:endParaRPr>
          </a:p>
          <a:p>
            <a:pPr marL="0" indent="0">
              <a:spcBef>
                <a:spcPct val="0"/>
              </a:spcBef>
              <a:buNone/>
              <a:defRPr/>
            </a:pPr>
            <a:r>
              <a:rPr lang="en-US" sz="2400" b="1" dirty="0">
                <a:solidFill>
                  <a:schemeClr val="bg1"/>
                </a:solidFill>
                <a:latin typeface="Arial" panose="020B0604020202020204" pitchFamily="34" charset="0"/>
                <a:cs typeface="Arial" panose="020B0604020202020204" pitchFamily="34" charset="0"/>
              </a:rPr>
              <a:t>Kathleen Kennedy</a:t>
            </a:r>
            <a:r>
              <a:rPr lang="en-US" sz="2400" dirty="0">
                <a:solidFill>
                  <a:schemeClr val="bg1"/>
                </a:solidFill>
                <a:latin typeface="Arial" panose="020B0604020202020204" pitchFamily="34" charset="0"/>
                <a:cs typeface="Arial" panose="020B0604020202020204" pitchFamily="34" charset="0"/>
              </a:rPr>
              <a:t>, Contracts Specialist II</a:t>
            </a:r>
          </a:p>
          <a:p>
            <a:pPr marL="0" indent="0">
              <a:spcBef>
                <a:spcPct val="0"/>
              </a:spcBef>
              <a:buNone/>
              <a:defRPr/>
            </a:pPr>
            <a:r>
              <a:rPr lang="en-US" sz="2400" i="1" dirty="0">
                <a:solidFill>
                  <a:schemeClr val="bg1"/>
                </a:solidFill>
                <a:latin typeface="Arial" panose="020B0604020202020204" pitchFamily="34" charset="0"/>
                <a:cs typeface="Arial" panose="020B0604020202020204" pitchFamily="34" charset="0"/>
              </a:rPr>
              <a:t>Point of Contact for Submittals and Bid Questions</a:t>
            </a:r>
          </a:p>
          <a:p>
            <a:pPr marL="0" indent="0">
              <a:spcBef>
                <a:spcPct val="0"/>
              </a:spcBef>
              <a:buNone/>
              <a:defRPr/>
            </a:pPr>
            <a:r>
              <a:rPr lang="en-US" sz="2400" dirty="0">
                <a:solidFill>
                  <a:schemeClr val="bg1"/>
                </a:solidFill>
                <a:latin typeface="Arial" panose="020B0604020202020204" pitchFamily="34" charset="0"/>
                <a:cs typeface="Arial" panose="020B0604020202020204" pitchFamily="34" charset="0"/>
              </a:rPr>
              <a:t>Office of the City Engineer, Design and Construction Procurement</a:t>
            </a:r>
          </a:p>
          <a:p>
            <a:pPr marL="0" indent="0">
              <a:spcBef>
                <a:spcPct val="0"/>
              </a:spcBef>
              <a:buNone/>
              <a:defRPr/>
            </a:pPr>
            <a:r>
              <a:rPr lang="en-US" sz="2400" b="1" dirty="0">
                <a:solidFill>
                  <a:srgbClr val="0000FF"/>
                </a:solidFill>
                <a:latin typeface="Arial" panose="020B0604020202020204" pitchFamily="34" charset="0"/>
                <a:cs typeface="Arial" panose="020B0604020202020204" pitchFamily="34" charset="0"/>
                <a:hlinkClick r:id="rId3"/>
              </a:rPr>
              <a:t>kathleen.kennedy@phoenix.gov</a:t>
            </a:r>
            <a:r>
              <a:rPr lang="en-US" sz="2400" b="1" dirty="0">
                <a:solidFill>
                  <a:srgbClr val="0000FF"/>
                </a:solidFill>
                <a:latin typeface="Arial" panose="020B0604020202020204" pitchFamily="34" charset="0"/>
                <a:cs typeface="Arial" panose="020B0604020202020204" pitchFamily="34" charset="0"/>
              </a:rPr>
              <a:t>  </a:t>
            </a:r>
            <a:r>
              <a:rPr lang="en-US" sz="2400" dirty="0">
                <a:solidFill>
                  <a:schemeClr val="bg1"/>
                </a:solidFill>
                <a:latin typeface="Arial" panose="020B0604020202020204" pitchFamily="34" charset="0"/>
                <a:cs typeface="Arial" panose="020B0604020202020204" pitchFamily="34" charset="0"/>
              </a:rPr>
              <a:t>(602) 534-5789 </a:t>
            </a:r>
          </a:p>
          <a:p>
            <a:pPr marL="0" indent="0">
              <a:spcBef>
                <a:spcPct val="0"/>
              </a:spcBef>
              <a:buNone/>
              <a:defRPr/>
            </a:pPr>
            <a:endParaRPr lang="en-US" sz="2400" b="1" i="1" dirty="0">
              <a:solidFill>
                <a:schemeClr val="bg1"/>
              </a:solidFill>
              <a:latin typeface="Arial" panose="020B0604020202020204" pitchFamily="34" charset="0"/>
              <a:cs typeface="Arial" panose="020B0604020202020204" pitchFamily="34" charset="0"/>
            </a:endParaRPr>
          </a:p>
          <a:p>
            <a:pPr marL="0" indent="0">
              <a:spcBef>
                <a:spcPct val="0"/>
              </a:spcBef>
              <a:buClr>
                <a:srgbClr val="660066"/>
              </a:buClr>
              <a:buSzTx/>
              <a:buNone/>
              <a:defRPr/>
            </a:pPr>
            <a:r>
              <a:rPr lang="en-US" sz="2400" b="1" dirty="0">
                <a:solidFill>
                  <a:schemeClr val="bg1"/>
                </a:solidFill>
                <a:latin typeface="Arial" panose="020B0604020202020204" pitchFamily="34" charset="0"/>
                <a:cs typeface="Arial" panose="020B0604020202020204" pitchFamily="34" charset="0"/>
              </a:rPr>
              <a:t>Gary J. Nelson, AIA, NOMA, NCARB</a:t>
            </a:r>
            <a:r>
              <a:rPr lang="en-US" sz="2400" dirty="0">
                <a:solidFill>
                  <a:schemeClr val="bg1"/>
                </a:solidFill>
                <a:latin typeface="Arial" panose="020B0604020202020204" pitchFamily="34" charset="0"/>
                <a:cs typeface="Arial" panose="020B0604020202020204" pitchFamily="34" charset="0"/>
              </a:rPr>
              <a:t>, Vertical</a:t>
            </a:r>
            <a:r>
              <a:rPr lang="en-US" sz="2400" b="1" dirty="0">
                <a:solidFill>
                  <a:schemeClr val="bg1"/>
                </a:solidFill>
                <a:latin typeface="Arial" panose="020B0604020202020204" pitchFamily="34" charset="0"/>
                <a:cs typeface="Arial" panose="020B0604020202020204" pitchFamily="34" charset="0"/>
              </a:rPr>
              <a:t> </a:t>
            </a:r>
            <a:r>
              <a:rPr lang="en-US" sz="2400" dirty="0">
                <a:solidFill>
                  <a:schemeClr val="bg1"/>
                </a:solidFill>
                <a:latin typeface="Arial" panose="020B0604020202020204" pitchFamily="34" charset="0"/>
                <a:cs typeface="Arial" panose="020B0604020202020204" pitchFamily="34" charset="0"/>
              </a:rPr>
              <a:t>Project Manager</a:t>
            </a:r>
          </a:p>
          <a:p>
            <a:pPr marL="0" indent="0">
              <a:spcBef>
                <a:spcPct val="0"/>
              </a:spcBef>
              <a:buClr>
                <a:srgbClr val="660066"/>
              </a:buClr>
              <a:buSzTx/>
              <a:buNone/>
              <a:defRPr/>
            </a:pPr>
            <a:r>
              <a:rPr lang="en-US" sz="2400" dirty="0">
                <a:solidFill>
                  <a:schemeClr val="bg1"/>
                </a:solidFill>
                <a:latin typeface="Arial" panose="020B0604020202020204" pitchFamily="34" charset="0"/>
                <a:cs typeface="Arial" panose="020B0604020202020204" pitchFamily="34" charset="0"/>
              </a:rPr>
              <a:t>Street Transportation Department</a:t>
            </a:r>
          </a:p>
          <a:p>
            <a:pPr marL="0" indent="0">
              <a:spcBef>
                <a:spcPct val="0"/>
              </a:spcBef>
              <a:buNone/>
              <a:defRPr/>
            </a:pPr>
            <a:endParaRPr lang="en-US" sz="2400" dirty="0">
              <a:solidFill>
                <a:schemeClr val="bg1"/>
              </a:solidFill>
              <a:latin typeface="Arial" panose="020B0604020202020204" pitchFamily="34" charset="0"/>
              <a:cs typeface="Arial" panose="020B0604020202020204" pitchFamily="34" charset="0"/>
            </a:endParaRPr>
          </a:p>
          <a:p>
            <a:pPr marL="0" indent="0">
              <a:spcBef>
                <a:spcPct val="0"/>
              </a:spcBef>
              <a:buClr>
                <a:srgbClr val="660066"/>
              </a:buClr>
              <a:buNone/>
              <a:defRPr/>
            </a:pPr>
            <a:r>
              <a:rPr lang="en-US" sz="2400" b="1" dirty="0">
                <a:solidFill>
                  <a:schemeClr val="bg1"/>
                </a:solidFill>
                <a:latin typeface="Arial" panose="020B0604020202020204" pitchFamily="34" charset="0"/>
                <a:cs typeface="Arial" panose="020B0604020202020204" pitchFamily="34" charset="0"/>
              </a:rPr>
              <a:t>Brad Puffer</a:t>
            </a:r>
            <a:r>
              <a:rPr lang="en-US" sz="2400" dirty="0">
                <a:solidFill>
                  <a:schemeClr val="bg1"/>
                </a:solidFill>
                <a:latin typeface="Arial" panose="020B0604020202020204" pitchFamily="34" charset="0"/>
                <a:cs typeface="Arial" panose="020B0604020202020204" pitchFamily="34" charset="0"/>
              </a:rPr>
              <a:t>, Project Manager</a:t>
            </a:r>
          </a:p>
          <a:p>
            <a:pPr marL="0" indent="0">
              <a:spcBef>
                <a:spcPct val="0"/>
              </a:spcBef>
              <a:buClr>
                <a:srgbClr val="660066"/>
              </a:buClr>
              <a:buNone/>
              <a:defRPr/>
            </a:pPr>
            <a:r>
              <a:rPr lang="en-US" sz="2400" dirty="0">
                <a:solidFill>
                  <a:schemeClr val="bg1"/>
                </a:solidFill>
                <a:latin typeface="Arial" panose="020B0604020202020204" pitchFamily="34" charset="0"/>
                <a:cs typeface="Arial" panose="020B0604020202020204" pitchFamily="34" charset="0"/>
              </a:rPr>
              <a:t>Housing Department</a:t>
            </a:r>
          </a:p>
          <a:p>
            <a:pPr marL="0" indent="0">
              <a:spcBef>
                <a:spcPct val="0"/>
              </a:spcBef>
              <a:buClr>
                <a:srgbClr val="660066"/>
              </a:buClr>
              <a:buNone/>
              <a:defRPr/>
            </a:pPr>
            <a:endParaRPr lang="en-US" sz="2400" dirty="0">
              <a:solidFill>
                <a:schemeClr val="bg1"/>
              </a:solidFill>
              <a:latin typeface="Arial" panose="020B0604020202020204" pitchFamily="34" charset="0"/>
              <a:cs typeface="Arial" panose="020B0604020202020204" pitchFamily="34" charset="0"/>
            </a:endParaRPr>
          </a:p>
          <a:p>
            <a:pPr marL="0" indent="0">
              <a:spcBef>
                <a:spcPct val="0"/>
              </a:spcBef>
              <a:buClr>
                <a:srgbClr val="660066"/>
              </a:buClr>
              <a:buNone/>
              <a:defRPr/>
            </a:pPr>
            <a:r>
              <a:rPr lang="en-US" sz="2400" b="1" dirty="0">
                <a:solidFill>
                  <a:schemeClr val="bg1"/>
                </a:solidFill>
                <a:latin typeface="Arial" panose="020B0604020202020204" pitchFamily="34" charset="0"/>
                <a:cs typeface="Arial" panose="020B0604020202020204" pitchFamily="34" charset="0"/>
              </a:rPr>
              <a:t>Alex Rivera, </a:t>
            </a:r>
            <a:r>
              <a:rPr lang="en-US" sz="2400" dirty="0">
                <a:solidFill>
                  <a:schemeClr val="bg1"/>
                </a:solidFill>
                <a:latin typeface="Arial" panose="020B0604020202020204" pitchFamily="34" charset="0"/>
                <a:cs typeface="Arial" panose="020B0604020202020204" pitchFamily="34" charset="0"/>
              </a:rPr>
              <a:t>Compliance Project Manager-Jason Hernandez Presenting</a:t>
            </a:r>
          </a:p>
          <a:p>
            <a:pPr marL="0" indent="0">
              <a:spcBef>
                <a:spcPct val="0"/>
              </a:spcBef>
              <a:buClr>
                <a:srgbClr val="660066"/>
              </a:buClr>
              <a:buNone/>
              <a:defRPr/>
            </a:pPr>
            <a:r>
              <a:rPr lang="en-US" sz="2400" i="1" dirty="0">
                <a:solidFill>
                  <a:schemeClr val="bg1"/>
                </a:solidFill>
                <a:latin typeface="Arial" panose="020B0604020202020204" pitchFamily="34" charset="0"/>
                <a:cs typeface="Arial" panose="020B0604020202020204" pitchFamily="34" charset="0"/>
              </a:rPr>
              <a:t>Point of Contact for Davis Bacon and Section 3 Requirements</a:t>
            </a:r>
          </a:p>
          <a:p>
            <a:pPr marL="0" indent="0">
              <a:spcBef>
                <a:spcPct val="0"/>
              </a:spcBef>
              <a:buClr>
                <a:srgbClr val="660066"/>
              </a:buClr>
              <a:buNone/>
              <a:defRPr/>
            </a:pPr>
            <a:r>
              <a:rPr lang="en-US" sz="2400" dirty="0">
                <a:solidFill>
                  <a:schemeClr val="bg1"/>
                </a:solidFill>
                <a:latin typeface="Arial" panose="020B0604020202020204" pitchFamily="34" charset="0"/>
                <a:cs typeface="Arial" panose="020B0604020202020204" pitchFamily="34" charset="0"/>
              </a:rPr>
              <a:t>Housing Department </a:t>
            </a:r>
          </a:p>
          <a:p>
            <a:pPr marL="0" indent="0">
              <a:spcBef>
                <a:spcPct val="0"/>
              </a:spcBef>
              <a:buClr>
                <a:srgbClr val="660066"/>
              </a:buClr>
              <a:buNone/>
              <a:defRPr/>
            </a:pPr>
            <a:r>
              <a:rPr lang="en-US" altLang="en-US" sz="2400" b="1" dirty="0">
                <a:solidFill>
                  <a:srgbClr val="0000FF"/>
                </a:solidFill>
                <a:latin typeface="Arial" panose="020B0604020202020204" pitchFamily="34" charset="0"/>
                <a:cs typeface="Arial" panose="020B0604020202020204" pitchFamily="34" charset="0"/>
                <a:hlinkClick r:id="rId4"/>
              </a:rPr>
              <a:t>alex.rivera.iii@phoenix.gov</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dirty="0">
                <a:solidFill>
                  <a:schemeClr val="bg1"/>
                </a:solidFill>
                <a:latin typeface="Arial" panose="020B0604020202020204" pitchFamily="34" charset="0"/>
                <a:cs typeface="Arial" panose="020B0604020202020204" pitchFamily="34" charset="0"/>
              </a:rPr>
              <a:t>(602) 262-6017</a:t>
            </a:r>
            <a:endParaRPr lang="en-US" sz="2400" dirty="0">
              <a:solidFill>
                <a:schemeClr val="bg1"/>
              </a:solidFill>
              <a:latin typeface="Arial" panose="020B0604020202020204" pitchFamily="34" charset="0"/>
              <a:cs typeface="Arial" panose="020B0604020202020204" pitchFamily="34" charset="0"/>
            </a:endParaRPr>
          </a:p>
          <a:p>
            <a:pPr marL="0" indent="0">
              <a:spcBef>
                <a:spcPct val="0"/>
              </a:spcBef>
              <a:buNone/>
              <a:defRPr/>
            </a:pPr>
            <a:endParaRPr lang="en-US" sz="2050" b="1" i="1" dirty="0">
              <a:solidFill>
                <a:schemeClr val="bg1"/>
              </a:solidFill>
              <a:latin typeface="Arial" panose="020B0604020202020204" pitchFamily="34" charset="0"/>
              <a:cs typeface="Arial" panose="020B0604020202020204" pitchFamily="34" charset="0"/>
            </a:endParaRPr>
          </a:p>
          <a:p>
            <a:pPr marL="0" indent="0">
              <a:spcBef>
                <a:spcPct val="0"/>
              </a:spcBef>
              <a:buNone/>
              <a:defRPr/>
            </a:pPr>
            <a:endParaRPr lang="en-US" sz="2050" i="1" dirty="0">
              <a:latin typeface="Arial" panose="020B0604020202020204" pitchFamily="34" charset="0"/>
              <a:cs typeface="Arial" panose="020B0604020202020204" pitchFamily="34" charset="0"/>
            </a:endParaRPr>
          </a:p>
        </p:txBody>
      </p:sp>
      <p:grpSp>
        <p:nvGrpSpPr>
          <p:cNvPr id="6" name="Group 5" title="group of triangles"/>
          <p:cNvGrpSpPr/>
          <p:nvPr/>
        </p:nvGrpSpPr>
        <p:grpSpPr>
          <a:xfrm>
            <a:off x="9384401" y="4074454"/>
            <a:ext cx="1850209" cy="1915995"/>
            <a:chOff x="9862160" y="831132"/>
            <a:chExt cx="1850209" cy="1915995"/>
          </a:xfrm>
        </p:grpSpPr>
        <p:sp>
          <p:nvSpPr>
            <p:cNvPr id="7" name="Freeform: Shape 6" title="triangles"/>
            <p:cNvSpPr/>
            <p:nvPr/>
          </p:nvSpPr>
          <p:spPr>
            <a:xfrm rot="19260823">
              <a:off x="9984083" y="1150976"/>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8" name="Freeform: Shape 7" title="triangles"/>
            <p:cNvSpPr/>
            <p:nvPr/>
          </p:nvSpPr>
          <p:spPr>
            <a:xfrm rot="20377627">
              <a:off x="10445799" y="1461330"/>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0" name="Freeform: Shape 9" title="triangles"/>
            <p:cNvSpPr/>
            <p:nvPr/>
          </p:nvSpPr>
          <p:spPr>
            <a:xfrm rot="19260823">
              <a:off x="10485025" y="1232684"/>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Freeform: Shape 10" title="triangles"/>
            <p:cNvSpPr/>
            <p:nvPr/>
          </p:nvSpPr>
          <p:spPr>
            <a:xfrm rot="19810388">
              <a:off x="10832584" y="1393714"/>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2" name="Freeform: Shape 11" title="triangles"/>
            <p:cNvSpPr/>
            <p:nvPr/>
          </p:nvSpPr>
          <p:spPr>
            <a:xfrm rot="18277851">
              <a:off x="10920185" y="994164"/>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3" name="Freeform: Shape 12" title="triangles"/>
            <p:cNvSpPr/>
            <p:nvPr/>
          </p:nvSpPr>
          <p:spPr>
            <a:xfrm rot="20761418">
              <a:off x="11313110" y="1642801"/>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4" name="Freeform: Shape 13" title="triangles"/>
            <p:cNvSpPr/>
            <p:nvPr/>
          </p:nvSpPr>
          <p:spPr>
            <a:xfrm rot="17315293">
              <a:off x="11523906" y="859664"/>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5" name="Freeform: Shape 14" title="triangles"/>
            <p:cNvSpPr/>
            <p:nvPr/>
          </p:nvSpPr>
          <p:spPr>
            <a:xfrm rot="20082236">
              <a:off x="11215766" y="1243239"/>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6" name="Freeform: Shape 15" title="triangles"/>
            <p:cNvSpPr/>
            <p:nvPr/>
          </p:nvSpPr>
          <p:spPr>
            <a:xfrm rot="19879732">
              <a:off x="11436537" y="1436545"/>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7" name="Freeform: Shape 16" title="triangles"/>
            <p:cNvSpPr/>
            <p:nvPr/>
          </p:nvSpPr>
          <p:spPr>
            <a:xfrm rot="328041">
              <a:off x="9862160" y="1513660"/>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8" name="Freeform: Shape 17" title="triangles"/>
            <p:cNvSpPr/>
            <p:nvPr/>
          </p:nvSpPr>
          <p:spPr>
            <a:xfrm>
              <a:off x="10639428" y="181466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9" name="Freeform: Shape 18" title="triangles"/>
            <p:cNvSpPr/>
            <p:nvPr/>
          </p:nvSpPr>
          <p:spPr>
            <a:xfrm rot="20761418">
              <a:off x="11280262" y="2096947"/>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0" name="Freeform: Shape 19" title="triangles"/>
            <p:cNvSpPr/>
            <p:nvPr/>
          </p:nvSpPr>
          <p:spPr>
            <a:xfrm rot="1160487">
              <a:off x="10059320" y="2226127"/>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1" name="Freeform: Shape 20" title="triangles"/>
            <p:cNvSpPr/>
            <p:nvPr/>
          </p:nvSpPr>
          <p:spPr>
            <a:xfrm rot="803026">
              <a:off x="11353765" y="2627540"/>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graphicFrame>
        <p:nvGraphicFramePr>
          <p:cNvPr id="22" name="Object 21"/>
          <p:cNvGraphicFramePr>
            <a:graphicFrameLocks noChangeAspect="1"/>
          </p:cNvGraphicFramePr>
          <p:nvPr>
            <p:extLst>
              <p:ext uri="{D42A27DB-BD31-4B8C-83A1-F6EECF244321}">
                <p14:modId xmlns:p14="http://schemas.microsoft.com/office/powerpoint/2010/main" val="2416430827"/>
              </p:ext>
            </p:extLst>
          </p:nvPr>
        </p:nvGraphicFramePr>
        <p:xfrm>
          <a:off x="115888" y="82323"/>
          <a:ext cx="738187" cy="703262"/>
        </p:xfrm>
        <a:graphic>
          <a:graphicData uri="http://schemas.openxmlformats.org/presentationml/2006/ole">
            <mc:AlternateContent xmlns:mc="http://schemas.openxmlformats.org/markup-compatibility/2006">
              <mc:Choice xmlns:v="urn:schemas-microsoft-com:vml" Requires="v">
                <p:oleObj name="Bitmap Image" r:id="rId5" imgW="5180952" imgH="3533333" progId="Paint.Picture">
                  <p:embed/>
                </p:oleObj>
              </mc:Choice>
              <mc:Fallback>
                <p:oleObj name="Bitmap Image" r:id="rId5" imgW="5180952" imgH="3533333" progId="Paint.Picture">
                  <p:embed/>
                  <p:pic>
                    <p:nvPicPr>
                      <p:cNvPr id="5" name="Object 4"/>
                      <p:cNvPicPr>
                        <a:picLocks noChangeAspect="1" noChangeArrowheads="1"/>
                      </p:cNvPicPr>
                      <p:nvPr/>
                    </p:nvPicPr>
                    <p:blipFill>
                      <a:blip r:embed="rId6">
                        <a:lum contrast="80000"/>
                        <a:grayscl/>
                        <a:extLst>
                          <a:ext uri="{28A0092B-C50C-407E-A947-70E740481C1C}">
                            <a14:useLocalDpi xmlns:a14="http://schemas.microsoft.com/office/drawing/2010/main" val="0"/>
                          </a:ext>
                        </a:extLst>
                      </a:blip>
                      <a:srcRect l="31946" t="7246" r="29651" b="33385"/>
                      <a:stretch>
                        <a:fillRect/>
                      </a:stretch>
                    </p:blipFill>
                    <p:spPr bwMode="auto">
                      <a:xfrm>
                        <a:off x="115888" y="82323"/>
                        <a:ext cx="7381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 name="Title 1">
            <a:extLst>
              <a:ext uri="{FF2B5EF4-FFF2-40B4-BE49-F238E27FC236}">
                <a16:creationId xmlns:a16="http://schemas.microsoft.com/office/drawing/2014/main" id="{DEF9A9B1-BA57-4B83-A4F9-67D4387A6B42}"/>
              </a:ext>
            </a:extLst>
          </p:cNvPr>
          <p:cNvSpPr txBox="1">
            <a:spLocks/>
          </p:cNvSpPr>
          <p:nvPr/>
        </p:nvSpPr>
        <p:spPr>
          <a:xfrm>
            <a:off x="5650236" y="751696"/>
            <a:ext cx="5614788" cy="714829"/>
          </a:xfrm>
          <a:prstGeom prst="rect">
            <a:avLst/>
          </a:prstGeom>
        </p:spPr>
        <p:txBody>
          <a:bodyPr vert="horz"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kumimoji="0" lang="en-US" sz="4000" b="1" i="1" u="none" strike="noStrike" kern="1200" cap="all"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Welcome and </a:t>
            </a:r>
          </a:p>
          <a:p>
            <a:pPr algn="ctr"/>
            <a:r>
              <a:rPr kumimoji="0" lang="en-US" sz="4000" b="1" i="1" u="none" strike="noStrike" kern="1200" cap="all"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Introductions</a:t>
            </a:r>
            <a:endParaRPr lang="en-US" sz="4000" b="1"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03477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6157" y="696932"/>
            <a:ext cx="8806774" cy="1293028"/>
          </a:xfrm>
        </p:spPr>
        <p:txBody>
          <a:bodyPr/>
          <a:lstStyle/>
          <a:p>
            <a:r>
              <a:rPr lang="en-US" dirty="0">
                <a:solidFill>
                  <a:schemeClr val="bg1"/>
                </a:solidFill>
              </a:rPr>
              <a:t>CONTRACTORS/SUBCONTRACTORS</a:t>
            </a:r>
          </a:p>
        </p:txBody>
      </p:sp>
      <p:sp>
        <p:nvSpPr>
          <p:cNvPr id="3" name="Content Placeholder 2"/>
          <p:cNvSpPr>
            <a:spLocks noGrp="1"/>
          </p:cNvSpPr>
          <p:nvPr>
            <p:ph idx="1"/>
          </p:nvPr>
        </p:nvSpPr>
        <p:spPr>
          <a:xfrm>
            <a:off x="301644" y="1815967"/>
            <a:ext cx="8568036" cy="4774468"/>
          </a:xfrm>
        </p:spPr>
        <p:txBody>
          <a:bodyPr>
            <a:normAutofit fontScale="92500" lnSpcReduction="20000"/>
          </a:bodyPr>
          <a:lstStyle/>
          <a:p>
            <a:pPr marL="285750" indent="-285750" algn="just">
              <a:lnSpc>
                <a:spcPct val="120000"/>
              </a:lnSpc>
            </a:pPr>
            <a:r>
              <a:rPr lang="en-US" sz="2400" dirty="0">
                <a:solidFill>
                  <a:schemeClr val="bg1"/>
                </a:solidFill>
                <a:latin typeface="Arial" panose="020B0604020202020204" pitchFamily="34" charset="0"/>
                <a:cs typeface="Arial" panose="020B0604020202020204" pitchFamily="34" charset="0"/>
              </a:rPr>
              <a:t>Must select work classification as on wage decision for work performed and submit weekly payroll reports on LCP Tracker </a:t>
            </a:r>
          </a:p>
          <a:p>
            <a:pPr marL="285750" indent="-285750" algn="just">
              <a:lnSpc>
                <a:spcPct val="120000"/>
              </a:lnSpc>
            </a:pPr>
            <a:r>
              <a:rPr lang="en-US" sz="2400" dirty="0">
                <a:solidFill>
                  <a:schemeClr val="bg1"/>
                </a:solidFill>
                <a:latin typeface="Arial" panose="020B0604020202020204" pitchFamily="34" charset="0"/>
                <a:cs typeface="Arial" panose="020B0604020202020204" pitchFamily="34" charset="0"/>
              </a:rPr>
              <a:t>If employee performs carpentry work, laborer must be paid as listed under carpentry work even if not fully trained as a carpenter</a:t>
            </a:r>
          </a:p>
          <a:p>
            <a:pPr marL="285750" indent="-285750" algn="just">
              <a:lnSpc>
                <a:spcPct val="120000"/>
              </a:lnSpc>
            </a:pPr>
            <a:r>
              <a:rPr lang="en-US" sz="2400" dirty="0">
                <a:solidFill>
                  <a:schemeClr val="bg1"/>
                </a:solidFill>
                <a:latin typeface="Arial" panose="020B0604020202020204" pitchFamily="34" charset="0"/>
                <a:cs typeface="Arial" panose="020B0604020202020204" pitchFamily="34" charset="0"/>
              </a:rPr>
              <a:t>Can make “Other” payroll deductions as permitted by DOL, but must be authorized by employees using a wage deduction authorization form</a:t>
            </a:r>
          </a:p>
          <a:p>
            <a:pPr marL="285750" indent="-285750" algn="just">
              <a:lnSpc>
                <a:spcPct val="120000"/>
              </a:lnSpc>
            </a:pPr>
            <a:r>
              <a:rPr lang="en-US" sz="2400" dirty="0">
                <a:solidFill>
                  <a:schemeClr val="bg1"/>
                </a:solidFill>
                <a:latin typeface="Arial" panose="020B0604020202020204" pitchFamily="34" charset="0"/>
                <a:cs typeface="Arial" panose="020B0604020202020204" pitchFamily="34" charset="0"/>
              </a:rPr>
              <a:t>Must also keep payroll records for 3 years after completion of project</a:t>
            </a:r>
          </a:p>
          <a:p>
            <a:pPr marL="285750" indent="-285750" algn="just">
              <a:lnSpc>
                <a:spcPct val="120000"/>
              </a:lnSpc>
            </a:pPr>
            <a:r>
              <a:rPr lang="en-US" sz="2400" dirty="0">
                <a:solidFill>
                  <a:schemeClr val="bg1"/>
                </a:solidFill>
                <a:latin typeface="Arial" panose="020B0604020202020204" pitchFamily="34" charset="0"/>
                <a:cs typeface="Arial" panose="020B0604020202020204" pitchFamily="34" charset="0"/>
              </a:rPr>
              <a:t>Responsible for administering and enforcing Federal labor standards covered by Davis-Bacon</a:t>
            </a:r>
            <a:r>
              <a:rPr lang="en-US" sz="2400" dirty="0">
                <a:latin typeface="Arial" panose="020B0604020202020204" pitchFamily="34" charset="0"/>
                <a:cs typeface="Arial" panose="020B0604020202020204" pitchFamily="34" charset="0"/>
              </a:rPr>
              <a:t>.</a:t>
            </a:r>
          </a:p>
          <a:p>
            <a:pPr marL="285750" indent="-285750" algn="just">
              <a:lnSpc>
                <a:spcPct val="120000"/>
              </a:lnSpc>
            </a:pPr>
            <a:endParaRPr lang="en-US" sz="2400" dirty="0">
              <a:solidFill>
                <a:schemeClr val="bg1"/>
              </a:solidFill>
              <a:latin typeface="Arial" panose="020B0604020202020204" pitchFamily="34" charset="0"/>
              <a:cs typeface="Arial" panose="020B0604020202020204" pitchFamily="34" charset="0"/>
            </a:endParaRPr>
          </a:p>
          <a:p>
            <a:pPr marL="0" indent="0">
              <a:lnSpc>
                <a:spcPct val="120000"/>
              </a:lnSpc>
              <a:buNone/>
            </a:pPr>
            <a:endParaRPr lang="en-US" dirty="0"/>
          </a:p>
        </p:txBody>
      </p:sp>
      <p:pic>
        <p:nvPicPr>
          <p:cNvPr id="4" name="Picture 3"/>
          <p:cNvPicPr>
            <a:picLocks noChangeAspect="1"/>
          </p:cNvPicPr>
          <p:nvPr/>
        </p:nvPicPr>
        <p:blipFill>
          <a:blip r:embed="rId3"/>
          <a:stretch>
            <a:fillRect/>
          </a:stretch>
        </p:blipFill>
        <p:spPr>
          <a:xfrm>
            <a:off x="9093067" y="2393190"/>
            <a:ext cx="2797289" cy="3620021"/>
          </a:xfrm>
          <a:prstGeom prst="rect">
            <a:avLst/>
          </a:prstGeom>
          <a:ln w="19050">
            <a:solidFill>
              <a:schemeClr val="bg1"/>
            </a:solidFill>
          </a:ln>
        </p:spPr>
      </p:pic>
      <p:graphicFrame>
        <p:nvGraphicFramePr>
          <p:cNvPr id="5" name="Object 4">
            <a:extLst>
              <a:ext uri="{FF2B5EF4-FFF2-40B4-BE49-F238E27FC236}">
                <a16:creationId xmlns:a16="http://schemas.microsoft.com/office/drawing/2014/main" id="{BE5D6656-A8AB-C63F-8BD5-A037DB8F1FAF}"/>
              </a:ext>
            </a:extLst>
          </p:cNvPr>
          <p:cNvGraphicFramePr>
            <a:graphicFrameLocks noChangeAspect="1"/>
          </p:cNvGraphicFramePr>
          <p:nvPr>
            <p:extLst>
              <p:ext uri="{D42A27DB-BD31-4B8C-83A1-F6EECF244321}">
                <p14:modId xmlns:p14="http://schemas.microsoft.com/office/powerpoint/2010/main" val="2717046311"/>
              </p:ext>
            </p:extLst>
          </p:nvPr>
        </p:nvGraphicFramePr>
        <p:xfrm>
          <a:off x="128493" y="97747"/>
          <a:ext cx="738187" cy="703262"/>
        </p:xfrm>
        <a:graphic>
          <a:graphicData uri="http://schemas.openxmlformats.org/presentationml/2006/ole">
            <mc:AlternateContent xmlns:mc="http://schemas.openxmlformats.org/markup-compatibility/2006">
              <mc:Choice xmlns:v="urn:schemas-microsoft-com:vml" Requires="v">
                <p:oleObj name="Bitmap Image" r:id="rId4" imgW="5180952" imgH="3533333" progId="Paint.Picture">
                  <p:embed/>
                </p:oleObj>
              </mc:Choice>
              <mc:Fallback>
                <p:oleObj name="Bitmap Image" r:id="rId4" imgW="5180952" imgH="3533333" progId="Paint.Picture">
                  <p:embed/>
                  <p:pic>
                    <p:nvPicPr>
                      <p:cNvPr id="4" name="Object 3">
                        <a:extLst>
                          <a:ext uri="{FF2B5EF4-FFF2-40B4-BE49-F238E27FC236}">
                            <a16:creationId xmlns:a16="http://schemas.microsoft.com/office/drawing/2014/main" id="{0BB86326-8D23-E7DE-50B7-72A159A13BFD}"/>
                          </a:ext>
                        </a:extLst>
                      </p:cNvPr>
                      <p:cNvPicPr>
                        <a:picLocks noChangeAspect="1" noChangeArrowheads="1"/>
                      </p:cNvPicPr>
                      <p:nvPr/>
                    </p:nvPicPr>
                    <p:blipFill>
                      <a:blip r:embed="rId5">
                        <a:lum contrast="80000"/>
                        <a:grayscl/>
                        <a:extLst>
                          <a:ext uri="{28A0092B-C50C-407E-A947-70E740481C1C}">
                            <a14:useLocalDpi xmlns:a14="http://schemas.microsoft.com/office/drawing/2010/main" val="0"/>
                          </a:ext>
                        </a:extLst>
                      </a:blip>
                      <a:srcRect l="31946" t="7246" r="29651" b="33385"/>
                      <a:stretch>
                        <a:fillRect/>
                      </a:stretch>
                    </p:blipFill>
                    <p:spPr bwMode="auto">
                      <a:xfrm>
                        <a:off x="128493" y="97747"/>
                        <a:ext cx="7381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736197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1580" y="1257326"/>
            <a:ext cx="6444574" cy="614464"/>
          </a:xfrm>
        </p:spPr>
        <p:txBody>
          <a:bodyPr>
            <a:noAutofit/>
          </a:bodyPr>
          <a:lstStyle/>
          <a:p>
            <a:r>
              <a:rPr lang="en-US" sz="4000" dirty="0">
                <a:solidFill>
                  <a:schemeClr val="bg1"/>
                </a:solidFill>
              </a:rPr>
              <a:t>COMPLIANCE OFFICER</a:t>
            </a:r>
          </a:p>
        </p:txBody>
      </p:sp>
      <p:sp>
        <p:nvSpPr>
          <p:cNvPr id="3" name="Content Placeholder 2"/>
          <p:cNvSpPr>
            <a:spLocks noGrp="1"/>
          </p:cNvSpPr>
          <p:nvPr>
            <p:ph idx="1"/>
          </p:nvPr>
        </p:nvSpPr>
        <p:spPr>
          <a:xfrm>
            <a:off x="1274361" y="2119208"/>
            <a:ext cx="5109506" cy="3481466"/>
          </a:xfrm>
        </p:spPr>
        <p:txBody>
          <a:bodyPr>
            <a:normAutofit/>
          </a:bodyPr>
          <a:lstStyle/>
          <a:p>
            <a:pPr marL="285750" indent="-285750" algn="just"/>
            <a:r>
              <a:rPr lang="en-US" dirty="0">
                <a:solidFill>
                  <a:schemeClr val="bg1"/>
                </a:solidFill>
                <a:latin typeface="Arial" panose="020B0604020202020204" pitchFamily="34" charset="0"/>
                <a:cs typeface="Arial" panose="020B0604020202020204" pitchFamily="34" charset="0"/>
              </a:rPr>
              <a:t>Conduct remote or on-site interviews with construction workers</a:t>
            </a:r>
          </a:p>
          <a:p>
            <a:pPr marL="285750" indent="-285750" algn="just"/>
            <a:r>
              <a:rPr lang="en-US" dirty="0">
                <a:solidFill>
                  <a:schemeClr val="bg1"/>
                </a:solidFill>
                <a:latin typeface="Arial" panose="020B0604020202020204" pitchFamily="34" charset="0"/>
                <a:cs typeface="Arial" panose="020B0604020202020204" pitchFamily="34" charset="0"/>
              </a:rPr>
              <a:t>Review project payroll for compliance</a:t>
            </a:r>
          </a:p>
          <a:p>
            <a:pPr marL="285750" indent="-285750" algn="just"/>
            <a:r>
              <a:rPr lang="en-US" dirty="0">
                <a:solidFill>
                  <a:schemeClr val="bg1"/>
                </a:solidFill>
                <a:latin typeface="Arial" panose="020B0604020202020204" pitchFamily="34" charset="0"/>
                <a:cs typeface="Arial" panose="020B0604020202020204" pitchFamily="34" charset="0"/>
              </a:rPr>
              <a:t>Provide support and advice on proper wage decisions</a:t>
            </a:r>
          </a:p>
          <a:p>
            <a:pPr marL="285750" indent="-285750" algn="just"/>
            <a:r>
              <a:rPr lang="en-US" dirty="0">
                <a:solidFill>
                  <a:schemeClr val="bg1"/>
                </a:solidFill>
                <a:latin typeface="Arial" panose="020B0604020202020204" pitchFamily="34" charset="0"/>
                <a:cs typeface="Arial" panose="020B0604020202020204" pitchFamily="34" charset="0"/>
              </a:rPr>
              <a:t>Prepare reports for HUD and DOL</a:t>
            </a:r>
          </a:p>
        </p:txBody>
      </p:sp>
      <p:pic>
        <p:nvPicPr>
          <p:cNvPr id="6" name="Picture 5"/>
          <p:cNvPicPr>
            <a:picLocks noChangeAspect="1"/>
          </p:cNvPicPr>
          <p:nvPr/>
        </p:nvPicPr>
        <p:blipFill>
          <a:blip r:embed="rId3"/>
          <a:stretch>
            <a:fillRect/>
          </a:stretch>
        </p:blipFill>
        <p:spPr>
          <a:xfrm>
            <a:off x="6861921" y="2669968"/>
            <a:ext cx="4581397" cy="2379946"/>
          </a:xfrm>
          <a:prstGeom prst="rect">
            <a:avLst/>
          </a:prstGeom>
          <a:ln w="19050">
            <a:solidFill>
              <a:schemeClr val="bg1"/>
            </a:solidFill>
          </a:ln>
        </p:spPr>
      </p:pic>
      <p:graphicFrame>
        <p:nvGraphicFramePr>
          <p:cNvPr id="8" name="Object 7">
            <a:extLst>
              <a:ext uri="{FF2B5EF4-FFF2-40B4-BE49-F238E27FC236}">
                <a16:creationId xmlns:a16="http://schemas.microsoft.com/office/drawing/2014/main" id="{6AAD1D5C-4ADE-CB63-BA50-3C61B575F83B}"/>
              </a:ext>
            </a:extLst>
          </p:cNvPr>
          <p:cNvGraphicFramePr>
            <a:graphicFrameLocks noChangeAspect="1"/>
          </p:cNvGraphicFramePr>
          <p:nvPr>
            <p:extLst>
              <p:ext uri="{D42A27DB-BD31-4B8C-83A1-F6EECF244321}">
                <p14:modId xmlns:p14="http://schemas.microsoft.com/office/powerpoint/2010/main" val="44588794"/>
              </p:ext>
            </p:extLst>
          </p:nvPr>
        </p:nvGraphicFramePr>
        <p:xfrm>
          <a:off x="181202" y="81053"/>
          <a:ext cx="738187" cy="703262"/>
        </p:xfrm>
        <a:graphic>
          <a:graphicData uri="http://schemas.openxmlformats.org/presentationml/2006/ole">
            <mc:AlternateContent xmlns:mc="http://schemas.openxmlformats.org/markup-compatibility/2006">
              <mc:Choice xmlns:v="urn:schemas-microsoft-com:vml" Requires="v">
                <p:oleObj name="Bitmap Image" r:id="rId4" imgW="5180952" imgH="3533333" progId="Paint.Picture">
                  <p:embed/>
                </p:oleObj>
              </mc:Choice>
              <mc:Fallback>
                <p:oleObj name="Bitmap Image" r:id="rId4" imgW="5180952" imgH="3533333" progId="Paint.Picture">
                  <p:embed/>
                  <p:pic>
                    <p:nvPicPr>
                      <p:cNvPr id="5" name="Object 4">
                        <a:extLst>
                          <a:ext uri="{FF2B5EF4-FFF2-40B4-BE49-F238E27FC236}">
                            <a16:creationId xmlns:a16="http://schemas.microsoft.com/office/drawing/2014/main" id="{BB83B3EF-3DA1-3261-EA75-82768EC6217F}"/>
                          </a:ext>
                        </a:extLst>
                      </p:cNvPr>
                      <p:cNvPicPr>
                        <a:picLocks noChangeAspect="1" noChangeArrowheads="1"/>
                      </p:cNvPicPr>
                      <p:nvPr/>
                    </p:nvPicPr>
                    <p:blipFill>
                      <a:blip r:embed="rId5">
                        <a:lum contrast="80000"/>
                        <a:grayscl/>
                        <a:extLst>
                          <a:ext uri="{28A0092B-C50C-407E-A947-70E740481C1C}">
                            <a14:useLocalDpi xmlns:a14="http://schemas.microsoft.com/office/drawing/2010/main" val="0"/>
                          </a:ext>
                        </a:extLst>
                      </a:blip>
                      <a:srcRect l="31946" t="7246" r="29651" b="33385"/>
                      <a:stretch>
                        <a:fillRect/>
                      </a:stretch>
                    </p:blipFill>
                    <p:spPr bwMode="auto">
                      <a:xfrm>
                        <a:off x="181202" y="81053"/>
                        <a:ext cx="7381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85977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943" y="1144451"/>
            <a:ext cx="8610599" cy="1303867"/>
          </a:xfrm>
        </p:spPr>
        <p:txBody>
          <a:bodyPr/>
          <a:lstStyle/>
          <a:p>
            <a:r>
              <a:rPr lang="en-US" dirty="0">
                <a:solidFill>
                  <a:schemeClr val="bg1"/>
                </a:solidFill>
              </a:rPr>
              <a:t>CERTIFIED PAYROLL REPORTS (CPR)</a:t>
            </a:r>
          </a:p>
        </p:txBody>
      </p:sp>
      <p:sp>
        <p:nvSpPr>
          <p:cNvPr id="3" name="Text Placeholder 2"/>
          <p:cNvSpPr>
            <a:spLocks noGrp="1"/>
          </p:cNvSpPr>
          <p:nvPr>
            <p:ph type="body" idx="1"/>
          </p:nvPr>
        </p:nvSpPr>
        <p:spPr>
          <a:xfrm>
            <a:off x="680323" y="3734676"/>
            <a:ext cx="3070034" cy="576262"/>
          </a:xfrm>
          <a:solidFill>
            <a:schemeClr val="bg1">
              <a:lumMod val="85000"/>
              <a:lumOff val="15000"/>
            </a:schemeClr>
          </a:solidFill>
        </p:spPr>
        <p:txBody>
          <a:bodyPr/>
          <a:lstStyle/>
          <a:p>
            <a:pPr algn="ctr">
              <a:lnSpc>
                <a:spcPct val="150000"/>
              </a:lnSpc>
            </a:pPr>
            <a:r>
              <a:rPr lang="en-US" dirty="0">
                <a:solidFill>
                  <a:srgbClr val="00B0F0"/>
                </a:solidFill>
              </a:rPr>
              <a:t>SUBMIT WEEKLY</a:t>
            </a:r>
          </a:p>
        </p:txBody>
      </p:sp>
      <p:sp>
        <p:nvSpPr>
          <p:cNvPr id="4" name="Text Placeholder 3"/>
          <p:cNvSpPr>
            <a:spLocks noGrp="1"/>
          </p:cNvSpPr>
          <p:nvPr>
            <p:ph type="body" sz="half" idx="15"/>
          </p:nvPr>
        </p:nvSpPr>
        <p:spPr>
          <a:xfrm>
            <a:off x="680323" y="4420476"/>
            <a:ext cx="3049702" cy="2913513"/>
          </a:xfrm>
        </p:spPr>
        <p:txBody>
          <a:bodyPr/>
          <a:lstStyle/>
          <a:p>
            <a:r>
              <a:rPr lang="en-US" sz="2400" dirty="0">
                <a:solidFill>
                  <a:schemeClr val="bg1"/>
                </a:solidFill>
                <a:latin typeface="Arial" panose="020B0604020202020204" pitchFamily="34" charset="0"/>
                <a:cs typeface="Arial" panose="020B0604020202020204" pitchFamily="34" charset="0"/>
              </a:rPr>
              <a:t>Begin the first week of work and every week thereafter until work is completed</a:t>
            </a:r>
          </a:p>
          <a:p>
            <a:endParaRPr lang="en-US" dirty="0"/>
          </a:p>
        </p:txBody>
      </p:sp>
      <p:sp>
        <p:nvSpPr>
          <p:cNvPr id="5" name="Text Placeholder 4"/>
          <p:cNvSpPr>
            <a:spLocks noGrp="1"/>
          </p:cNvSpPr>
          <p:nvPr>
            <p:ph type="body" sz="quarter" idx="3"/>
          </p:nvPr>
        </p:nvSpPr>
        <p:spPr>
          <a:xfrm>
            <a:off x="3945471" y="3734676"/>
            <a:ext cx="3063240" cy="576262"/>
          </a:xfrm>
          <a:solidFill>
            <a:schemeClr val="bg1">
              <a:lumMod val="85000"/>
              <a:lumOff val="15000"/>
            </a:schemeClr>
          </a:solidFill>
        </p:spPr>
        <p:txBody>
          <a:bodyPr/>
          <a:lstStyle/>
          <a:p>
            <a:pPr algn="ctr">
              <a:lnSpc>
                <a:spcPct val="150000"/>
              </a:lnSpc>
            </a:pPr>
            <a:r>
              <a:rPr lang="en-US" dirty="0">
                <a:solidFill>
                  <a:srgbClr val="00B0F0"/>
                </a:solidFill>
              </a:rPr>
              <a:t>NUMBER PAYROLLS</a:t>
            </a:r>
          </a:p>
        </p:txBody>
      </p:sp>
      <p:sp>
        <p:nvSpPr>
          <p:cNvPr id="6" name="Text Placeholder 5"/>
          <p:cNvSpPr>
            <a:spLocks noGrp="1"/>
          </p:cNvSpPr>
          <p:nvPr>
            <p:ph type="body" sz="half" idx="16"/>
          </p:nvPr>
        </p:nvSpPr>
        <p:spPr>
          <a:xfrm>
            <a:off x="3945471" y="4420476"/>
            <a:ext cx="3063240" cy="2913513"/>
          </a:xfrm>
        </p:spPr>
        <p:txBody>
          <a:bodyPr>
            <a:normAutofit/>
          </a:bodyPr>
          <a:lstStyle/>
          <a:p>
            <a:r>
              <a:rPr lang="en-US" sz="2400" dirty="0">
                <a:solidFill>
                  <a:schemeClr val="bg1"/>
                </a:solidFill>
                <a:latin typeface="Arial" panose="020B0604020202020204" pitchFamily="34" charset="0"/>
                <a:cs typeface="Arial" panose="020B0604020202020204" pitchFamily="34" charset="0"/>
              </a:rPr>
              <a:t>Start with #1 and last payroll for project as “Final”</a:t>
            </a:r>
          </a:p>
        </p:txBody>
      </p:sp>
      <p:sp>
        <p:nvSpPr>
          <p:cNvPr id="7" name="Text Placeholder 6"/>
          <p:cNvSpPr>
            <a:spLocks noGrp="1"/>
          </p:cNvSpPr>
          <p:nvPr>
            <p:ph type="body" sz="quarter" idx="13"/>
          </p:nvPr>
        </p:nvSpPr>
        <p:spPr>
          <a:xfrm>
            <a:off x="7224157" y="3734676"/>
            <a:ext cx="3070025" cy="576262"/>
          </a:xfrm>
          <a:solidFill>
            <a:schemeClr val="bg1">
              <a:lumMod val="85000"/>
              <a:lumOff val="15000"/>
            </a:schemeClr>
          </a:solidFill>
        </p:spPr>
        <p:txBody>
          <a:bodyPr/>
          <a:lstStyle/>
          <a:p>
            <a:pPr algn="ctr">
              <a:lnSpc>
                <a:spcPct val="150000"/>
              </a:lnSpc>
            </a:pPr>
            <a:r>
              <a:rPr lang="en-US" dirty="0">
                <a:solidFill>
                  <a:srgbClr val="00B0F0"/>
                </a:solidFill>
              </a:rPr>
              <a:t>NO WORK WEEKS</a:t>
            </a:r>
          </a:p>
        </p:txBody>
      </p:sp>
      <p:sp>
        <p:nvSpPr>
          <p:cNvPr id="8" name="Text Placeholder 7"/>
          <p:cNvSpPr>
            <a:spLocks noGrp="1"/>
          </p:cNvSpPr>
          <p:nvPr>
            <p:ph type="body" sz="half" idx="17"/>
          </p:nvPr>
        </p:nvSpPr>
        <p:spPr>
          <a:xfrm>
            <a:off x="7224157" y="4420476"/>
            <a:ext cx="3070025" cy="2913513"/>
          </a:xfrm>
        </p:spPr>
        <p:txBody>
          <a:bodyPr/>
          <a:lstStyle/>
          <a:p>
            <a:r>
              <a:rPr lang="en-US" sz="2400" dirty="0">
                <a:solidFill>
                  <a:schemeClr val="bg1"/>
                </a:solidFill>
                <a:latin typeface="Arial" panose="020B0604020202020204" pitchFamily="34" charset="0"/>
                <a:cs typeface="Arial" panose="020B0604020202020204" pitchFamily="34" charset="0"/>
              </a:rPr>
              <a:t>Submit “no” work week payrolls when there is a temporary break on project</a:t>
            </a:r>
          </a:p>
          <a:p>
            <a:endParaRPr lang="en-US" dirty="0"/>
          </a:p>
        </p:txBody>
      </p:sp>
      <p:sp>
        <p:nvSpPr>
          <p:cNvPr id="9" name="TextBox 8"/>
          <p:cNvSpPr txBox="1"/>
          <p:nvPr/>
        </p:nvSpPr>
        <p:spPr>
          <a:xfrm>
            <a:off x="680323" y="2414327"/>
            <a:ext cx="7675047" cy="1107996"/>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Called “certified” because Contractors sign each report certifying information is true and correct.</a:t>
            </a:r>
          </a:p>
          <a:p>
            <a:endParaRPr lang="en-US" dirty="0"/>
          </a:p>
        </p:txBody>
      </p:sp>
      <p:pic>
        <p:nvPicPr>
          <p:cNvPr id="10" name="Picture 9"/>
          <p:cNvPicPr>
            <a:picLocks noChangeAspect="1"/>
          </p:cNvPicPr>
          <p:nvPr/>
        </p:nvPicPr>
        <p:blipFill>
          <a:blip r:embed="rId3"/>
          <a:stretch>
            <a:fillRect/>
          </a:stretch>
        </p:blipFill>
        <p:spPr>
          <a:xfrm>
            <a:off x="8355370" y="1013705"/>
            <a:ext cx="3440996" cy="1859998"/>
          </a:xfrm>
          <a:prstGeom prst="rect">
            <a:avLst/>
          </a:prstGeom>
          <a:ln w="19050">
            <a:solidFill>
              <a:schemeClr val="bg1"/>
            </a:solidFill>
          </a:ln>
        </p:spPr>
      </p:pic>
      <p:graphicFrame>
        <p:nvGraphicFramePr>
          <p:cNvPr id="11" name="Object 10">
            <a:extLst>
              <a:ext uri="{FF2B5EF4-FFF2-40B4-BE49-F238E27FC236}">
                <a16:creationId xmlns:a16="http://schemas.microsoft.com/office/drawing/2014/main" id="{CE0A595B-D5C9-2DDC-9B4C-72893889B741}"/>
              </a:ext>
            </a:extLst>
          </p:cNvPr>
          <p:cNvGraphicFramePr>
            <a:graphicFrameLocks noChangeAspect="1"/>
          </p:cNvGraphicFramePr>
          <p:nvPr>
            <p:extLst>
              <p:ext uri="{D42A27DB-BD31-4B8C-83A1-F6EECF244321}">
                <p14:modId xmlns:p14="http://schemas.microsoft.com/office/powerpoint/2010/main" val="44588794"/>
              </p:ext>
            </p:extLst>
          </p:nvPr>
        </p:nvGraphicFramePr>
        <p:xfrm>
          <a:off x="181202" y="81053"/>
          <a:ext cx="738187" cy="703262"/>
        </p:xfrm>
        <a:graphic>
          <a:graphicData uri="http://schemas.openxmlformats.org/presentationml/2006/ole">
            <mc:AlternateContent xmlns:mc="http://schemas.openxmlformats.org/markup-compatibility/2006">
              <mc:Choice xmlns:v="urn:schemas-microsoft-com:vml" Requires="v">
                <p:oleObj name="Bitmap Image" r:id="rId4" imgW="5180952" imgH="3533333" progId="Paint.Picture">
                  <p:embed/>
                </p:oleObj>
              </mc:Choice>
              <mc:Fallback>
                <p:oleObj name="Bitmap Image" r:id="rId4" imgW="5180952" imgH="3533333" progId="Paint.Picture">
                  <p:embed/>
                  <p:pic>
                    <p:nvPicPr>
                      <p:cNvPr id="5" name="Object 4">
                        <a:extLst>
                          <a:ext uri="{FF2B5EF4-FFF2-40B4-BE49-F238E27FC236}">
                            <a16:creationId xmlns:a16="http://schemas.microsoft.com/office/drawing/2014/main" id="{BB83B3EF-3DA1-3261-EA75-82768EC6217F}"/>
                          </a:ext>
                        </a:extLst>
                      </p:cNvPr>
                      <p:cNvPicPr>
                        <a:picLocks noChangeAspect="1" noChangeArrowheads="1"/>
                      </p:cNvPicPr>
                      <p:nvPr/>
                    </p:nvPicPr>
                    <p:blipFill>
                      <a:blip r:embed="rId5">
                        <a:lum contrast="80000"/>
                        <a:grayscl/>
                        <a:extLst>
                          <a:ext uri="{28A0092B-C50C-407E-A947-70E740481C1C}">
                            <a14:useLocalDpi xmlns:a14="http://schemas.microsoft.com/office/drawing/2010/main" val="0"/>
                          </a:ext>
                        </a:extLst>
                      </a:blip>
                      <a:srcRect l="31946" t="7246" r="29651" b="33385"/>
                      <a:stretch>
                        <a:fillRect/>
                      </a:stretch>
                    </p:blipFill>
                    <p:spPr bwMode="auto">
                      <a:xfrm>
                        <a:off x="181202" y="81053"/>
                        <a:ext cx="7381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180711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4572" y="1098669"/>
            <a:ext cx="9613861" cy="1080938"/>
          </a:xfrm>
        </p:spPr>
        <p:txBody>
          <a:bodyPr>
            <a:normAutofit fontScale="90000"/>
          </a:bodyPr>
          <a:lstStyle/>
          <a:p>
            <a:r>
              <a:rPr lang="en-US" dirty="0">
                <a:solidFill>
                  <a:schemeClr val="bg1"/>
                </a:solidFill>
              </a:rPr>
              <a:t>WAGE DECISIONS</a:t>
            </a:r>
            <a:br>
              <a:rPr lang="en-US" dirty="0">
                <a:solidFill>
                  <a:schemeClr val="bg1"/>
                </a:solidFill>
              </a:rPr>
            </a:br>
            <a:r>
              <a:rPr lang="en-US" dirty="0">
                <a:solidFill>
                  <a:schemeClr val="bg1"/>
                </a:solidFill>
              </a:rPr>
              <a:t>www.wdol.gov/dba.aspx</a:t>
            </a:r>
            <a:br>
              <a:rPr lang="en-US" dirty="0"/>
            </a:br>
            <a:endParaRPr lang="en-US" dirty="0"/>
          </a:p>
        </p:txBody>
      </p:sp>
      <p:pic>
        <p:nvPicPr>
          <p:cNvPr id="6" name="Picture 5"/>
          <p:cNvPicPr>
            <a:picLocks noChangeAspect="1"/>
          </p:cNvPicPr>
          <p:nvPr/>
        </p:nvPicPr>
        <p:blipFill rotWithShape="1">
          <a:blip r:embed="rId3"/>
          <a:srcRect l="-1" t="11501" r="73395" b="10585"/>
          <a:stretch/>
        </p:blipFill>
        <p:spPr>
          <a:xfrm>
            <a:off x="4811262" y="2179607"/>
            <a:ext cx="3530259" cy="4434135"/>
          </a:xfrm>
          <a:prstGeom prst="rect">
            <a:avLst/>
          </a:prstGeom>
          <a:ln w="19050">
            <a:solidFill>
              <a:schemeClr val="bg1"/>
            </a:solidFill>
          </a:ln>
        </p:spPr>
      </p:pic>
      <p:sp>
        <p:nvSpPr>
          <p:cNvPr id="8" name="TextBox 7"/>
          <p:cNvSpPr txBox="1"/>
          <p:nvPr/>
        </p:nvSpPr>
        <p:spPr>
          <a:xfrm>
            <a:off x="8632028" y="3317822"/>
            <a:ext cx="1887622" cy="677108"/>
          </a:xfrm>
          <a:prstGeom prst="rect">
            <a:avLst/>
          </a:prstGeom>
          <a:noFill/>
        </p:spPr>
        <p:txBody>
          <a:bodyPr wrap="square" rtlCol="0">
            <a:spAutoFit/>
          </a:bodyPr>
          <a:lstStyle/>
          <a:p>
            <a:r>
              <a:rPr lang="en-US" sz="2000" dirty="0">
                <a:solidFill>
                  <a:schemeClr val="bg1"/>
                </a:solidFill>
              </a:rPr>
              <a:t>Total Wages</a:t>
            </a:r>
            <a:endParaRPr lang="en-US" dirty="0">
              <a:solidFill>
                <a:schemeClr val="bg1"/>
              </a:solidFill>
            </a:endParaRPr>
          </a:p>
          <a:p>
            <a:r>
              <a:rPr lang="en-US" dirty="0">
                <a:solidFill>
                  <a:schemeClr val="bg1"/>
                </a:solidFill>
              </a:rPr>
              <a:t>$32.34</a:t>
            </a:r>
          </a:p>
        </p:txBody>
      </p:sp>
      <p:sp>
        <p:nvSpPr>
          <p:cNvPr id="9" name="TextBox 8"/>
          <p:cNvSpPr txBox="1"/>
          <p:nvPr/>
        </p:nvSpPr>
        <p:spPr>
          <a:xfrm>
            <a:off x="8632028" y="3708503"/>
            <a:ext cx="1520142" cy="677108"/>
          </a:xfrm>
          <a:prstGeom prst="rect">
            <a:avLst/>
          </a:prstGeom>
          <a:noFill/>
        </p:spPr>
        <p:txBody>
          <a:bodyPr wrap="square" rtlCol="0">
            <a:spAutoFit/>
          </a:bodyPr>
          <a:lstStyle/>
          <a:p>
            <a:endParaRPr lang="en-US" dirty="0">
              <a:solidFill>
                <a:schemeClr val="bg1"/>
              </a:solidFill>
            </a:endParaRPr>
          </a:p>
          <a:p>
            <a:r>
              <a:rPr lang="en-US" dirty="0">
                <a:solidFill>
                  <a:schemeClr val="bg1"/>
                </a:solidFill>
              </a:rPr>
              <a:t>$</a:t>
            </a:r>
            <a:r>
              <a:rPr lang="en-US" sz="2000" dirty="0">
                <a:solidFill>
                  <a:schemeClr val="bg1"/>
                </a:solidFill>
              </a:rPr>
              <a:t>37.37</a:t>
            </a:r>
          </a:p>
        </p:txBody>
      </p:sp>
      <p:sp>
        <p:nvSpPr>
          <p:cNvPr id="10" name="TextBox 9"/>
          <p:cNvSpPr txBox="1"/>
          <p:nvPr/>
        </p:nvSpPr>
        <p:spPr>
          <a:xfrm>
            <a:off x="8632028" y="4366967"/>
            <a:ext cx="1520142" cy="400110"/>
          </a:xfrm>
          <a:prstGeom prst="rect">
            <a:avLst/>
          </a:prstGeom>
          <a:noFill/>
        </p:spPr>
        <p:txBody>
          <a:bodyPr wrap="square" rtlCol="0">
            <a:spAutoFit/>
          </a:bodyPr>
          <a:lstStyle/>
          <a:p>
            <a:r>
              <a:rPr lang="en-US" dirty="0">
                <a:solidFill>
                  <a:schemeClr val="bg1"/>
                </a:solidFill>
              </a:rPr>
              <a:t>$</a:t>
            </a:r>
            <a:r>
              <a:rPr lang="en-US" sz="2000" dirty="0">
                <a:solidFill>
                  <a:schemeClr val="bg1"/>
                </a:solidFill>
              </a:rPr>
              <a:t>47.77</a:t>
            </a:r>
          </a:p>
        </p:txBody>
      </p:sp>
      <p:sp>
        <p:nvSpPr>
          <p:cNvPr id="11" name="TextBox 10"/>
          <p:cNvSpPr txBox="1"/>
          <p:nvPr/>
        </p:nvSpPr>
        <p:spPr>
          <a:xfrm>
            <a:off x="8632028" y="4757648"/>
            <a:ext cx="1520142" cy="400110"/>
          </a:xfrm>
          <a:prstGeom prst="rect">
            <a:avLst/>
          </a:prstGeom>
          <a:noFill/>
        </p:spPr>
        <p:txBody>
          <a:bodyPr wrap="square" rtlCol="0">
            <a:spAutoFit/>
          </a:bodyPr>
          <a:lstStyle/>
          <a:p>
            <a:r>
              <a:rPr lang="en-US" dirty="0">
                <a:solidFill>
                  <a:schemeClr val="bg1"/>
                </a:solidFill>
              </a:rPr>
              <a:t>$</a:t>
            </a:r>
            <a:r>
              <a:rPr lang="en-US" sz="2000" dirty="0">
                <a:solidFill>
                  <a:schemeClr val="bg1"/>
                </a:solidFill>
              </a:rPr>
              <a:t>31.41</a:t>
            </a:r>
          </a:p>
        </p:txBody>
      </p:sp>
      <p:sp>
        <p:nvSpPr>
          <p:cNvPr id="3" name="TextBox 2"/>
          <p:cNvSpPr txBox="1"/>
          <p:nvPr/>
        </p:nvSpPr>
        <p:spPr>
          <a:xfrm>
            <a:off x="808780" y="2681154"/>
            <a:ext cx="3670126"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Example - List of different work classifications, with minimum wage rates and fringe benefits that must be paid under classifications</a:t>
            </a:r>
          </a:p>
        </p:txBody>
      </p:sp>
      <p:pic>
        <p:nvPicPr>
          <p:cNvPr id="4" name="Picture 3"/>
          <p:cNvPicPr>
            <a:picLocks noChangeAspect="1"/>
          </p:cNvPicPr>
          <p:nvPr/>
        </p:nvPicPr>
        <p:blipFill>
          <a:blip r:embed="rId4"/>
          <a:stretch>
            <a:fillRect/>
          </a:stretch>
        </p:blipFill>
        <p:spPr>
          <a:xfrm>
            <a:off x="8341521" y="907739"/>
            <a:ext cx="3067880" cy="723900"/>
          </a:xfrm>
          <a:prstGeom prst="rect">
            <a:avLst/>
          </a:prstGeom>
          <a:ln w="19050">
            <a:solidFill>
              <a:schemeClr val="bg1"/>
            </a:solidFill>
          </a:ln>
        </p:spPr>
      </p:pic>
      <p:graphicFrame>
        <p:nvGraphicFramePr>
          <p:cNvPr id="5" name="Object 4">
            <a:extLst>
              <a:ext uri="{FF2B5EF4-FFF2-40B4-BE49-F238E27FC236}">
                <a16:creationId xmlns:a16="http://schemas.microsoft.com/office/drawing/2014/main" id="{272B7460-4269-D0A9-79C4-F3CEAC610847}"/>
              </a:ext>
            </a:extLst>
          </p:cNvPr>
          <p:cNvGraphicFramePr>
            <a:graphicFrameLocks noChangeAspect="1"/>
          </p:cNvGraphicFramePr>
          <p:nvPr>
            <p:extLst>
              <p:ext uri="{D42A27DB-BD31-4B8C-83A1-F6EECF244321}">
                <p14:modId xmlns:p14="http://schemas.microsoft.com/office/powerpoint/2010/main" val="44588794"/>
              </p:ext>
            </p:extLst>
          </p:nvPr>
        </p:nvGraphicFramePr>
        <p:xfrm>
          <a:off x="181202" y="81053"/>
          <a:ext cx="738187" cy="703262"/>
        </p:xfrm>
        <a:graphic>
          <a:graphicData uri="http://schemas.openxmlformats.org/presentationml/2006/ole">
            <mc:AlternateContent xmlns:mc="http://schemas.openxmlformats.org/markup-compatibility/2006">
              <mc:Choice xmlns:v="urn:schemas-microsoft-com:vml" Requires="v">
                <p:oleObj name="Bitmap Image" r:id="rId5" imgW="5180952" imgH="3533333" progId="Paint.Picture">
                  <p:embed/>
                </p:oleObj>
              </mc:Choice>
              <mc:Fallback>
                <p:oleObj name="Bitmap Image" r:id="rId5" imgW="5180952" imgH="3533333" progId="Paint.Picture">
                  <p:embed/>
                  <p:pic>
                    <p:nvPicPr>
                      <p:cNvPr id="5" name="Object 4">
                        <a:extLst>
                          <a:ext uri="{FF2B5EF4-FFF2-40B4-BE49-F238E27FC236}">
                            <a16:creationId xmlns:a16="http://schemas.microsoft.com/office/drawing/2014/main" id="{BB83B3EF-3DA1-3261-EA75-82768EC6217F}"/>
                          </a:ext>
                        </a:extLst>
                      </p:cNvPr>
                      <p:cNvPicPr>
                        <a:picLocks noChangeAspect="1" noChangeArrowheads="1"/>
                      </p:cNvPicPr>
                      <p:nvPr/>
                    </p:nvPicPr>
                    <p:blipFill>
                      <a:blip r:embed="rId6">
                        <a:lum contrast="80000"/>
                        <a:grayscl/>
                        <a:extLst>
                          <a:ext uri="{28A0092B-C50C-407E-A947-70E740481C1C}">
                            <a14:useLocalDpi xmlns:a14="http://schemas.microsoft.com/office/drawing/2010/main" val="0"/>
                          </a:ext>
                        </a:extLst>
                      </a:blip>
                      <a:srcRect l="31946" t="7246" r="29651" b="33385"/>
                      <a:stretch>
                        <a:fillRect/>
                      </a:stretch>
                    </p:blipFill>
                    <p:spPr bwMode="auto">
                      <a:xfrm>
                        <a:off x="181202" y="81053"/>
                        <a:ext cx="7381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8517045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7050" y="504109"/>
            <a:ext cx="4114800" cy="1600200"/>
          </a:xfrm>
        </p:spPr>
        <p:txBody>
          <a:bodyPr/>
          <a:lstStyle/>
          <a:p>
            <a:r>
              <a:rPr lang="en-US" dirty="0">
                <a:solidFill>
                  <a:schemeClr val="bg1"/>
                </a:solidFill>
              </a:rPr>
              <a:t>WAGE DETERMINATION</a:t>
            </a:r>
          </a:p>
        </p:txBody>
      </p:sp>
      <p:sp>
        <p:nvSpPr>
          <p:cNvPr id="4" name="Text Placeholder 3"/>
          <p:cNvSpPr>
            <a:spLocks noGrp="1"/>
          </p:cNvSpPr>
          <p:nvPr>
            <p:ph type="body" sz="half" idx="2"/>
          </p:nvPr>
        </p:nvSpPr>
        <p:spPr>
          <a:xfrm>
            <a:off x="680321" y="2374450"/>
            <a:ext cx="9613858" cy="3599317"/>
          </a:xfrm>
        </p:spPr>
        <p:txBody>
          <a:bodyPr>
            <a:normAutofit fontScale="92500" lnSpcReduction="10000"/>
          </a:bodyPr>
          <a:lstStyle/>
          <a:p>
            <a:pPr marL="285750" indent="-285750" algn="just">
              <a:lnSpc>
                <a:spcPct val="110000"/>
              </a:lnSpc>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If classification is not on Wage Decision list, contractor should go to General Contactor and request</a:t>
            </a:r>
          </a:p>
          <a:p>
            <a:pPr marL="285750" indent="-285750" algn="just">
              <a:lnSpc>
                <a:spcPct val="110000"/>
              </a:lnSpc>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General Contractor to complete Form 1444 and submit to Compliance Administrator </a:t>
            </a:r>
          </a:p>
          <a:p>
            <a:pPr marL="285750" indent="-285750" algn="just">
              <a:lnSpc>
                <a:spcPct val="110000"/>
              </a:lnSpc>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Compliance Administrator to review and approve within 10 days of request if in conformance with wage determination in area </a:t>
            </a:r>
          </a:p>
          <a:p>
            <a:pPr marL="285750" indent="-285750" algn="just">
              <a:lnSpc>
                <a:spcPct val="110000"/>
              </a:lnSpc>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If not, DOL to approve classification, </a:t>
            </a:r>
            <a:r>
              <a:rPr lang="en-US" sz="2400" b="1" u="sng" dirty="0">
                <a:solidFill>
                  <a:schemeClr val="bg1"/>
                </a:solidFill>
                <a:latin typeface="Arial" panose="020B0604020202020204" pitchFamily="34" charset="0"/>
                <a:cs typeface="Arial" panose="020B0604020202020204" pitchFamily="34" charset="0"/>
              </a:rPr>
              <a:t>only</a:t>
            </a:r>
            <a:r>
              <a:rPr lang="en-US" sz="2400" dirty="0">
                <a:solidFill>
                  <a:schemeClr val="bg1"/>
                </a:solidFill>
                <a:latin typeface="Arial" panose="020B0604020202020204" pitchFamily="34" charset="0"/>
                <a:cs typeface="Arial" panose="020B0604020202020204" pitchFamily="34" charset="0"/>
              </a:rPr>
              <a:t> when work to be performed is not classified in geographic area by construction industry – processing from DOL takes up to 6 weeks</a:t>
            </a:r>
            <a:endParaRPr lang="en-US"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8143257" y="463399"/>
            <a:ext cx="3566894" cy="1640910"/>
          </a:xfrm>
          <a:prstGeom prst="rect">
            <a:avLst/>
          </a:prstGeom>
          <a:ln w="19050">
            <a:solidFill>
              <a:schemeClr val="bg1"/>
            </a:solidFill>
          </a:ln>
        </p:spPr>
      </p:pic>
      <p:graphicFrame>
        <p:nvGraphicFramePr>
          <p:cNvPr id="5" name="Object 4">
            <a:extLst>
              <a:ext uri="{FF2B5EF4-FFF2-40B4-BE49-F238E27FC236}">
                <a16:creationId xmlns:a16="http://schemas.microsoft.com/office/drawing/2014/main" id="{599E04CC-D04B-3A8F-D634-CBBA943A977F}"/>
              </a:ext>
            </a:extLst>
          </p:cNvPr>
          <p:cNvGraphicFramePr>
            <a:graphicFrameLocks noChangeAspect="1"/>
          </p:cNvGraphicFramePr>
          <p:nvPr>
            <p:extLst>
              <p:ext uri="{D42A27DB-BD31-4B8C-83A1-F6EECF244321}">
                <p14:modId xmlns:p14="http://schemas.microsoft.com/office/powerpoint/2010/main" val="44588794"/>
              </p:ext>
            </p:extLst>
          </p:nvPr>
        </p:nvGraphicFramePr>
        <p:xfrm>
          <a:off x="181202" y="81053"/>
          <a:ext cx="738187" cy="703262"/>
        </p:xfrm>
        <a:graphic>
          <a:graphicData uri="http://schemas.openxmlformats.org/presentationml/2006/ole">
            <mc:AlternateContent xmlns:mc="http://schemas.openxmlformats.org/markup-compatibility/2006">
              <mc:Choice xmlns:v="urn:schemas-microsoft-com:vml" Requires="v">
                <p:oleObj name="Bitmap Image" r:id="rId4" imgW="5180952" imgH="3533333" progId="Paint.Picture">
                  <p:embed/>
                </p:oleObj>
              </mc:Choice>
              <mc:Fallback>
                <p:oleObj name="Bitmap Image" r:id="rId4" imgW="5180952" imgH="3533333" progId="Paint.Picture">
                  <p:embed/>
                  <p:pic>
                    <p:nvPicPr>
                      <p:cNvPr id="5" name="Object 4">
                        <a:extLst>
                          <a:ext uri="{FF2B5EF4-FFF2-40B4-BE49-F238E27FC236}">
                            <a16:creationId xmlns:a16="http://schemas.microsoft.com/office/drawing/2014/main" id="{BB83B3EF-3DA1-3261-EA75-82768EC6217F}"/>
                          </a:ext>
                        </a:extLst>
                      </p:cNvPr>
                      <p:cNvPicPr>
                        <a:picLocks noChangeAspect="1" noChangeArrowheads="1"/>
                      </p:cNvPicPr>
                      <p:nvPr/>
                    </p:nvPicPr>
                    <p:blipFill>
                      <a:blip r:embed="rId5">
                        <a:lum contrast="80000"/>
                        <a:grayscl/>
                        <a:extLst>
                          <a:ext uri="{28A0092B-C50C-407E-A947-70E740481C1C}">
                            <a14:useLocalDpi xmlns:a14="http://schemas.microsoft.com/office/drawing/2010/main" val="0"/>
                          </a:ext>
                        </a:extLst>
                      </a:blip>
                      <a:srcRect l="31946" t="7246" r="29651" b="33385"/>
                      <a:stretch>
                        <a:fillRect/>
                      </a:stretch>
                    </p:blipFill>
                    <p:spPr bwMode="auto">
                      <a:xfrm>
                        <a:off x="181202" y="81053"/>
                        <a:ext cx="7381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8873260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875" y="923468"/>
            <a:ext cx="8610599" cy="1303867"/>
          </a:xfrm>
        </p:spPr>
        <p:txBody>
          <a:bodyPr/>
          <a:lstStyle/>
          <a:p>
            <a:r>
              <a:rPr lang="en-US" dirty="0">
                <a:solidFill>
                  <a:schemeClr val="bg1"/>
                </a:solidFill>
              </a:rPr>
              <a:t>APPRENTICES AND TRAINEES</a:t>
            </a:r>
          </a:p>
        </p:txBody>
      </p:sp>
      <p:sp>
        <p:nvSpPr>
          <p:cNvPr id="3" name="Text Placeholder 2"/>
          <p:cNvSpPr>
            <a:spLocks noGrp="1"/>
          </p:cNvSpPr>
          <p:nvPr>
            <p:ph type="body" idx="1"/>
          </p:nvPr>
        </p:nvSpPr>
        <p:spPr>
          <a:xfrm>
            <a:off x="669222" y="2673540"/>
            <a:ext cx="3070034" cy="576262"/>
          </a:xfrm>
          <a:solidFill>
            <a:schemeClr val="bg1">
              <a:lumMod val="85000"/>
              <a:lumOff val="15000"/>
            </a:schemeClr>
          </a:solidFill>
        </p:spPr>
        <p:txBody>
          <a:bodyPr/>
          <a:lstStyle/>
          <a:p>
            <a:pPr algn="ctr"/>
            <a:r>
              <a:rPr lang="en-US" dirty="0">
                <a:solidFill>
                  <a:srgbClr val="00B0F0"/>
                </a:solidFill>
              </a:rPr>
              <a:t>PERMITTED</a:t>
            </a:r>
          </a:p>
        </p:txBody>
      </p:sp>
      <p:sp>
        <p:nvSpPr>
          <p:cNvPr id="4" name="Text Placeholder 3"/>
          <p:cNvSpPr>
            <a:spLocks noGrp="1"/>
          </p:cNvSpPr>
          <p:nvPr>
            <p:ph type="body" sz="half" idx="15"/>
          </p:nvPr>
        </p:nvSpPr>
        <p:spPr>
          <a:xfrm>
            <a:off x="688598" y="3359340"/>
            <a:ext cx="3049702" cy="2913513"/>
          </a:xfrm>
        </p:spPr>
        <p:txBody>
          <a:bodyPr>
            <a:normAutofit fontScale="85000" lnSpcReduction="10000"/>
          </a:bodyPr>
          <a:lstStyle/>
          <a:p>
            <a:pPr>
              <a:lnSpc>
                <a:spcPct val="120000"/>
              </a:lnSpc>
            </a:pPr>
            <a:r>
              <a:rPr lang="en-US" sz="2400" dirty="0">
                <a:solidFill>
                  <a:schemeClr val="bg1"/>
                </a:solidFill>
                <a:latin typeface="Arial" panose="020B0604020202020204" pitchFamily="34" charset="0"/>
                <a:cs typeface="Arial" panose="020B0604020202020204" pitchFamily="34" charset="0"/>
              </a:rPr>
              <a:t>Registered/certified in program by DOL, such as Employment and Training Administration, Office of Apprenticeship, Employer and Labor Services, or State Apprentice Agency</a:t>
            </a:r>
          </a:p>
          <a:p>
            <a:endParaRPr lang="en-US" dirty="0"/>
          </a:p>
        </p:txBody>
      </p:sp>
      <p:sp>
        <p:nvSpPr>
          <p:cNvPr id="5" name="Text Placeholder 4"/>
          <p:cNvSpPr>
            <a:spLocks noGrp="1"/>
          </p:cNvSpPr>
          <p:nvPr>
            <p:ph type="body" sz="quarter" idx="3"/>
          </p:nvPr>
        </p:nvSpPr>
        <p:spPr>
          <a:xfrm>
            <a:off x="3964301" y="2673540"/>
            <a:ext cx="3063240" cy="576262"/>
          </a:xfrm>
          <a:solidFill>
            <a:schemeClr val="bg1">
              <a:lumMod val="85000"/>
              <a:lumOff val="15000"/>
            </a:schemeClr>
          </a:solidFill>
        </p:spPr>
        <p:txBody>
          <a:bodyPr/>
          <a:lstStyle/>
          <a:p>
            <a:pPr algn="ctr"/>
            <a:r>
              <a:rPr lang="en-US" dirty="0">
                <a:solidFill>
                  <a:srgbClr val="00B0F0"/>
                </a:solidFill>
              </a:rPr>
              <a:t>WAGE RATES</a:t>
            </a:r>
          </a:p>
        </p:txBody>
      </p:sp>
      <p:sp>
        <p:nvSpPr>
          <p:cNvPr id="6" name="Text Placeholder 5"/>
          <p:cNvSpPr>
            <a:spLocks noGrp="1"/>
          </p:cNvSpPr>
          <p:nvPr>
            <p:ph type="body" sz="half" idx="16"/>
          </p:nvPr>
        </p:nvSpPr>
        <p:spPr>
          <a:xfrm>
            <a:off x="3953746" y="3359340"/>
            <a:ext cx="3063240" cy="2913513"/>
          </a:xfrm>
        </p:spPr>
        <p:txBody>
          <a:bodyPr/>
          <a:lstStyle/>
          <a:p>
            <a:r>
              <a:rPr lang="en-US" sz="2000" dirty="0">
                <a:solidFill>
                  <a:schemeClr val="bg1"/>
                </a:solidFill>
                <a:latin typeface="Arial" panose="020B0604020202020204" pitchFamily="34" charset="0"/>
                <a:cs typeface="Arial" panose="020B0604020202020204" pitchFamily="34" charset="0"/>
              </a:rPr>
              <a:t>Paid as on wage decision or approved program for work performed, or for level of skill</a:t>
            </a:r>
            <a:endParaRPr lang="en-US" dirty="0">
              <a:solidFill>
                <a:schemeClr val="bg1"/>
              </a:solidFill>
              <a:latin typeface="Arial" panose="020B0604020202020204" pitchFamily="34" charset="0"/>
              <a:cs typeface="Arial" panose="020B0604020202020204" pitchFamily="34" charset="0"/>
            </a:endParaRPr>
          </a:p>
        </p:txBody>
      </p:sp>
      <p:sp>
        <p:nvSpPr>
          <p:cNvPr id="7" name="Text Placeholder 6"/>
          <p:cNvSpPr>
            <a:spLocks noGrp="1"/>
          </p:cNvSpPr>
          <p:nvPr>
            <p:ph type="body" sz="quarter" idx="13"/>
          </p:nvPr>
        </p:nvSpPr>
        <p:spPr>
          <a:xfrm>
            <a:off x="7232432" y="2673540"/>
            <a:ext cx="3070025" cy="576262"/>
          </a:xfrm>
          <a:solidFill>
            <a:schemeClr val="bg1">
              <a:lumMod val="85000"/>
              <a:lumOff val="15000"/>
            </a:schemeClr>
          </a:solidFill>
        </p:spPr>
        <p:txBody>
          <a:bodyPr/>
          <a:lstStyle/>
          <a:p>
            <a:pPr algn="ctr"/>
            <a:r>
              <a:rPr lang="en-US" dirty="0">
                <a:solidFill>
                  <a:srgbClr val="00B0F0"/>
                </a:solidFill>
              </a:rPr>
              <a:t>RATIO</a:t>
            </a:r>
          </a:p>
        </p:txBody>
      </p:sp>
      <p:sp>
        <p:nvSpPr>
          <p:cNvPr id="8" name="Text Placeholder 7"/>
          <p:cNvSpPr>
            <a:spLocks noGrp="1"/>
          </p:cNvSpPr>
          <p:nvPr>
            <p:ph type="body" sz="half" idx="17"/>
          </p:nvPr>
        </p:nvSpPr>
        <p:spPr>
          <a:xfrm>
            <a:off x="7232432" y="3359340"/>
            <a:ext cx="3070025" cy="2913513"/>
          </a:xfrm>
        </p:spPr>
        <p:txBody>
          <a:bodyPr/>
          <a:lstStyle/>
          <a:p>
            <a:r>
              <a:rPr lang="en-US" sz="2000" dirty="0">
                <a:solidFill>
                  <a:schemeClr val="bg1"/>
                </a:solidFill>
                <a:latin typeface="Arial" panose="020B0604020202020204" pitchFamily="34" charset="0"/>
                <a:cs typeface="Arial" panose="020B0604020202020204" pitchFamily="34" charset="0"/>
              </a:rPr>
              <a:t>Ratio of apprentices and trainees to journeymen in any classification CANNOT be greater than ratio permitted by program</a:t>
            </a:r>
          </a:p>
          <a:p>
            <a:endParaRPr lang="en-US" dirty="0"/>
          </a:p>
        </p:txBody>
      </p:sp>
      <p:pic>
        <p:nvPicPr>
          <p:cNvPr id="10" name="Picture 9"/>
          <p:cNvPicPr>
            <a:picLocks noChangeAspect="1"/>
          </p:cNvPicPr>
          <p:nvPr/>
        </p:nvPicPr>
        <p:blipFill>
          <a:blip r:embed="rId3"/>
          <a:stretch>
            <a:fillRect/>
          </a:stretch>
        </p:blipFill>
        <p:spPr>
          <a:xfrm>
            <a:off x="9451765" y="307023"/>
            <a:ext cx="1920312" cy="1920312"/>
          </a:xfrm>
          <a:prstGeom prst="rect">
            <a:avLst/>
          </a:prstGeom>
          <a:ln w="19050">
            <a:solidFill>
              <a:schemeClr val="bg1"/>
            </a:solidFill>
          </a:ln>
        </p:spPr>
      </p:pic>
      <p:graphicFrame>
        <p:nvGraphicFramePr>
          <p:cNvPr id="9" name="Object 8">
            <a:extLst>
              <a:ext uri="{FF2B5EF4-FFF2-40B4-BE49-F238E27FC236}">
                <a16:creationId xmlns:a16="http://schemas.microsoft.com/office/drawing/2014/main" id="{91125B2F-E696-F3E3-5955-CA7DE2387331}"/>
              </a:ext>
            </a:extLst>
          </p:cNvPr>
          <p:cNvGraphicFramePr>
            <a:graphicFrameLocks noChangeAspect="1"/>
          </p:cNvGraphicFramePr>
          <p:nvPr>
            <p:extLst>
              <p:ext uri="{D42A27DB-BD31-4B8C-83A1-F6EECF244321}">
                <p14:modId xmlns:p14="http://schemas.microsoft.com/office/powerpoint/2010/main" val="44588794"/>
              </p:ext>
            </p:extLst>
          </p:nvPr>
        </p:nvGraphicFramePr>
        <p:xfrm>
          <a:off x="181202" y="81053"/>
          <a:ext cx="738187" cy="703262"/>
        </p:xfrm>
        <a:graphic>
          <a:graphicData uri="http://schemas.openxmlformats.org/presentationml/2006/ole">
            <mc:AlternateContent xmlns:mc="http://schemas.openxmlformats.org/markup-compatibility/2006">
              <mc:Choice xmlns:v="urn:schemas-microsoft-com:vml" Requires="v">
                <p:oleObj name="Bitmap Image" r:id="rId4" imgW="5180952" imgH="3533333" progId="Paint.Picture">
                  <p:embed/>
                </p:oleObj>
              </mc:Choice>
              <mc:Fallback>
                <p:oleObj name="Bitmap Image" r:id="rId4" imgW="5180952" imgH="3533333" progId="Paint.Picture">
                  <p:embed/>
                  <p:pic>
                    <p:nvPicPr>
                      <p:cNvPr id="5" name="Object 4">
                        <a:extLst>
                          <a:ext uri="{FF2B5EF4-FFF2-40B4-BE49-F238E27FC236}">
                            <a16:creationId xmlns:a16="http://schemas.microsoft.com/office/drawing/2014/main" id="{BB83B3EF-3DA1-3261-EA75-82768EC6217F}"/>
                          </a:ext>
                        </a:extLst>
                      </p:cNvPr>
                      <p:cNvPicPr>
                        <a:picLocks noChangeAspect="1" noChangeArrowheads="1"/>
                      </p:cNvPicPr>
                      <p:nvPr/>
                    </p:nvPicPr>
                    <p:blipFill>
                      <a:blip r:embed="rId5">
                        <a:lum contrast="80000"/>
                        <a:grayscl/>
                        <a:extLst>
                          <a:ext uri="{28A0092B-C50C-407E-A947-70E740481C1C}">
                            <a14:useLocalDpi xmlns:a14="http://schemas.microsoft.com/office/drawing/2010/main" val="0"/>
                          </a:ext>
                        </a:extLst>
                      </a:blip>
                      <a:srcRect l="31946" t="7246" r="29651" b="33385"/>
                      <a:stretch>
                        <a:fillRect/>
                      </a:stretch>
                    </p:blipFill>
                    <p:spPr bwMode="auto">
                      <a:xfrm>
                        <a:off x="181202" y="81053"/>
                        <a:ext cx="7381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3998506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9641" y="1288796"/>
            <a:ext cx="9613861" cy="1080938"/>
          </a:xfrm>
        </p:spPr>
        <p:txBody>
          <a:bodyPr>
            <a:normAutofit fontScale="90000"/>
          </a:bodyPr>
          <a:lstStyle/>
          <a:p>
            <a:pPr>
              <a:lnSpc>
                <a:spcPct val="100000"/>
              </a:lnSpc>
            </a:pPr>
            <a:r>
              <a:rPr lang="en-US" sz="4000" dirty="0">
                <a:solidFill>
                  <a:schemeClr val="bg1"/>
                </a:solidFill>
              </a:rPr>
              <a:t>WAGE RATES AND FRINGE BENEFITS</a:t>
            </a:r>
            <a:br>
              <a:rPr lang="en-US" dirty="0">
                <a:solidFill>
                  <a:schemeClr val="bg1"/>
                </a:solidFill>
              </a:rPr>
            </a:br>
            <a:endParaRPr lang="en-US" dirty="0">
              <a:solidFill>
                <a:schemeClr val="bg1"/>
              </a:solidFill>
            </a:endParaRPr>
          </a:p>
        </p:txBody>
      </p:sp>
      <p:sp>
        <p:nvSpPr>
          <p:cNvPr id="3" name="Content Placeholder 2"/>
          <p:cNvSpPr>
            <a:spLocks noGrp="1"/>
          </p:cNvSpPr>
          <p:nvPr>
            <p:ph idx="1"/>
          </p:nvPr>
        </p:nvSpPr>
        <p:spPr>
          <a:xfrm>
            <a:off x="680318" y="2261717"/>
            <a:ext cx="11174327" cy="3599316"/>
          </a:xfrm>
        </p:spPr>
        <p:txBody>
          <a:bodyPr>
            <a:noAutofit/>
          </a:bodyPr>
          <a:lstStyle/>
          <a:p>
            <a:pPr>
              <a:lnSpc>
                <a:spcPct val="110000"/>
              </a:lnSpc>
            </a:pPr>
            <a:r>
              <a:rPr lang="en-US" dirty="0">
                <a:solidFill>
                  <a:schemeClr val="bg1"/>
                </a:solidFill>
                <a:latin typeface="Arial" panose="020B0604020202020204" pitchFamily="34" charset="0"/>
                <a:cs typeface="Arial" panose="020B0604020202020204" pitchFamily="34" charset="0"/>
              </a:rPr>
              <a:t>Basic Wage Rate + Fringe Benefits Rate = Total Hourly Wage Rate </a:t>
            </a:r>
          </a:p>
          <a:p>
            <a:pPr>
              <a:lnSpc>
                <a:spcPct val="110000"/>
              </a:lnSpc>
            </a:pPr>
            <a:r>
              <a:rPr lang="en-US" dirty="0">
                <a:solidFill>
                  <a:schemeClr val="bg1"/>
                </a:solidFill>
                <a:latin typeface="Arial" panose="020B0604020202020204" pitchFamily="34" charset="0"/>
                <a:cs typeface="Arial" panose="020B0604020202020204" pitchFamily="34" charset="0"/>
              </a:rPr>
              <a:t>Fringe benefits include health insurance, retirement contributions, life insurance, training, vacation, and paid leave</a:t>
            </a:r>
          </a:p>
          <a:p>
            <a:pPr>
              <a:lnSpc>
                <a:spcPct val="110000"/>
              </a:lnSpc>
            </a:pPr>
            <a:r>
              <a:rPr lang="en-US" dirty="0">
                <a:solidFill>
                  <a:schemeClr val="bg1"/>
                </a:solidFill>
                <a:latin typeface="Arial" panose="020B0604020202020204" pitchFamily="34" charset="0"/>
                <a:cs typeface="Arial" panose="020B0604020202020204" pitchFamily="34" charset="0"/>
              </a:rPr>
              <a:t>Does not include payments required by Federal, State or local laws (i.e. Federal and State taxes, Social Security, and disability insurance)</a:t>
            </a:r>
          </a:p>
          <a:p>
            <a:pPr>
              <a:lnSpc>
                <a:spcPct val="110000"/>
              </a:lnSpc>
            </a:pPr>
            <a:r>
              <a:rPr lang="en-US" dirty="0">
                <a:solidFill>
                  <a:schemeClr val="bg1"/>
                </a:solidFill>
                <a:latin typeface="Arial" panose="020B0604020202020204" pitchFamily="34" charset="0"/>
                <a:cs typeface="Arial" panose="020B0604020202020204" pitchFamily="34" charset="0"/>
              </a:rPr>
              <a:t>Overtime work in excess of 40 hours in one week, must be paid one- and one-half times the rate for work performed</a:t>
            </a:r>
          </a:p>
        </p:txBody>
      </p:sp>
      <p:pic>
        <p:nvPicPr>
          <p:cNvPr id="4" name="Picture 3"/>
          <p:cNvPicPr>
            <a:picLocks noChangeAspect="1"/>
          </p:cNvPicPr>
          <p:nvPr/>
        </p:nvPicPr>
        <p:blipFill>
          <a:blip r:embed="rId3"/>
          <a:stretch>
            <a:fillRect/>
          </a:stretch>
        </p:blipFill>
        <p:spPr>
          <a:xfrm>
            <a:off x="8454220" y="486240"/>
            <a:ext cx="3082784" cy="1343025"/>
          </a:xfrm>
          <a:prstGeom prst="rect">
            <a:avLst/>
          </a:prstGeom>
          <a:ln w="19050">
            <a:solidFill>
              <a:schemeClr val="bg1"/>
            </a:solidFill>
          </a:ln>
        </p:spPr>
      </p:pic>
      <p:graphicFrame>
        <p:nvGraphicFramePr>
          <p:cNvPr id="5" name="Object 4">
            <a:extLst>
              <a:ext uri="{FF2B5EF4-FFF2-40B4-BE49-F238E27FC236}">
                <a16:creationId xmlns:a16="http://schemas.microsoft.com/office/drawing/2014/main" id="{309A9579-EE8A-46FC-8C4D-6A6813538D73}"/>
              </a:ext>
            </a:extLst>
          </p:cNvPr>
          <p:cNvGraphicFramePr>
            <a:graphicFrameLocks noChangeAspect="1"/>
          </p:cNvGraphicFramePr>
          <p:nvPr>
            <p:extLst>
              <p:ext uri="{D42A27DB-BD31-4B8C-83A1-F6EECF244321}">
                <p14:modId xmlns:p14="http://schemas.microsoft.com/office/powerpoint/2010/main" val="44588794"/>
              </p:ext>
            </p:extLst>
          </p:nvPr>
        </p:nvGraphicFramePr>
        <p:xfrm>
          <a:off x="181202" y="81053"/>
          <a:ext cx="738187" cy="703262"/>
        </p:xfrm>
        <a:graphic>
          <a:graphicData uri="http://schemas.openxmlformats.org/presentationml/2006/ole">
            <mc:AlternateContent xmlns:mc="http://schemas.openxmlformats.org/markup-compatibility/2006">
              <mc:Choice xmlns:v="urn:schemas-microsoft-com:vml" Requires="v">
                <p:oleObj name="Bitmap Image" r:id="rId4" imgW="5180952" imgH="3533333" progId="Paint.Picture">
                  <p:embed/>
                </p:oleObj>
              </mc:Choice>
              <mc:Fallback>
                <p:oleObj name="Bitmap Image" r:id="rId4" imgW="5180952" imgH="3533333" progId="Paint.Picture">
                  <p:embed/>
                  <p:pic>
                    <p:nvPicPr>
                      <p:cNvPr id="5" name="Object 4">
                        <a:extLst>
                          <a:ext uri="{FF2B5EF4-FFF2-40B4-BE49-F238E27FC236}">
                            <a16:creationId xmlns:a16="http://schemas.microsoft.com/office/drawing/2014/main" id="{BB83B3EF-3DA1-3261-EA75-82768EC6217F}"/>
                          </a:ext>
                        </a:extLst>
                      </p:cNvPr>
                      <p:cNvPicPr>
                        <a:picLocks noChangeAspect="1" noChangeArrowheads="1"/>
                      </p:cNvPicPr>
                      <p:nvPr/>
                    </p:nvPicPr>
                    <p:blipFill>
                      <a:blip r:embed="rId5">
                        <a:lum contrast="80000"/>
                        <a:grayscl/>
                        <a:extLst>
                          <a:ext uri="{28A0092B-C50C-407E-A947-70E740481C1C}">
                            <a14:useLocalDpi xmlns:a14="http://schemas.microsoft.com/office/drawing/2010/main" val="0"/>
                          </a:ext>
                        </a:extLst>
                      </a:blip>
                      <a:srcRect l="31946" t="7246" r="29651" b="33385"/>
                      <a:stretch>
                        <a:fillRect/>
                      </a:stretch>
                    </p:blipFill>
                    <p:spPr bwMode="auto">
                      <a:xfrm>
                        <a:off x="181202" y="81053"/>
                        <a:ext cx="7381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5898972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RESTITUTION</a:t>
            </a:r>
          </a:p>
        </p:txBody>
      </p:sp>
      <p:sp>
        <p:nvSpPr>
          <p:cNvPr id="3" name="Content Placeholder 2"/>
          <p:cNvSpPr>
            <a:spLocks noGrp="1"/>
          </p:cNvSpPr>
          <p:nvPr>
            <p:ph sz="half" idx="1"/>
          </p:nvPr>
        </p:nvSpPr>
        <p:spPr>
          <a:xfrm>
            <a:off x="680321" y="2386976"/>
            <a:ext cx="9428184" cy="4226765"/>
          </a:xfrm>
        </p:spPr>
        <p:txBody>
          <a:bodyPr>
            <a:normAutofit/>
          </a:bodyPr>
          <a:lstStyle/>
          <a:p>
            <a:pPr algn="just">
              <a:lnSpc>
                <a:spcPct val="100000"/>
              </a:lnSpc>
            </a:pPr>
            <a:r>
              <a:rPr lang="en-US" dirty="0">
                <a:solidFill>
                  <a:schemeClr val="bg1"/>
                </a:solidFill>
                <a:latin typeface="Arial" panose="020B0604020202020204" pitchFamily="34" charset="0"/>
                <a:cs typeface="Arial" panose="020B0604020202020204" pitchFamily="34" charset="0"/>
              </a:rPr>
              <a:t>Compliance Administrator will notify General Contractor and Subcontractors in writing of any underpayments during payroll reviews</a:t>
            </a:r>
          </a:p>
          <a:p>
            <a:pPr algn="just">
              <a:lnSpc>
                <a:spcPct val="100000"/>
              </a:lnSpc>
            </a:pPr>
            <a:r>
              <a:rPr lang="en-US" dirty="0">
                <a:solidFill>
                  <a:schemeClr val="bg1"/>
                </a:solidFill>
                <a:latin typeface="Arial" panose="020B0604020202020204" pitchFamily="34" charset="0"/>
                <a:cs typeface="Arial" panose="020B0604020202020204" pitchFamily="34" charset="0"/>
              </a:rPr>
              <a:t>Subcontractors are required to pay wage restitution in full to affected employees within 30 days</a:t>
            </a:r>
          </a:p>
          <a:p>
            <a:pPr algn="just">
              <a:lnSpc>
                <a:spcPct val="100000"/>
              </a:lnSpc>
            </a:pPr>
            <a:r>
              <a:rPr lang="en-US" dirty="0">
                <a:solidFill>
                  <a:schemeClr val="bg1"/>
                </a:solidFill>
                <a:latin typeface="Arial" panose="020B0604020202020204" pitchFamily="34" charset="0"/>
                <a:cs typeface="Arial" panose="020B0604020202020204" pitchFamily="34" charset="0"/>
              </a:rPr>
              <a:t>Restitution must be reported on certified payroll reports</a:t>
            </a:r>
          </a:p>
          <a:p>
            <a:pPr algn="just">
              <a:lnSpc>
                <a:spcPct val="100000"/>
              </a:lnSpc>
            </a:pPr>
            <a:r>
              <a:rPr lang="en-US" dirty="0">
                <a:solidFill>
                  <a:schemeClr val="bg1"/>
                </a:solidFill>
                <a:latin typeface="Arial" panose="020B0604020202020204" pitchFamily="34" charset="0"/>
                <a:cs typeface="Arial" panose="020B0604020202020204" pitchFamily="34" charset="0"/>
              </a:rPr>
              <a:t>Subcontractors must provide copy of Restitution Confirmation form to General Contractor and Compliance Administrator</a:t>
            </a:r>
          </a:p>
        </p:txBody>
      </p:sp>
      <p:pic>
        <p:nvPicPr>
          <p:cNvPr id="6" name="Picture 5"/>
          <p:cNvPicPr>
            <a:picLocks noChangeAspect="1"/>
          </p:cNvPicPr>
          <p:nvPr/>
        </p:nvPicPr>
        <p:blipFill>
          <a:blip r:embed="rId3"/>
          <a:stretch>
            <a:fillRect/>
          </a:stretch>
        </p:blipFill>
        <p:spPr>
          <a:xfrm>
            <a:off x="8043537" y="479189"/>
            <a:ext cx="3593142" cy="1629015"/>
          </a:xfrm>
          <a:prstGeom prst="rect">
            <a:avLst/>
          </a:prstGeom>
          <a:ln w="19050">
            <a:solidFill>
              <a:schemeClr val="bg1"/>
            </a:solidFill>
          </a:ln>
        </p:spPr>
      </p:pic>
      <p:graphicFrame>
        <p:nvGraphicFramePr>
          <p:cNvPr id="4" name="Object 3">
            <a:extLst>
              <a:ext uri="{FF2B5EF4-FFF2-40B4-BE49-F238E27FC236}">
                <a16:creationId xmlns:a16="http://schemas.microsoft.com/office/drawing/2014/main" id="{BF37B0E8-3673-916B-2CEF-7D600A4B8AFE}"/>
              </a:ext>
            </a:extLst>
          </p:cNvPr>
          <p:cNvGraphicFramePr>
            <a:graphicFrameLocks noChangeAspect="1"/>
          </p:cNvGraphicFramePr>
          <p:nvPr>
            <p:extLst>
              <p:ext uri="{D42A27DB-BD31-4B8C-83A1-F6EECF244321}">
                <p14:modId xmlns:p14="http://schemas.microsoft.com/office/powerpoint/2010/main" val="44588794"/>
              </p:ext>
            </p:extLst>
          </p:nvPr>
        </p:nvGraphicFramePr>
        <p:xfrm>
          <a:off x="181202" y="81053"/>
          <a:ext cx="738187" cy="703262"/>
        </p:xfrm>
        <a:graphic>
          <a:graphicData uri="http://schemas.openxmlformats.org/presentationml/2006/ole">
            <mc:AlternateContent xmlns:mc="http://schemas.openxmlformats.org/markup-compatibility/2006">
              <mc:Choice xmlns:v="urn:schemas-microsoft-com:vml" Requires="v">
                <p:oleObj name="Bitmap Image" r:id="rId4" imgW="5180952" imgH="3533333" progId="Paint.Picture">
                  <p:embed/>
                </p:oleObj>
              </mc:Choice>
              <mc:Fallback>
                <p:oleObj name="Bitmap Image" r:id="rId4" imgW="5180952" imgH="3533333" progId="Paint.Picture">
                  <p:embed/>
                  <p:pic>
                    <p:nvPicPr>
                      <p:cNvPr id="5" name="Object 4">
                        <a:extLst>
                          <a:ext uri="{FF2B5EF4-FFF2-40B4-BE49-F238E27FC236}">
                            <a16:creationId xmlns:a16="http://schemas.microsoft.com/office/drawing/2014/main" id="{BB83B3EF-3DA1-3261-EA75-82768EC6217F}"/>
                          </a:ext>
                        </a:extLst>
                      </p:cNvPr>
                      <p:cNvPicPr>
                        <a:picLocks noChangeAspect="1" noChangeArrowheads="1"/>
                      </p:cNvPicPr>
                      <p:nvPr/>
                    </p:nvPicPr>
                    <p:blipFill>
                      <a:blip r:embed="rId5">
                        <a:lum contrast="80000"/>
                        <a:grayscl/>
                        <a:extLst>
                          <a:ext uri="{28A0092B-C50C-407E-A947-70E740481C1C}">
                            <a14:useLocalDpi xmlns:a14="http://schemas.microsoft.com/office/drawing/2010/main" val="0"/>
                          </a:ext>
                        </a:extLst>
                      </a:blip>
                      <a:srcRect l="31946" t="7246" r="29651" b="33385"/>
                      <a:stretch>
                        <a:fillRect/>
                      </a:stretch>
                    </p:blipFill>
                    <p:spPr bwMode="auto">
                      <a:xfrm>
                        <a:off x="181202" y="81053"/>
                        <a:ext cx="7381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798210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25" y="754848"/>
            <a:ext cx="8610600" cy="1293028"/>
          </a:xfrm>
        </p:spPr>
        <p:txBody>
          <a:bodyPr/>
          <a:lstStyle/>
          <a:p>
            <a:r>
              <a:rPr lang="en-US" dirty="0">
                <a:solidFill>
                  <a:schemeClr val="bg1"/>
                </a:solidFill>
              </a:rPr>
              <a:t>UNFOUND WORKERS</a:t>
            </a:r>
          </a:p>
        </p:txBody>
      </p:sp>
      <p:sp>
        <p:nvSpPr>
          <p:cNvPr id="3" name="Content Placeholder 2"/>
          <p:cNvSpPr>
            <a:spLocks noGrp="1"/>
          </p:cNvSpPr>
          <p:nvPr>
            <p:ph sz="half" idx="1"/>
          </p:nvPr>
        </p:nvSpPr>
        <p:spPr>
          <a:xfrm>
            <a:off x="680320" y="2336873"/>
            <a:ext cx="9613862" cy="3599316"/>
          </a:xfrm>
        </p:spPr>
        <p:txBody>
          <a:bodyPr>
            <a:normAutofit lnSpcReduction="10000"/>
          </a:bodyPr>
          <a:lstStyle/>
          <a:p>
            <a:pPr algn="just">
              <a:lnSpc>
                <a:spcPct val="100000"/>
              </a:lnSpc>
            </a:pPr>
            <a:r>
              <a:rPr lang="en-US" dirty="0">
                <a:solidFill>
                  <a:schemeClr val="bg1"/>
                </a:solidFill>
                <a:latin typeface="Arial" panose="020B0604020202020204" pitchFamily="34" charset="0"/>
                <a:cs typeface="Arial" panose="020B0604020202020204" pitchFamily="34" charset="0"/>
              </a:rPr>
              <a:t>If worker has moved or relocated, Subcontractors must inform Compliance Officer</a:t>
            </a:r>
          </a:p>
          <a:p>
            <a:pPr algn="just">
              <a:lnSpc>
                <a:spcPct val="100000"/>
              </a:lnSpc>
            </a:pPr>
            <a:r>
              <a:rPr lang="en-US" dirty="0">
                <a:solidFill>
                  <a:schemeClr val="bg1"/>
                </a:solidFill>
                <a:latin typeface="Arial" panose="020B0604020202020204" pitchFamily="34" charset="0"/>
                <a:cs typeface="Arial" panose="020B0604020202020204" pitchFamily="34" charset="0"/>
              </a:rPr>
              <a:t>Subcontractors must submit restitution amount to General Contractor</a:t>
            </a:r>
          </a:p>
          <a:p>
            <a:pPr algn="just">
              <a:lnSpc>
                <a:spcPct val="100000"/>
              </a:lnSpc>
            </a:pPr>
            <a:r>
              <a:rPr lang="en-US" dirty="0">
                <a:solidFill>
                  <a:schemeClr val="bg1"/>
                </a:solidFill>
                <a:latin typeface="Arial" panose="020B0604020202020204" pitchFamily="34" charset="0"/>
                <a:cs typeface="Arial" panose="020B0604020202020204" pitchFamily="34" charset="0"/>
              </a:rPr>
              <a:t>General Contractor is required to place restitution in deposit or escrow account </a:t>
            </a:r>
          </a:p>
          <a:p>
            <a:pPr algn="just">
              <a:lnSpc>
                <a:spcPct val="100000"/>
              </a:lnSpc>
            </a:pPr>
            <a:r>
              <a:rPr lang="en-US" dirty="0">
                <a:solidFill>
                  <a:schemeClr val="bg1"/>
                </a:solidFill>
                <a:latin typeface="Arial" panose="020B0604020202020204" pitchFamily="34" charset="0"/>
                <a:cs typeface="Arial" panose="020B0604020202020204" pitchFamily="34" charset="0"/>
              </a:rPr>
              <a:t>Subcontractor is then responsible in attempting to locate worker for 3 years after </a:t>
            </a:r>
            <a:r>
              <a:rPr lang="en-US" u="sng" dirty="0">
                <a:solidFill>
                  <a:schemeClr val="bg1"/>
                </a:solidFill>
                <a:latin typeface="Arial" panose="020B0604020202020204" pitchFamily="34" charset="0"/>
                <a:cs typeface="Arial" panose="020B0604020202020204" pitchFamily="34" charset="0"/>
              </a:rPr>
              <a:t>completion</a:t>
            </a:r>
            <a:r>
              <a:rPr lang="en-US" dirty="0">
                <a:solidFill>
                  <a:schemeClr val="bg1"/>
                </a:solidFill>
                <a:latin typeface="Arial" panose="020B0604020202020204" pitchFamily="34" charset="0"/>
                <a:cs typeface="Arial" panose="020B0604020202020204" pitchFamily="34" charset="0"/>
              </a:rPr>
              <a:t> of project</a:t>
            </a:r>
          </a:p>
          <a:p>
            <a:pPr algn="just">
              <a:lnSpc>
                <a:spcPct val="100000"/>
              </a:lnSpc>
            </a:pPr>
            <a:r>
              <a:rPr lang="en-US" dirty="0">
                <a:solidFill>
                  <a:schemeClr val="bg1"/>
                </a:solidFill>
                <a:latin typeface="Arial" panose="020B0604020202020204" pitchFamily="34" charset="0"/>
                <a:cs typeface="Arial" panose="020B0604020202020204" pitchFamily="34" charset="0"/>
              </a:rPr>
              <a:t>If not found, money must be forwarded to HUD by Compliance  Administrator</a:t>
            </a:r>
          </a:p>
          <a:p>
            <a:pPr marL="0" indent="0">
              <a:buNone/>
            </a:pPr>
            <a:endParaRPr lang="en-US" dirty="0"/>
          </a:p>
        </p:txBody>
      </p:sp>
      <p:pic>
        <p:nvPicPr>
          <p:cNvPr id="6" name="Picture 5"/>
          <p:cNvPicPr>
            <a:picLocks noChangeAspect="1"/>
          </p:cNvPicPr>
          <p:nvPr/>
        </p:nvPicPr>
        <p:blipFill>
          <a:blip r:embed="rId3"/>
          <a:stretch>
            <a:fillRect/>
          </a:stretch>
        </p:blipFill>
        <p:spPr>
          <a:xfrm>
            <a:off x="9348918" y="236422"/>
            <a:ext cx="2162175" cy="2114550"/>
          </a:xfrm>
          <a:prstGeom prst="rect">
            <a:avLst/>
          </a:prstGeom>
          <a:ln w="19050">
            <a:solidFill>
              <a:schemeClr val="bg1"/>
            </a:solidFill>
          </a:ln>
        </p:spPr>
      </p:pic>
      <p:graphicFrame>
        <p:nvGraphicFramePr>
          <p:cNvPr id="4" name="Object 3">
            <a:extLst>
              <a:ext uri="{FF2B5EF4-FFF2-40B4-BE49-F238E27FC236}">
                <a16:creationId xmlns:a16="http://schemas.microsoft.com/office/drawing/2014/main" id="{CA8379D2-B746-95A9-BE43-BE07E2EB6CB0}"/>
              </a:ext>
            </a:extLst>
          </p:cNvPr>
          <p:cNvGraphicFramePr>
            <a:graphicFrameLocks noChangeAspect="1"/>
          </p:cNvGraphicFramePr>
          <p:nvPr>
            <p:extLst>
              <p:ext uri="{D42A27DB-BD31-4B8C-83A1-F6EECF244321}">
                <p14:modId xmlns:p14="http://schemas.microsoft.com/office/powerpoint/2010/main" val="44588794"/>
              </p:ext>
            </p:extLst>
          </p:nvPr>
        </p:nvGraphicFramePr>
        <p:xfrm>
          <a:off x="181202" y="81053"/>
          <a:ext cx="738187" cy="703262"/>
        </p:xfrm>
        <a:graphic>
          <a:graphicData uri="http://schemas.openxmlformats.org/presentationml/2006/ole">
            <mc:AlternateContent xmlns:mc="http://schemas.openxmlformats.org/markup-compatibility/2006">
              <mc:Choice xmlns:v="urn:schemas-microsoft-com:vml" Requires="v">
                <p:oleObj name="Bitmap Image" r:id="rId4" imgW="5180952" imgH="3533333" progId="Paint.Picture">
                  <p:embed/>
                </p:oleObj>
              </mc:Choice>
              <mc:Fallback>
                <p:oleObj name="Bitmap Image" r:id="rId4" imgW="5180952" imgH="3533333" progId="Paint.Picture">
                  <p:embed/>
                  <p:pic>
                    <p:nvPicPr>
                      <p:cNvPr id="5" name="Object 4">
                        <a:extLst>
                          <a:ext uri="{FF2B5EF4-FFF2-40B4-BE49-F238E27FC236}">
                            <a16:creationId xmlns:a16="http://schemas.microsoft.com/office/drawing/2014/main" id="{BB83B3EF-3DA1-3261-EA75-82768EC6217F}"/>
                          </a:ext>
                        </a:extLst>
                      </p:cNvPr>
                      <p:cNvPicPr>
                        <a:picLocks noChangeAspect="1" noChangeArrowheads="1"/>
                      </p:cNvPicPr>
                      <p:nvPr/>
                    </p:nvPicPr>
                    <p:blipFill>
                      <a:blip r:embed="rId5">
                        <a:lum contrast="80000"/>
                        <a:grayscl/>
                        <a:extLst>
                          <a:ext uri="{28A0092B-C50C-407E-A947-70E740481C1C}">
                            <a14:useLocalDpi xmlns:a14="http://schemas.microsoft.com/office/drawing/2010/main" val="0"/>
                          </a:ext>
                        </a:extLst>
                      </a:blip>
                      <a:srcRect l="31946" t="7246" r="29651" b="33385"/>
                      <a:stretch>
                        <a:fillRect/>
                      </a:stretch>
                    </p:blipFill>
                    <p:spPr bwMode="auto">
                      <a:xfrm>
                        <a:off x="181202" y="81053"/>
                        <a:ext cx="7381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4563649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2075" y="792948"/>
            <a:ext cx="8610600" cy="1293028"/>
          </a:xfrm>
        </p:spPr>
        <p:txBody>
          <a:bodyPr/>
          <a:lstStyle/>
          <a:p>
            <a:r>
              <a:rPr lang="en-US" dirty="0">
                <a:solidFill>
                  <a:schemeClr val="bg1"/>
                </a:solidFill>
              </a:rPr>
              <a:t>LCP TRACKER</a:t>
            </a:r>
          </a:p>
        </p:txBody>
      </p:sp>
      <p:sp>
        <p:nvSpPr>
          <p:cNvPr id="3" name="Content Placeholder 2"/>
          <p:cNvSpPr>
            <a:spLocks noGrp="1"/>
          </p:cNvSpPr>
          <p:nvPr>
            <p:ph idx="1"/>
          </p:nvPr>
        </p:nvSpPr>
        <p:spPr>
          <a:xfrm>
            <a:off x="680321" y="2313722"/>
            <a:ext cx="9613861" cy="4326975"/>
          </a:xfrm>
        </p:spPr>
        <p:txBody>
          <a:bodyPr>
            <a:normAutofit/>
          </a:bodyPr>
          <a:lstStyle/>
          <a:p>
            <a:pPr marL="0" indent="0" algn="just">
              <a:lnSpc>
                <a:spcPct val="100000"/>
              </a:lnSpc>
              <a:buNone/>
            </a:pPr>
            <a:r>
              <a:rPr lang="en-US" dirty="0">
                <a:solidFill>
                  <a:schemeClr val="bg1"/>
                </a:solidFill>
                <a:latin typeface="Arial" panose="020B0604020202020204" pitchFamily="34" charset="0"/>
                <a:cs typeface="Arial" panose="020B0604020202020204" pitchFamily="34" charset="0"/>
              </a:rPr>
              <a:t>Construction compliance management software system for certified payroll and reporting.</a:t>
            </a:r>
          </a:p>
          <a:p>
            <a:pPr algn="just">
              <a:lnSpc>
                <a:spcPct val="100000"/>
              </a:lnSpc>
            </a:pPr>
            <a:r>
              <a:rPr lang="en-US" dirty="0">
                <a:solidFill>
                  <a:schemeClr val="bg1"/>
                </a:solidFill>
                <a:latin typeface="Arial" panose="020B0604020202020204" pitchFamily="34" charset="0"/>
                <a:cs typeface="Arial" panose="020B0604020202020204" pitchFamily="34" charset="0"/>
              </a:rPr>
              <a:t>All Subcontractors assigned to project must use and enter certified payrolls in LCP Tracker for performing and non-performing weeks</a:t>
            </a:r>
          </a:p>
          <a:p>
            <a:pPr algn="just">
              <a:lnSpc>
                <a:spcPct val="100000"/>
              </a:lnSpc>
            </a:pPr>
            <a:r>
              <a:rPr lang="en-US" dirty="0">
                <a:solidFill>
                  <a:schemeClr val="bg1"/>
                </a:solidFill>
                <a:latin typeface="Arial" panose="020B0604020202020204" pitchFamily="34" charset="0"/>
                <a:cs typeface="Arial" panose="020B0604020202020204" pitchFamily="34" charset="0"/>
              </a:rPr>
              <a:t>Start with first week of work on project</a:t>
            </a:r>
          </a:p>
          <a:p>
            <a:pPr algn="just">
              <a:lnSpc>
                <a:spcPct val="100000"/>
              </a:lnSpc>
            </a:pPr>
            <a:r>
              <a:rPr lang="en-US" dirty="0">
                <a:solidFill>
                  <a:schemeClr val="bg1"/>
                </a:solidFill>
                <a:latin typeface="Arial" panose="020B0604020202020204" pitchFamily="34" charset="0"/>
                <a:cs typeface="Arial" panose="020B0604020202020204" pitchFamily="34" charset="0"/>
              </a:rPr>
              <a:t>Pay all workers weekly and maintain up-to-date payrolls</a:t>
            </a:r>
          </a:p>
          <a:p>
            <a:pPr algn="just">
              <a:lnSpc>
                <a:spcPct val="100000"/>
              </a:lnSpc>
            </a:pPr>
            <a:r>
              <a:rPr lang="en-US" dirty="0">
                <a:solidFill>
                  <a:schemeClr val="bg1"/>
                </a:solidFill>
                <a:latin typeface="Arial" panose="020B0604020202020204" pitchFamily="34" charset="0"/>
                <a:cs typeface="Arial" panose="020B0604020202020204" pitchFamily="34" charset="0"/>
              </a:rPr>
              <a:t>If owner-operator has NO staff, must have another person certify payrolls</a:t>
            </a:r>
          </a:p>
          <a:p>
            <a:pPr marL="0" indent="0">
              <a:buNone/>
            </a:pPr>
            <a:endParaRPr lang="en-US" dirty="0"/>
          </a:p>
        </p:txBody>
      </p:sp>
      <p:pic>
        <p:nvPicPr>
          <p:cNvPr id="4" name="Picture 3"/>
          <p:cNvPicPr>
            <a:picLocks noChangeAspect="1"/>
          </p:cNvPicPr>
          <p:nvPr/>
        </p:nvPicPr>
        <p:blipFill>
          <a:blip r:embed="rId3"/>
          <a:stretch>
            <a:fillRect/>
          </a:stretch>
        </p:blipFill>
        <p:spPr>
          <a:xfrm>
            <a:off x="9178614" y="245529"/>
            <a:ext cx="1893707" cy="1840447"/>
          </a:xfrm>
          <a:prstGeom prst="rect">
            <a:avLst/>
          </a:prstGeom>
          <a:ln w="19050">
            <a:solidFill>
              <a:schemeClr val="bg1"/>
            </a:solidFill>
          </a:ln>
        </p:spPr>
      </p:pic>
      <p:graphicFrame>
        <p:nvGraphicFramePr>
          <p:cNvPr id="5" name="Object 4">
            <a:extLst>
              <a:ext uri="{FF2B5EF4-FFF2-40B4-BE49-F238E27FC236}">
                <a16:creationId xmlns:a16="http://schemas.microsoft.com/office/drawing/2014/main" id="{47CFA233-2DBB-9DEC-6259-C66E9B94D8EA}"/>
              </a:ext>
            </a:extLst>
          </p:cNvPr>
          <p:cNvGraphicFramePr>
            <a:graphicFrameLocks noChangeAspect="1"/>
          </p:cNvGraphicFramePr>
          <p:nvPr>
            <p:extLst>
              <p:ext uri="{D42A27DB-BD31-4B8C-83A1-F6EECF244321}">
                <p14:modId xmlns:p14="http://schemas.microsoft.com/office/powerpoint/2010/main" val="44588794"/>
              </p:ext>
            </p:extLst>
          </p:nvPr>
        </p:nvGraphicFramePr>
        <p:xfrm>
          <a:off x="181202" y="81053"/>
          <a:ext cx="738187" cy="703262"/>
        </p:xfrm>
        <a:graphic>
          <a:graphicData uri="http://schemas.openxmlformats.org/presentationml/2006/ole">
            <mc:AlternateContent xmlns:mc="http://schemas.openxmlformats.org/markup-compatibility/2006">
              <mc:Choice xmlns:v="urn:schemas-microsoft-com:vml" Requires="v">
                <p:oleObj name="Bitmap Image" r:id="rId4" imgW="5180952" imgH="3533333" progId="Paint.Picture">
                  <p:embed/>
                </p:oleObj>
              </mc:Choice>
              <mc:Fallback>
                <p:oleObj name="Bitmap Image" r:id="rId4" imgW="5180952" imgH="3533333" progId="Paint.Picture">
                  <p:embed/>
                  <p:pic>
                    <p:nvPicPr>
                      <p:cNvPr id="5" name="Object 4">
                        <a:extLst>
                          <a:ext uri="{FF2B5EF4-FFF2-40B4-BE49-F238E27FC236}">
                            <a16:creationId xmlns:a16="http://schemas.microsoft.com/office/drawing/2014/main" id="{BB83B3EF-3DA1-3261-EA75-82768EC6217F}"/>
                          </a:ext>
                        </a:extLst>
                      </p:cNvPr>
                      <p:cNvPicPr>
                        <a:picLocks noChangeAspect="1" noChangeArrowheads="1"/>
                      </p:cNvPicPr>
                      <p:nvPr/>
                    </p:nvPicPr>
                    <p:blipFill>
                      <a:blip r:embed="rId5">
                        <a:lum contrast="80000"/>
                        <a:grayscl/>
                        <a:extLst>
                          <a:ext uri="{28A0092B-C50C-407E-A947-70E740481C1C}">
                            <a14:useLocalDpi xmlns:a14="http://schemas.microsoft.com/office/drawing/2010/main" val="0"/>
                          </a:ext>
                        </a:extLst>
                      </a:blip>
                      <a:srcRect l="31946" t="7246" r="29651" b="33385"/>
                      <a:stretch>
                        <a:fillRect/>
                      </a:stretch>
                    </p:blipFill>
                    <p:spPr bwMode="auto">
                      <a:xfrm>
                        <a:off x="181202" y="81053"/>
                        <a:ext cx="7381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0990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p:cNvSpPr txBox="1">
            <a:spLocks/>
          </p:cNvSpPr>
          <p:nvPr/>
        </p:nvSpPr>
        <p:spPr>
          <a:xfrm>
            <a:off x="608359" y="1315462"/>
            <a:ext cx="3371441" cy="703262"/>
          </a:xfrm>
          <a:prstGeom prst="rect">
            <a:avLst/>
          </a:prstGeom>
        </p:spPr>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lgn="ctr">
              <a:spcBef>
                <a:spcPct val="0"/>
              </a:spcBef>
              <a:spcAft>
                <a:spcPts val="600"/>
              </a:spcAft>
              <a:buNone/>
            </a:pPr>
            <a:r>
              <a:rPr lang="en-US" sz="4000" b="1" i="1" dirty="0">
                <a:solidFill>
                  <a:schemeClr val="bg1"/>
                </a:solidFill>
                <a:latin typeface="Arial" panose="020B0604020202020204" pitchFamily="34" charset="0"/>
                <a:cs typeface="Arial" panose="020B0604020202020204" pitchFamily="34" charset="0"/>
              </a:rPr>
              <a:t>AGENDA</a:t>
            </a:r>
            <a:endParaRPr lang="en-US" sz="4000" u="sng" dirty="0">
              <a:solidFill>
                <a:schemeClr val="tx2"/>
              </a:solidFill>
              <a:latin typeface="Arial" panose="020B0604020202020204" pitchFamily="34" charset="0"/>
              <a:cs typeface="Arial" panose="020B0604020202020204" pitchFamily="34" charset="0"/>
            </a:endParaRPr>
          </a:p>
        </p:txBody>
      </p:sp>
      <p:sp>
        <p:nvSpPr>
          <p:cNvPr id="11" name="Title 1"/>
          <p:cNvSpPr txBox="1">
            <a:spLocks/>
          </p:cNvSpPr>
          <p:nvPr/>
        </p:nvSpPr>
        <p:spPr>
          <a:xfrm>
            <a:off x="4692902" y="888274"/>
            <a:ext cx="7159464" cy="517289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57200" indent="-457200">
              <a:spcBef>
                <a:spcPts val="0"/>
              </a:spcBef>
              <a:buClr>
                <a:schemeClr val="accent1"/>
              </a:buClr>
              <a:buSzPct val="80000"/>
              <a:buFont typeface="Wingdings" panose="05000000000000000000" pitchFamily="2" charset="2"/>
              <a:buChar char="q"/>
            </a:pPr>
            <a:r>
              <a:rPr lang="en-US" sz="2400" dirty="0">
                <a:solidFill>
                  <a:schemeClr val="bg1"/>
                </a:solidFill>
                <a:latin typeface="Arial" panose="020B0604020202020204" pitchFamily="34" charset="0"/>
                <a:cs typeface="Arial" panose="020B0604020202020204" pitchFamily="34" charset="0"/>
              </a:rPr>
              <a:t>Meeting Overview</a:t>
            </a:r>
          </a:p>
          <a:p>
            <a:pPr marL="457200" indent="-457200">
              <a:spcBef>
                <a:spcPts val="0"/>
              </a:spcBef>
              <a:buClr>
                <a:schemeClr val="accent1"/>
              </a:buClr>
              <a:buSzPct val="80000"/>
              <a:buFont typeface="Wingdings" panose="05000000000000000000" pitchFamily="2" charset="2"/>
              <a:buChar char="q"/>
            </a:pPr>
            <a:r>
              <a:rPr lang="en-US" sz="2400" dirty="0">
                <a:solidFill>
                  <a:schemeClr val="bg1"/>
                </a:solidFill>
                <a:latin typeface="Arial" panose="020B0604020202020204" pitchFamily="34" charset="0"/>
                <a:cs typeface="Arial" panose="020B0604020202020204" pitchFamily="34" charset="0"/>
              </a:rPr>
              <a:t>Project Location and Scope of Work</a:t>
            </a:r>
          </a:p>
          <a:p>
            <a:pPr marL="457200" indent="-457200">
              <a:spcBef>
                <a:spcPts val="0"/>
              </a:spcBef>
              <a:buClr>
                <a:schemeClr val="accent1"/>
              </a:buClr>
              <a:buSzPct val="80000"/>
              <a:buFont typeface="Wingdings" panose="05000000000000000000" pitchFamily="2" charset="2"/>
              <a:buChar char="q"/>
            </a:pPr>
            <a:r>
              <a:rPr lang="en-US" sz="2400" dirty="0">
                <a:solidFill>
                  <a:schemeClr val="bg1"/>
                </a:solidFill>
                <a:latin typeface="Arial" panose="020B0604020202020204" pitchFamily="34" charset="0"/>
                <a:cs typeface="Arial" panose="020B0604020202020204" pitchFamily="34" charset="0"/>
              </a:rPr>
              <a:t>Labor Compliance and Federal Program Requirements</a:t>
            </a:r>
          </a:p>
          <a:p>
            <a:pPr lvl="2">
              <a:buClr>
                <a:schemeClr val="accent1"/>
              </a:buClr>
              <a:buSzPct val="80000"/>
            </a:pPr>
            <a:endParaRPr lang="en-US" sz="100" dirty="0">
              <a:solidFill>
                <a:schemeClr val="bg1"/>
              </a:solidFill>
              <a:latin typeface="Arial" panose="020B0604020202020204" pitchFamily="34" charset="0"/>
              <a:cs typeface="Arial" panose="020B0604020202020204" pitchFamily="34" charset="0"/>
            </a:endParaRPr>
          </a:p>
          <a:p>
            <a:pPr marL="914400" lvl="1" indent="-457200">
              <a:buClr>
                <a:schemeClr val="accent1"/>
              </a:buClr>
              <a:buSzPct val="80000"/>
              <a:buFont typeface="Wingdings" panose="05000000000000000000" pitchFamily="2" charset="2"/>
              <a:buChar char="q"/>
            </a:pPr>
            <a:endParaRPr lang="en-US" sz="100" dirty="0">
              <a:solidFill>
                <a:schemeClr val="bg1"/>
              </a:solidFill>
              <a:latin typeface="Arial" panose="020B0604020202020204" pitchFamily="34" charset="0"/>
              <a:cs typeface="Arial" panose="020B0604020202020204" pitchFamily="34" charset="0"/>
            </a:endParaRPr>
          </a:p>
          <a:p>
            <a:pPr marL="914400" lvl="1" indent="-457200">
              <a:buClr>
                <a:schemeClr val="accent1"/>
              </a:buClr>
              <a:buSzPct val="80000"/>
              <a:buFont typeface="Wingdings" panose="05000000000000000000" pitchFamily="2" charset="2"/>
              <a:buChar char="q"/>
            </a:pPr>
            <a:endParaRPr lang="en-US" sz="100" dirty="0">
              <a:solidFill>
                <a:schemeClr val="bg1"/>
              </a:solidFill>
              <a:latin typeface="Arial" panose="020B0604020202020204" pitchFamily="34" charset="0"/>
              <a:cs typeface="Arial" panose="020B0604020202020204" pitchFamily="34" charset="0"/>
            </a:endParaRPr>
          </a:p>
          <a:p>
            <a:pPr marL="914400" lvl="1" indent="-457200">
              <a:buClr>
                <a:schemeClr val="accent1"/>
              </a:buClr>
              <a:buSzPct val="80000"/>
              <a:buFont typeface="Wingdings" panose="05000000000000000000" pitchFamily="2" charset="2"/>
              <a:buChar char="q"/>
            </a:pPr>
            <a:endParaRPr lang="en-US" sz="100" dirty="0">
              <a:solidFill>
                <a:schemeClr val="bg1"/>
              </a:solidFill>
              <a:latin typeface="Arial" panose="020B0604020202020204" pitchFamily="34" charset="0"/>
              <a:cs typeface="Arial" panose="020B0604020202020204" pitchFamily="34" charset="0"/>
            </a:endParaRPr>
          </a:p>
          <a:p>
            <a:pPr marL="457200" indent="-457200">
              <a:spcBef>
                <a:spcPts val="0"/>
              </a:spcBef>
              <a:buClr>
                <a:schemeClr val="accent1"/>
              </a:buClr>
              <a:buSzPct val="80000"/>
              <a:buFont typeface="Wingdings" panose="05000000000000000000" pitchFamily="2" charset="2"/>
              <a:buChar char="q"/>
            </a:pPr>
            <a:r>
              <a:rPr lang="en-US" sz="2400" dirty="0">
                <a:solidFill>
                  <a:schemeClr val="bg1"/>
                </a:solidFill>
                <a:latin typeface="Arial" panose="020B0604020202020204" pitchFamily="34" charset="0"/>
                <a:cs typeface="Arial" panose="020B0604020202020204" pitchFamily="34" charset="0"/>
              </a:rPr>
              <a:t>Submittal Requirements </a:t>
            </a:r>
          </a:p>
          <a:p>
            <a:pPr marL="457200" indent="-457200">
              <a:spcBef>
                <a:spcPts val="0"/>
              </a:spcBef>
              <a:buClr>
                <a:schemeClr val="accent1"/>
              </a:buClr>
              <a:buSzPct val="80000"/>
              <a:buFont typeface="Wingdings" panose="05000000000000000000" pitchFamily="2" charset="2"/>
              <a:buChar char="q"/>
            </a:pPr>
            <a:r>
              <a:rPr lang="en-US" sz="2400" dirty="0">
                <a:solidFill>
                  <a:schemeClr val="bg1"/>
                </a:solidFill>
                <a:latin typeface="Arial" panose="020B0604020202020204" pitchFamily="34" charset="0"/>
                <a:cs typeface="Arial" panose="020B0604020202020204" pitchFamily="34" charset="0"/>
              </a:rPr>
              <a:t>Grounds for Disqualification</a:t>
            </a:r>
          </a:p>
          <a:p>
            <a:pPr marL="457200" indent="-457200">
              <a:spcBef>
                <a:spcPts val="0"/>
              </a:spcBef>
              <a:buClr>
                <a:schemeClr val="accent1"/>
              </a:buClr>
              <a:buSzPct val="80000"/>
              <a:buFont typeface="Wingdings" panose="05000000000000000000" pitchFamily="2" charset="2"/>
              <a:buChar char="q"/>
            </a:pPr>
            <a:r>
              <a:rPr lang="en-US" sz="2400" dirty="0">
                <a:solidFill>
                  <a:schemeClr val="bg1"/>
                </a:solidFill>
                <a:latin typeface="Arial" panose="020B0604020202020204" pitchFamily="34" charset="0"/>
                <a:cs typeface="Arial" panose="020B0604020202020204" pitchFamily="34" charset="0"/>
              </a:rPr>
              <a:t>DCP Procurement Webpages</a:t>
            </a:r>
          </a:p>
          <a:p>
            <a:pPr marL="457200" indent="-457200">
              <a:spcBef>
                <a:spcPts val="0"/>
              </a:spcBef>
              <a:buClr>
                <a:schemeClr val="accent1"/>
              </a:buClr>
              <a:buSzPct val="80000"/>
              <a:buFont typeface="Wingdings" panose="05000000000000000000" pitchFamily="2" charset="2"/>
              <a:buChar char="q"/>
            </a:pPr>
            <a:r>
              <a:rPr lang="en-US" sz="2400" dirty="0">
                <a:solidFill>
                  <a:schemeClr val="bg1"/>
                </a:solidFill>
                <a:latin typeface="Arial" panose="020B0604020202020204" pitchFamily="34" charset="0"/>
                <a:cs typeface="Arial" panose="020B0604020202020204" pitchFamily="34" charset="0"/>
              </a:rPr>
              <a:t>City of Phoenix Solicitation Webpages</a:t>
            </a:r>
          </a:p>
          <a:p>
            <a:pPr marL="457200" indent="-457200">
              <a:spcBef>
                <a:spcPts val="0"/>
              </a:spcBef>
              <a:buClr>
                <a:schemeClr val="accent1"/>
              </a:buClr>
              <a:buSzPct val="80000"/>
              <a:buFont typeface="Wingdings" panose="05000000000000000000" pitchFamily="2" charset="2"/>
              <a:buChar char="q"/>
            </a:pPr>
            <a:r>
              <a:rPr lang="en-US" sz="2400" dirty="0">
                <a:solidFill>
                  <a:schemeClr val="bg1"/>
                </a:solidFill>
                <a:latin typeface="Arial" panose="020B0604020202020204" pitchFamily="34" charset="0"/>
                <a:cs typeface="Arial" panose="020B0604020202020204" pitchFamily="34" charset="0"/>
              </a:rPr>
              <a:t>ProcurePHX for RFX</a:t>
            </a:r>
          </a:p>
          <a:p>
            <a:pPr marL="914400" marR="0" lvl="1" indent="-457200" algn="l" defTabSz="457200" rtl="0" eaLnBrk="1" fontAlgn="auto" latinLnBrk="0" hangingPunct="1">
              <a:lnSpc>
                <a:spcPct val="100000"/>
              </a:lnSpc>
              <a:spcBef>
                <a:spcPts val="0"/>
              </a:spcBef>
              <a:spcAft>
                <a:spcPts val="0"/>
              </a:spcAft>
              <a:buClr>
                <a:srgbClr val="DF2E28"/>
              </a:buClr>
              <a:buSzPct val="80000"/>
              <a:buFont typeface="Wingdings" panose="05000000000000000000" pitchFamily="2" charset="2"/>
              <a:buChar char="q"/>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Vendor Registration </a:t>
            </a:r>
          </a:p>
          <a:p>
            <a:pPr marL="457200" indent="-457200">
              <a:spcBef>
                <a:spcPts val="0"/>
              </a:spcBef>
              <a:buClr>
                <a:schemeClr val="accent1"/>
              </a:buClr>
              <a:buSzPct val="80000"/>
              <a:buFont typeface="Wingdings" panose="05000000000000000000" pitchFamily="2" charset="2"/>
              <a:buChar char="q"/>
            </a:pPr>
            <a:r>
              <a:rPr lang="en-US" sz="2400" dirty="0">
                <a:solidFill>
                  <a:schemeClr val="bg1"/>
                </a:solidFill>
                <a:latin typeface="Arial" panose="020B0604020202020204" pitchFamily="34" charset="0"/>
                <a:cs typeface="Arial" panose="020B0604020202020204" pitchFamily="34" charset="0"/>
              </a:rPr>
              <a:t>Questions After Today</a:t>
            </a:r>
          </a:p>
          <a:p>
            <a:pPr marL="914400" lvl="1" indent="-457200">
              <a:buClr>
                <a:schemeClr val="accent1"/>
              </a:buClr>
              <a:buSzPct val="80000"/>
              <a:buFont typeface="Wingdings" panose="05000000000000000000" pitchFamily="2" charset="2"/>
              <a:buChar char="q"/>
            </a:pPr>
            <a:endParaRPr lang="en-US" sz="200" dirty="0">
              <a:solidFill>
                <a:schemeClr val="bg1"/>
              </a:solidFill>
              <a:latin typeface="Arial" panose="020B0604020202020204" pitchFamily="34" charset="0"/>
              <a:cs typeface="Arial" panose="020B0604020202020204" pitchFamily="34" charset="0"/>
            </a:endParaRPr>
          </a:p>
        </p:txBody>
      </p:sp>
      <p:graphicFrame>
        <p:nvGraphicFramePr>
          <p:cNvPr id="12" name="Object 11"/>
          <p:cNvGraphicFramePr>
            <a:graphicFrameLocks noChangeAspect="1"/>
          </p:cNvGraphicFramePr>
          <p:nvPr/>
        </p:nvGraphicFramePr>
        <p:xfrm>
          <a:off x="239266" y="320961"/>
          <a:ext cx="738187" cy="703262"/>
        </p:xfrm>
        <a:graphic>
          <a:graphicData uri="http://schemas.openxmlformats.org/presentationml/2006/ole">
            <mc:AlternateContent xmlns:mc="http://schemas.openxmlformats.org/markup-compatibility/2006">
              <mc:Choice xmlns:v="urn:schemas-microsoft-com:vml" Requires="v">
                <p:oleObj name="Bitmap Image" r:id="rId3" imgW="5180952" imgH="3533333" progId="Paint.Picture">
                  <p:embed/>
                </p:oleObj>
              </mc:Choice>
              <mc:Fallback>
                <p:oleObj name="Bitmap Image" r:id="rId3" imgW="5180952" imgH="3533333" progId="Paint.Picture">
                  <p:embed/>
                  <p:pic>
                    <p:nvPicPr>
                      <p:cNvPr id="12" name="Object 11"/>
                      <p:cNvPicPr>
                        <a:picLocks noChangeAspect="1" noChangeArrowheads="1"/>
                      </p:cNvPicPr>
                      <p:nvPr/>
                    </p:nvPicPr>
                    <p:blipFill>
                      <a:blip r:embed="rId4">
                        <a:lum contrast="80000"/>
                        <a:grayscl/>
                        <a:extLst>
                          <a:ext uri="{28A0092B-C50C-407E-A947-70E740481C1C}">
                            <a14:useLocalDpi xmlns:a14="http://schemas.microsoft.com/office/drawing/2010/main" val="0"/>
                          </a:ext>
                        </a:extLst>
                      </a:blip>
                      <a:srcRect l="31946" t="7246" r="29651" b="33385"/>
                      <a:stretch>
                        <a:fillRect/>
                      </a:stretch>
                    </p:blipFill>
                    <p:spPr bwMode="auto">
                      <a:xfrm>
                        <a:off x="239266" y="320961"/>
                        <a:ext cx="7381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extBox 6">
            <a:extLst>
              <a:ext uri="{FF2B5EF4-FFF2-40B4-BE49-F238E27FC236}">
                <a16:creationId xmlns:a16="http://schemas.microsoft.com/office/drawing/2014/main" id="{A270CE08-630F-4364-BFD1-FAEBA384188F}"/>
              </a:ext>
            </a:extLst>
          </p:cNvPr>
          <p:cNvSpPr txBox="1"/>
          <p:nvPr/>
        </p:nvSpPr>
        <p:spPr>
          <a:xfrm>
            <a:off x="339635" y="2140146"/>
            <a:ext cx="3879668" cy="3921019"/>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000" dirty="0">
                <a:solidFill>
                  <a:prstClr val="black"/>
                </a:solidFill>
                <a:latin typeface="Arial" panose="020B0604020202020204" pitchFamily="34" charset="0"/>
                <a:cs typeface="Arial" panose="020B0604020202020204" pitchFamily="34" charset="0"/>
              </a:rPr>
              <a:t>Mute your microphone and turn off camera</a:t>
            </a:r>
          </a:p>
          <a:p>
            <a:pPr algn="ctr"/>
            <a:endParaRPr lang="en-US" sz="2000" dirty="0">
              <a:solidFill>
                <a:prstClr val="black"/>
              </a:solidFill>
              <a:latin typeface="Arial" panose="020B0604020202020204" pitchFamily="34" charset="0"/>
              <a:cs typeface="Arial" panose="020B0604020202020204" pitchFamily="34" charset="0"/>
            </a:endParaRPr>
          </a:p>
          <a:p>
            <a:pPr algn="ctr"/>
            <a:r>
              <a:rPr lang="en-US" sz="2000" dirty="0">
                <a:solidFill>
                  <a:prstClr val="black"/>
                </a:solidFill>
                <a:latin typeface="Arial" panose="020B0604020202020204" pitchFamily="34" charset="0"/>
                <a:cs typeface="Arial" panose="020B0604020202020204" pitchFamily="34" charset="0"/>
              </a:rPr>
              <a:t>Questions are welcome after each presentation</a:t>
            </a:r>
          </a:p>
          <a:p>
            <a:pPr algn="ctr"/>
            <a:endParaRPr lang="en-US" sz="2000" dirty="0">
              <a:solidFill>
                <a:prstClr val="black"/>
              </a:solidFill>
              <a:latin typeface="Arial" panose="020B0604020202020204" pitchFamily="34" charset="0"/>
              <a:cs typeface="Arial" panose="020B0604020202020204" pitchFamily="34" charset="0"/>
            </a:endParaRPr>
          </a:p>
          <a:p>
            <a:pPr algn="ctr"/>
            <a:r>
              <a:rPr lang="en-US" sz="2000" dirty="0">
                <a:solidFill>
                  <a:prstClr val="black"/>
                </a:solidFill>
                <a:latin typeface="Arial" panose="020B0604020202020204" pitchFamily="34" charset="0"/>
                <a:cs typeface="Arial" panose="020B0604020202020204" pitchFamily="34" charset="0"/>
              </a:rPr>
              <a:t>Unmute, Identify yourself, and Ask Question </a:t>
            </a:r>
          </a:p>
          <a:p>
            <a:pPr algn="ctr"/>
            <a:r>
              <a:rPr lang="en-US" sz="2000" dirty="0">
                <a:solidFill>
                  <a:prstClr val="black"/>
                </a:solidFill>
                <a:latin typeface="Arial" panose="020B0604020202020204" pitchFamily="34" charset="0"/>
                <a:cs typeface="Arial" panose="020B0604020202020204" pitchFamily="34" charset="0"/>
              </a:rPr>
              <a:t>OR</a:t>
            </a:r>
          </a:p>
          <a:p>
            <a:pPr algn="ctr"/>
            <a:r>
              <a:rPr lang="en-US" sz="2000" dirty="0">
                <a:solidFill>
                  <a:prstClr val="black"/>
                </a:solidFill>
                <a:latin typeface="Arial" panose="020B0604020202020204" pitchFamily="34" charset="0"/>
                <a:cs typeface="Arial" panose="020B0604020202020204" pitchFamily="34" charset="0"/>
              </a:rPr>
              <a:t>Enter question/s into the Chat Box and Identify yourself</a:t>
            </a:r>
          </a:p>
          <a:p>
            <a:pPr algn="ctr"/>
            <a:endParaRPr lang="en-US" sz="2800" dirty="0">
              <a:solidFill>
                <a:prstClr val="black"/>
              </a:solidFill>
              <a:latin typeface="Tw Cen MT" panose="020B0602020104020603"/>
            </a:endParaRPr>
          </a:p>
        </p:txBody>
      </p:sp>
    </p:spTree>
    <p:extLst>
      <p:ext uri="{BB962C8B-B14F-4D97-AF65-F5344CB8AC3E}">
        <p14:creationId xmlns:p14="http://schemas.microsoft.com/office/powerpoint/2010/main" val="20291627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solidFill>
              </a:rPr>
              <a:t>LCP TRACKER</a:t>
            </a:r>
            <a:br>
              <a:rPr lang="en-US" dirty="0">
                <a:solidFill>
                  <a:schemeClr val="bg1"/>
                </a:solidFill>
              </a:rPr>
            </a:br>
            <a:r>
              <a:rPr lang="en-US" dirty="0">
                <a:solidFill>
                  <a:schemeClr val="bg1"/>
                </a:solidFill>
              </a:rPr>
              <a:t>www.lcptracker.net</a:t>
            </a:r>
          </a:p>
        </p:txBody>
      </p:sp>
      <p:pic>
        <p:nvPicPr>
          <p:cNvPr id="5" name="Picture 4"/>
          <p:cNvPicPr>
            <a:picLocks noChangeAspect="1"/>
          </p:cNvPicPr>
          <p:nvPr/>
        </p:nvPicPr>
        <p:blipFill rotWithShape="1">
          <a:blip r:embed="rId3"/>
          <a:srcRect l="50221" t="363" r="1362" b="8885"/>
          <a:stretch/>
        </p:blipFill>
        <p:spPr>
          <a:xfrm>
            <a:off x="680320" y="2216551"/>
            <a:ext cx="5488985" cy="4412715"/>
          </a:xfrm>
          <a:prstGeom prst="rect">
            <a:avLst/>
          </a:prstGeom>
          <a:ln w="19050">
            <a:solidFill>
              <a:schemeClr val="bg1"/>
            </a:solidFill>
          </a:ln>
        </p:spPr>
      </p:pic>
      <p:sp>
        <p:nvSpPr>
          <p:cNvPr id="6" name="TextBox 5"/>
          <p:cNvSpPr txBox="1"/>
          <p:nvPr/>
        </p:nvSpPr>
        <p:spPr>
          <a:xfrm>
            <a:off x="6292820" y="2299249"/>
            <a:ext cx="5606905" cy="4524315"/>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Once you receive an email verifying assignment to project, create a username and password</a:t>
            </a:r>
          </a:p>
          <a:p>
            <a:pPr marL="342900" indent="-342900">
              <a:buFont typeface="Arial" panose="020B0604020202020204" pitchFamily="34" charset="0"/>
              <a:buChar char="•"/>
            </a:pPr>
            <a:endParaRPr lang="en-US" sz="24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Upload required documents</a:t>
            </a:r>
          </a:p>
          <a:p>
            <a:pPr marL="914400" lvl="1" indent="-457200">
              <a:buFont typeface="+mj-lt"/>
              <a:buAutoNum type="arabicPeriod"/>
            </a:pPr>
            <a:r>
              <a:rPr lang="en-US" dirty="0">
                <a:solidFill>
                  <a:schemeClr val="bg1"/>
                </a:solidFill>
                <a:latin typeface="Arial" panose="020B0604020202020204" pitchFamily="34" charset="0"/>
                <a:cs typeface="Arial" panose="020B0604020202020204" pitchFamily="34" charset="0"/>
              </a:rPr>
              <a:t>Labor Standards Certification</a:t>
            </a:r>
          </a:p>
          <a:p>
            <a:pPr marL="914400" lvl="1" indent="-457200">
              <a:buFont typeface="+mj-lt"/>
              <a:buAutoNum type="arabicPeriod"/>
            </a:pPr>
            <a:r>
              <a:rPr lang="en-US" dirty="0">
                <a:solidFill>
                  <a:schemeClr val="bg1"/>
                </a:solidFill>
                <a:latin typeface="Arial" panose="020B0604020202020204" pitchFamily="34" charset="0"/>
                <a:cs typeface="Arial" panose="020B0604020202020204" pitchFamily="34" charset="0"/>
              </a:rPr>
              <a:t>Employee wage deduction authorizations</a:t>
            </a:r>
          </a:p>
          <a:p>
            <a:pPr marL="914400" lvl="1" indent="-457200">
              <a:buFont typeface="+mj-lt"/>
              <a:buAutoNum type="arabicPeriod"/>
            </a:pPr>
            <a:r>
              <a:rPr lang="en-US" dirty="0">
                <a:solidFill>
                  <a:schemeClr val="bg1"/>
                </a:solidFill>
                <a:latin typeface="Arial" panose="020B0604020202020204" pitchFamily="34" charset="0"/>
                <a:cs typeface="Arial" panose="020B0604020202020204" pitchFamily="34" charset="0"/>
              </a:rPr>
              <a:t>Certificate of Understanding of Section 3</a:t>
            </a:r>
          </a:p>
          <a:p>
            <a:pPr marL="914400" lvl="1" indent="-457200">
              <a:buFont typeface="+mj-lt"/>
              <a:buAutoNum type="arabicPeriod"/>
            </a:pPr>
            <a:r>
              <a:rPr lang="en-US" dirty="0">
                <a:solidFill>
                  <a:schemeClr val="bg1"/>
                </a:solidFill>
                <a:latin typeface="Arial" panose="020B0604020202020204" pitchFamily="34" charset="0"/>
                <a:cs typeface="Arial" panose="020B0604020202020204" pitchFamily="34" charset="0"/>
              </a:rPr>
              <a:t>Estimated Project Workforce Breakdown</a:t>
            </a:r>
          </a:p>
          <a:p>
            <a:pPr marL="800100" lvl="1" indent="-342900">
              <a:buFont typeface="Arial" panose="020B0604020202020204" pitchFamily="34" charset="0"/>
              <a:buChar char="•"/>
            </a:pPr>
            <a:endParaRPr lang="en-US" sz="24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Error notices will occur if documents are not current</a:t>
            </a:r>
          </a:p>
          <a:p>
            <a:endParaRPr lang="en-US" sz="2400" dirty="0"/>
          </a:p>
        </p:txBody>
      </p:sp>
      <p:graphicFrame>
        <p:nvGraphicFramePr>
          <p:cNvPr id="3" name="Object 2">
            <a:extLst>
              <a:ext uri="{FF2B5EF4-FFF2-40B4-BE49-F238E27FC236}">
                <a16:creationId xmlns:a16="http://schemas.microsoft.com/office/drawing/2014/main" id="{1AF8E13B-160C-1053-86D1-823F9470B89C}"/>
              </a:ext>
            </a:extLst>
          </p:cNvPr>
          <p:cNvGraphicFramePr>
            <a:graphicFrameLocks noChangeAspect="1"/>
          </p:cNvGraphicFramePr>
          <p:nvPr>
            <p:extLst>
              <p:ext uri="{D42A27DB-BD31-4B8C-83A1-F6EECF244321}">
                <p14:modId xmlns:p14="http://schemas.microsoft.com/office/powerpoint/2010/main" val="44588794"/>
              </p:ext>
            </p:extLst>
          </p:nvPr>
        </p:nvGraphicFramePr>
        <p:xfrm>
          <a:off x="181202" y="81053"/>
          <a:ext cx="738187" cy="703262"/>
        </p:xfrm>
        <a:graphic>
          <a:graphicData uri="http://schemas.openxmlformats.org/presentationml/2006/ole">
            <mc:AlternateContent xmlns:mc="http://schemas.openxmlformats.org/markup-compatibility/2006">
              <mc:Choice xmlns:v="urn:schemas-microsoft-com:vml" Requires="v">
                <p:oleObj name="Bitmap Image" r:id="rId4" imgW="5180952" imgH="3533333" progId="Paint.Picture">
                  <p:embed/>
                </p:oleObj>
              </mc:Choice>
              <mc:Fallback>
                <p:oleObj name="Bitmap Image" r:id="rId4" imgW="5180952" imgH="3533333" progId="Paint.Picture">
                  <p:embed/>
                  <p:pic>
                    <p:nvPicPr>
                      <p:cNvPr id="5" name="Object 4">
                        <a:extLst>
                          <a:ext uri="{FF2B5EF4-FFF2-40B4-BE49-F238E27FC236}">
                            <a16:creationId xmlns:a16="http://schemas.microsoft.com/office/drawing/2014/main" id="{BB83B3EF-3DA1-3261-EA75-82768EC6217F}"/>
                          </a:ext>
                        </a:extLst>
                      </p:cNvPr>
                      <p:cNvPicPr>
                        <a:picLocks noChangeAspect="1" noChangeArrowheads="1"/>
                      </p:cNvPicPr>
                      <p:nvPr/>
                    </p:nvPicPr>
                    <p:blipFill>
                      <a:blip r:embed="rId5">
                        <a:lum contrast="80000"/>
                        <a:grayscl/>
                        <a:extLst>
                          <a:ext uri="{28A0092B-C50C-407E-A947-70E740481C1C}">
                            <a14:useLocalDpi xmlns:a14="http://schemas.microsoft.com/office/drawing/2010/main" val="0"/>
                          </a:ext>
                        </a:extLst>
                      </a:blip>
                      <a:srcRect l="31946" t="7246" r="29651" b="33385"/>
                      <a:stretch>
                        <a:fillRect/>
                      </a:stretch>
                    </p:blipFill>
                    <p:spPr bwMode="auto">
                      <a:xfrm>
                        <a:off x="181202" y="81053"/>
                        <a:ext cx="7381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1357200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425" y="893822"/>
            <a:ext cx="8610600" cy="1293028"/>
          </a:xfrm>
        </p:spPr>
        <p:txBody>
          <a:bodyPr/>
          <a:lstStyle/>
          <a:p>
            <a:r>
              <a:rPr lang="en-US" dirty="0">
                <a:solidFill>
                  <a:schemeClr val="bg1"/>
                </a:solidFill>
              </a:rPr>
              <a:t>STANDARDS AND ENFORCEMENT</a:t>
            </a:r>
          </a:p>
        </p:txBody>
      </p:sp>
      <p:sp>
        <p:nvSpPr>
          <p:cNvPr id="3" name="Content Placeholder 2"/>
          <p:cNvSpPr>
            <a:spLocks noGrp="1"/>
          </p:cNvSpPr>
          <p:nvPr>
            <p:ph idx="1"/>
          </p:nvPr>
        </p:nvSpPr>
        <p:spPr>
          <a:xfrm>
            <a:off x="680321" y="2244275"/>
            <a:ext cx="9613861" cy="4214239"/>
          </a:xfrm>
        </p:spPr>
        <p:txBody>
          <a:bodyPr>
            <a:normAutofit/>
          </a:bodyPr>
          <a:lstStyle/>
          <a:p>
            <a:pPr marL="285750" indent="-285750" algn="just">
              <a:lnSpc>
                <a:spcPct val="120000"/>
              </a:lnSpc>
            </a:pPr>
            <a:r>
              <a:rPr lang="en-US" dirty="0">
                <a:solidFill>
                  <a:schemeClr val="bg1"/>
                </a:solidFill>
                <a:latin typeface="Arial" panose="020B0604020202020204" pitchFamily="34" charset="0"/>
                <a:cs typeface="Arial" panose="020B0604020202020204" pitchFamily="34" charset="0"/>
              </a:rPr>
              <a:t>All employment shall be in compliance with laws and regulations of Equal Employment Opportunity </a:t>
            </a:r>
          </a:p>
          <a:p>
            <a:pPr marL="285750" indent="-285750" algn="just">
              <a:lnSpc>
                <a:spcPct val="120000"/>
              </a:lnSpc>
            </a:pPr>
            <a:r>
              <a:rPr lang="en-US" dirty="0">
                <a:solidFill>
                  <a:schemeClr val="bg1"/>
                </a:solidFill>
                <a:latin typeface="Arial" panose="020B0604020202020204" pitchFamily="34" charset="0"/>
                <a:cs typeface="Arial" panose="020B0604020202020204" pitchFamily="34" charset="0"/>
              </a:rPr>
              <a:t>No employee shall be discharged or discriminated by a Contractor for providing testimony or filing complaint relating to labor standards</a:t>
            </a:r>
          </a:p>
          <a:p>
            <a:pPr marL="285750" indent="-285750" algn="just">
              <a:lnSpc>
                <a:spcPct val="120000"/>
              </a:lnSpc>
            </a:pPr>
            <a:r>
              <a:rPr lang="en-US" dirty="0">
                <a:solidFill>
                  <a:schemeClr val="bg1"/>
                </a:solidFill>
                <a:latin typeface="Arial" panose="020B0604020202020204" pitchFamily="34" charset="0"/>
                <a:cs typeface="Arial" panose="020B0604020202020204" pitchFamily="34" charset="0"/>
              </a:rPr>
              <a:t>Contractors found in breach of contract or in willful violation of labor standards can be debarred, and ineligible to participate in any Federal assisted contracts for 3 years</a:t>
            </a:r>
          </a:p>
          <a:p>
            <a:pPr marL="285750" indent="-285750" algn="just">
              <a:lnSpc>
                <a:spcPct val="120000"/>
              </a:lnSpc>
            </a:pPr>
            <a:r>
              <a:rPr lang="en-US" dirty="0">
                <a:solidFill>
                  <a:schemeClr val="bg1"/>
                </a:solidFill>
                <a:latin typeface="Arial" panose="020B0604020202020204" pitchFamily="34" charset="0"/>
                <a:cs typeface="Arial" panose="020B0604020202020204" pitchFamily="34" charset="0"/>
              </a:rPr>
              <a:t>Contractors found to have willfully falsified payroll reports or corrections on certified payrolls are subject to civil or criminal prosecution</a:t>
            </a:r>
          </a:p>
          <a:p>
            <a:endParaRPr lang="en-US" dirty="0"/>
          </a:p>
        </p:txBody>
      </p:sp>
      <p:pic>
        <p:nvPicPr>
          <p:cNvPr id="4" name="Picture 3"/>
          <p:cNvPicPr>
            <a:picLocks noChangeAspect="1"/>
          </p:cNvPicPr>
          <p:nvPr/>
        </p:nvPicPr>
        <p:blipFill>
          <a:blip r:embed="rId3"/>
          <a:stretch>
            <a:fillRect/>
          </a:stretch>
        </p:blipFill>
        <p:spPr>
          <a:xfrm>
            <a:off x="9077325" y="454832"/>
            <a:ext cx="2999331" cy="1653175"/>
          </a:xfrm>
          <a:prstGeom prst="rect">
            <a:avLst/>
          </a:prstGeom>
          <a:ln w="19050">
            <a:solidFill>
              <a:schemeClr val="bg1"/>
            </a:solidFill>
          </a:ln>
        </p:spPr>
      </p:pic>
      <p:graphicFrame>
        <p:nvGraphicFramePr>
          <p:cNvPr id="5" name="Object 4">
            <a:extLst>
              <a:ext uri="{FF2B5EF4-FFF2-40B4-BE49-F238E27FC236}">
                <a16:creationId xmlns:a16="http://schemas.microsoft.com/office/drawing/2014/main" id="{83D27AA3-0FC3-C2A0-054F-85CB230F875E}"/>
              </a:ext>
            </a:extLst>
          </p:cNvPr>
          <p:cNvGraphicFramePr>
            <a:graphicFrameLocks noChangeAspect="1"/>
          </p:cNvGraphicFramePr>
          <p:nvPr>
            <p:extLst>
              <p:ext uri="{D42A27DB-BD31-4B8C-83A1-F6EECF244321}">
                <p14:modId xmlns:p14="http://schemas.microsoft.com/office/powerpoint/2010/main" val="44588794"/>
              </p:ext>
            </p:extLst>
          </p:nvPr>
        </p:nvGraphicFramePr>
        <p:xfrm>
          <a:off x="181202" y="81053"/>
          <a:ext cx="738187" cy="703262"/>
        </p:xfrm>
        <a:graphic>
          <a:graphicData uri="http://schemas.openxmlformats.org/presentationml/2006/ole">
            <mc:AlternateContent xmlns:mc="http://schemas.openxmlformats.org/markup-compatibility/2006">
              <mc:Choice xmlns:v="urn:schemas-microsoft-com:vml" Requires="v">
                <p:oleObj name="Bitmap Image" r:id="rId4" imgW="5180952" imgH="3533333" progId="Paint.Picture">
                  <p:embed/>
                </p:oleObj>
              </mc:Choice>
              <mc:Fallback>
                <p:oleObj name="Bitmap Image" r:id="rId4" imgW="5180952" imgH="3533333" progId="Paint.Picture">
                  <p:embed/>
                  <p:pic>
                    <p:nvPicPr>
                      <p:cNvPr id="5" name="Object 4">
                        <a:extLst>
                          <a:ext uri="{FF2B5EF4-FFF2-40B4-BE49-F238E27FC236}">
                            <a16:creationId xmlns:a16="http://schemas.microsoft.com/office/drawing/2014/main" id="{BB83B3EF-3DA1-3261-EA75-82768EC6217F}"/>
                          </a:ext>
                        </a:extLst>
                      </p:cNvPr>
                      <p:cNvPicPr>
                        <a:picLocks noChangeAspect="1" noChangeArrowheads="1"/>
                      </p:cNvPicPr>
                      <p:nvPr/>
                    </p:nvPicPr>
                    <p:blipFill>
                      <a:blip r:embed="rId5">
                        <a:lum contrast="80000"/>
                        <a:grayscl/>
                        <a:extLst>
                          <a:ext uri="{28A0092B-C50C-407E-A947-70E740481C1C}">
                            <a14:useLocalDpi xmlns:a14="http://schemas.microsoft.com/office/drawing/2010/main" val="0"/>
                          </a:ext>
                        </a:extLst>
                      </a:blip>
                      <a:srcRect l="31946" t="7246" r="29651" b="33385"/>
                      <a:stretch>
                        <a:fillRect/>
                      </a:stretch>
                    </p:blipFill>
                    <p:spPr bwMode="auto">
                      <a:xfrm>
                        <a:off x="181202" y="81053"/>
                        <a:ext cx="7381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5148123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D9D20-B4BB-42AA-8DDD-68CC9F1D95DB}"/>
              </a:ext>
            </a:extLst>
          </p:cNvPr>
          <p:cNvSpPr>
            <a:spLocks noGrp="1"/>
          </p:cNvSpPr>
          <p:nvPr>
            <p:ph type="ctrTitle"/>
          </p:nvPr>
        </p:nvSpPr>
        <p:spPr>
          <a:xfrm>
            <a:off x="231246" y="1802674"/>
            <a:ext cx="11163452" cy="2166882"/>
          </a:xfrm>
        </p:spPr>
        <p:txBody>
          <a:bodyPr>
            <a:normAutofit/>
          </a:bodyPr>
          <a:lstStyle/>
          <a:p>
            <a:pPr algn="ctr"/>
            <a:r>
              <a:rPr lang="en-US" dirty="0">
                <a:solidFill>
                  <a:schemeClr val="bg1"/>
                </a:solidFill>
                <a:latin typeface="Arial" panose="020B0604020202020204" pitchFamily="34" charset="0"/>
                <a:cs typeface="Arial" panose="020B0604020202020204" pitchFamily="34" charset="0"/>
              </a:rPr>
              <a:t>Section 3 for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HOME Projects</a:t>
            </a:r>
          </a:p>
        </p:txBody>
      </p:sp>
      <p:sp>
        <p:nvSpPr>
          <p:cNvPr id="3" name="Subtitle 2">
            <a:extLst>
              <a:ext uri="{FF2B5EF4-FFF2-40B4-BE49-F238E27FC236}">
                <a16:creationId xmlns:a16="http://schemas.microsoft.com/office/drawing/2014/main" id="{ED9E8FDB-60EE-45AE-BB89-9A561A61C2AC}"/>
              </a:ext>
            </a:extLst>
          </p:cNvPr>
          <p:cNvSpPr>
            <a:spLocks noGrp="1"/>
          </p:cNvSpPr>
          <p:nvPr>
            <p:ph type="subTitle" idx="1"/>
          </p:nvPr>
        </p:nvSpPr>
        <p:spPr>
          <a:xfrm>
            <a:off x="5812972" y="1002348"/>
            <a:ext cx="5806002" cy="590525"/>
          </a:xfrm>
        </p:spPr>
        <p:txBody>
          <a:bodyPr>
            <a:normAutofit/>
          </a:bodyPr>
          <a:lstStyle/>
          <a:p>
            <a:pPr algn="r"/>
            <a:r>
              <a:rPr lang="en-US" sz="2400" dirty="0">
                <a:solidFill>
                  <a:schemeClr val="bg1"/>
                </a:solidFill>
              </a:rPr>
              <a:t>City of Phoenix Housing Department</a:t>
            </a:r>
          </a:p>
        </p:txBody>
      </p:sp>
      <p:pic>
        <p:nvPicPr>
          <p:cNvPr id="5" name="Picture 4" descr="Logo, company name&#10;&#10;Description automatically generated">
            <a:extLst>
              <a:ext uri="{FF2B5EF4-FFF2-40B4-BE49-F238E27FC236}">
                <a16:creationId xmlns:a16="http://schemas.microsoft.com/office/drawing/2014/main" id="{DD8F290E-FE7F-4FAB-9594-7F6D1CDCF9CD}"/>
              </a:ext>
            </a:extLst>
          </p:cNvPr>
          <p:cNvPicPr>
            <a:picLocks noChangeAspect="1"/>
          </p:cNvPicPr>
          <p:nvPr/>
        </p:nvPicPr>
        <p:blipFill>
          <a:blip r:embed="rId3"/>
          <a:stretch>
            <a:fillRect/>
          </a:stretch>
        </p:blipFill>
        <p:spPr>
          <a:xfrm>
            <a:off x="7828785" y="193791"/>
            <a:ext cx="1774376" cy="590524"/>
          </a:xfrm>
          <a:prstGeom prst="rect">
            <a:avLst/>
          </a:prstGeom>
        </p:spPr>
      </p:pic>
      <p:graphicFrame>
        <p:nvGraphicFramePr>
          <p:cNvPr id="4" name="Object 3">
            <a:extLst>
              <a:ext uri="{FF2B5EF4-FFF2-40B4-BE49-F238E27FC236}">
                <a16:creationId xmlns:a16="http://schemas.microsoft.com/office/drawing/2014/main" id="{34BC0B28-BF84-8031-35C6-88EC30C0B7A9}"/>
              </a:ext>
            </a:extLst>
          </p:cNvPr>
          <p:cNvGraphicFramePr>
            <a:graphicFrameLocks noChangeAspect="1"/>
          </p:cNvGraphicFramePr>
          <p:nvPr>
            <p:extLst>
              <p:ext uri="{D42A27DB-BD31-4B8C-83A1-F6EECF244321}">
                <p14:modId xmlns:p14="http://schemas.microsoft.com/office/powerpoint/2010/main" val="431356735"/>
              </p:ext>
            </p:extLst>
          </p:nvPr>
        </p:nvGraphicFramePr>
        <p:xfrm>
          <a:off x="181202" y="81053"/>
          <a:ext cx="738187" cy="703262"/>
        </p:xfrm>
        <a:graphic>
          <a:graphicData uri="http://schemas.openxmlformats.org/presentationml/2006/ole">
            <mc:AlternateContent xmlns:mc="http://schemas.openxmlformats.org/markup-compatibility/2006">
              <mc:Choice xmlns:v="urn:schemas-microsoft-com:vml" Requires="v">
                <p:oleObj name="Bitmap Image" r:id="rId4" imgW="5180952" imgH="3533333" progId="Paint.Picture">
                  <p:embed/>
                </p:oleObj>
              </mc:Choice>
              <mc:Fallback>
                <p:oleObj name="Bitmap Image" r:id="rId4" imgW="5180952" imgH="3533333" progId="Paint.Picture">
                  <p:embed/>
                  <p:pic>
                    <p:nvPicPr>
                      <p:cNvPr id="5" name="Object 4">
                        <a:extLst>
                          <a:ext uri="{FF2B5EF4-FFF2-40B4-BE49-F238E27FC236}">
                            <a16:creationId xmlns:a16="http://schemas.microsoft.com/office/drawing/2014/main" id="{83D27AA3-0FC3-C2A0-054F-85CB230F875E}"/>
                          </a:ext>
                        </a:extLst>
                      </p:cNvPr>
                      <p:cNvPicPr>
                        <a:picLocks noChangeAspect="1" noChangeArrowheads="1"/>
                      </p:cNvPicPr>
                      <p:nvPr/>
                    </p:nvPicPr>
                    <p:blipFill>
                      <a:blip r:embed="rId5">
                        <a:lum contrast="80000"/>
                        <a:grayscl/>
                        <a:extLst>
                          <a:ext uri="{28A0092B-C50C-407E-A947-70E740481C1C}">
                            <a14:useLocalDpi xmlns:a14="http://schemas.microsoft.com/office/drawing/2010/main" val="0"/>
                          </a:ext>
                        </a:extLst>
                      </a:blip>
                      <a:srcRect l="31946" t="7246" r="29651" b="33385"/>
                      <a:stretch>
                        <a:fillRect/>
                      </a:stretch>
                    </p:blipFill>
                    <p:spPr bwMode="auto">
                      <a:xfrm>
                        <a:off x="181202" y="81053"/>
                        <a:ext cx="7381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833737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01C14-7F4D-4D43-AB31-14E1B4AA1C63}"/>
              </a:ext>
            </a:extLst>
          </p:cNvPr>
          <p:cNvSpPr>
            <a:spLocks noGrp="1"/>
          </p:cNvSpPr>
          <p:nvPr>
            <p:ph type="title"/>
          </p:nvPr>
        </p:nvSpPr>
        <p:spPr>
          <a:xfrm>
            <a:off x="1318468" y="562360"/>
            <a:ext cx="4607052" cy="1106424"/>
          </a:xfrm>
        </p:spPr>
        <p:txBody>
          <a:bodyPr vert="horz" lIns="91440" tIns="45720" rIns="91440" bIns="45720" rtlCol="0" anchor="ctr">
            <a:normAutofit/>
          </a:bodyPr>
          <a:lstStyle/>
          <a:p>
            <a:r>
              <a:rPr lang="en-US" sz="3200" dirty="0">
                <a:solidFill>
                  <a:schemeClr val="bg1"/>
                </a:solidFill>
                <a:latin typeface="Arial" panose="020B0604020202020204" pitchFamily="34" charset="0"/>
                <a:cs typeface="Arial" panose="020B0604020202020204" pitchFamily="34" charset="0"/>
              </a:rPr>
              <a:t>Section 3</a:t>
            </a:r>
          </a:p>
        </p:txBody>
      </p:sp>
      <p:sp>
        <p:nvSpPr>
          <p:cNvPr id="3" name="Content Placeholder 2">
            <a:extLst>
              <a:ext uri="{FF2B5EF4-FFF2-40B4-BE49-F238E27FC236}">
                <a16:creationId xmlns:a16="http://schemas.microsoft.com/office/drawing/2014/main" id="{04141C1E-7FB9-4FD0-9195-B9ADFD18ADC1}"/>
              </a:ext>
            </a:extLst>
          </p:cNvPr>
          <p:cNvSpPr>
            <a:spLocks noGrp="1"/>
          </p:cNvSpPr>
          <p:nvPr>
            <p:ph idx="1"/>
          </p:nvPr>
        </p:nvSpPr>
        <p:spPr>
          <a:xfrm>
            <a:off x="10722" y="1972491"/>
            <a:ext cx="5914798" cy="4323149"/>
          </a:xfrm>
        </p:spPr>
        <p:txBody>
          <a:bodyPr vert="horz" lIns="91440" tIns="45720" rIns="91440" bIns="45720" rtlCol="0">
            <a:normAutofit/>
          </a:bodyPr>
          <a:lstStyle/>
          <a:p>
            <a:pPr marL="285750" indent="-228600" algn="just">
              <a:lnSpc>
                <a:spcPct val="100000"/>
              </a:lnSpc>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Provision of U.S. Housing and Urban Development (HUD) Act of 1968. Helps foster local economic development, neighborhood improvement, and self-sufficiency. </a:t>
            </a:r>
          </a:p>
          <a:p>
            <a:pPr marL="285750" indent="-228600" algn="just">
              <a:lnSpc>
                <a:spcPct val="100000"/>
              </a:lnSpc>
              <a:buFont typeface="Arial" panose="020B0604020202020204" pitchFamily="34" charset="0"/>
              <a:buChar char="•"/>
            </a:pPr>
            <a:r>
              <a:rPr lang="en-US" b="1" dirty="0">
                <a:solidFill>
                  <a:schemeClr val="bg1"/>
                </a:solidFill>
                <a:latin typeface="Arial" panose="020B0604020202020204" pitchFamily="34" charset="0"/>
                <a:cs typeface="Arial" panose="020B0604020202020204" pitchFamily="34" charset="0"/>
              </a:rPr>
              <a:t>Requires employment to be directed to low- and very-low income residents, especially those receiving housing assistance.</a:t>
            </a:r>
          </a:p>
          <a:p>
            <a:pPr marL="285750" indent="-228600" algn="just">
              <a:lnSpc>
                <a:spcPct val="100000"/>
              </a:lnSpc>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City of Phoenix is a recipient of HUD financial assistance; therefore, development of housing and community projects are subject to comply with Section 3.</a:t>
            </a:r>
          </a:p>
          <a:p>
            <a:pPr marL="285750" indent="-228600">
              <a:lnSpc>
                <a:spcPct val="100000"/>
              </a:lnSpc>
              <a:buFont typeface="Arial" panose="020B0604020202020204" pitchFamily="34" charset="0"/>
              <a:buChar char="•"/>
            </a:pPr>
            <a:endParaRPr lang="en-US" sz="1500" dirty="0"/>
          </a:p>
        </p:txBody>
      </p:sp>
      <p:pic>
        <p:nvPicPr>
          <p:cNvPr id="18" name="Picture Placeholder 17" descr="Wooden houses under construction">
            <a:extLst>
              <a:ext uri="{FF2B5EF4-FFF2-40B4-BE49-F238E27FC236}">
                <a16:creationId xmlns:a16="http://schemas.microsoft.com/office/drawing/2014/main" id="{1A615CC8-9DF3-484C-8E7E-BA035F939002}"/>
              </a:ext>
            </a:extLst>
          </p:cNvPr>
          <p:cNvPicPr>
            <a:picLocks noGrp="1" noChangeAspect="1"/>
          </p:cNvPicPr>
          <p:nvPr>
            <p:ph type="pic" sz="quarter" idx="14"/>
          </p:nvPr>
        </p:nvPicPr>
        <p:blipFill rotWithShape="1">
          <a:blip r:embed="rId3"/>
          <a:srcRect r="3" b="8390"/>
          <a:stretch/>
        </p:blipFill>
        <p:spPr>
          <a:xfrm>
            <a:off x="6324599" y="10"/>
            <a:ext cx="5457817" cy="3337549"/>
          </a:xfrm>
          <a:prstGeom prst="rect">
            <a:avLst/>
          </a:prstGeom>
        </p:spPr>
      </p:pic>
      <p:pic>
        <p:nvPicPr>
          <p:cNvPr id="27" name="Picture Placeholder 26">
            <a:extLst>
              <a:ext uri="{FF2B5EF4-FFF2-40B4-BE49-F238E27FC236}">
                <a16:creationId xmlns:a16="http://schemas.microsoft.com/office/drawing/2014/main" id="{778123A3-1887-4297-BB48-CD597C4677B3}"/>
              </a:ext>
            </a:extLst>
          </p:cNvPr>
          <p:cNvPicPr>
            <a:picLocks noGrp="1" noChangeAspect="1"/>
          </p:cNvPicPr>
          <p:nvPr>
            <p:ph type="pic" sz="quarter" idx="13"/>
          </p:nvPr>
        </p:nvPicPr>
        <p:blipFill>
          <a:blip r:embed="rId4"/>
          <a:srcRect t="9232" b="9232"/>
          <a:stretch/>
        </p:blipFill>
        <p:spPr>
          <a:xfrm>
            <a:off x="6324590" y="3520439"/>
            <a:ext cx="5457817" cy="3337561"/>
          </a:xfrm>
          <a:prstGeom prst="rect">
            <a:avLst/>
          </a:prstGeom>
        </p:spPr>
      </p:pic>
      <p:sp>
        <p:nvSpPr>
          <p:cNvPr id="4" name="Slide Number Placeholder 3">
            <a:extLst>
              <a:ext uri="{FF2B5EF4-FFF2-40B4-BE49-F238E27FC236}">
                <a16:creationId xmlns:a16="http://schemas.microsoft.com/office/drawing/2014/main" id="{30C59246-61F9-4344-994B-CAC75B954C24}"/>
              </a:ext>
            </a:extLst>
          </p:cNvPr>
          <p:cNvSpPr>
            <a:spLocks noGrp="1"/>
          </p:cNvSpPr>
          <p:nvPr>
            <p:ph type="sldNum" sz="quarter" idx="12"/>
          </p:nvPr>
        </p:nvSpPr>
        <p:spPr>
          <a:xfrm>
            <a:off x="9755045" y="6356349"/>
            <a:ext cx="1598757" cy="365125"/>
          </a:xfrm>
        </p:spPr>
        <p:txBody>
          <a:bodyPr vert="horz" lIns="91440" tIns="45720" rIns="91440" bIns="45720" rtlCol="0" anchor="ctr">
            <a:normAutofit/>
          </a:bodyPr>
          <a:lstStyle/>
          <a:p>
            <a:pPr>
              <a:spcAft>
                <a:spcPts val="600"/>
              </a:spcAft>
            </a:pPr>
            <a:fld id="{A65A5C87-DF58-40C8-B092-1DE63DB4547E}" type="slidenum">
              <a:rPr lang="en-US">
                <a:solidFill>
                  <a:schemeClr val="bg1"/>
                </a:solidFill>
              </a:rPr>
              <a:pPr>
                <a:spcAft>
                  <a:spcPts val="600"/>
                </a:spcAft>
              </a:pPr>
              <a:t>33</a:t>
            </a:fld>
            <a:endParaRPr lang="en-US" dirty="0">
              <a:solidFill>
                <a:schemeClr val="bg1"/>
              </a:solidFill>
            </a:endParaRPr>
          </a:p>
        </p:txBody>
      </p:sp>
      <p:graphicFrame>
        <p:nvGraphicFramePr>
          <p:cNvPr id="5" name="Object 4">
            <a:extLst>
              <a:ext uri="{FF2B5EF4-FFF2-40B4-BE49-F238E27FC236}">
                <a16:creationId xmlns:a16="http://schemas.microsoft.com/office/drawing/2014/main" id="{F99A4369-03B2-13C4-4922-B24A475D949E}"/>
              </a:ext>
            </a:extLst>
          </p:cNvPr>
          <p:cNvGraphicFramePr>
            <a:graphicFrameLocks noChangeAspect="1"/>
          </p:cNvGraphicFramePr>
          <p:nvPr/>
        </p:nvGraphicFramePr>
        <p:xfrm>
          <a:off x="181202" y="81053"/>
          <a:ext cx="738187" cy="703262"/>
        </p:xfrm>
        <a:graphic>
          <a:graphicData uri="http://schemas.openxmlformats.org/presentationml/2006/ole">
            <mc:AlternateContent xmlns:mc="http://schemas.openxmlformats.org/markup-compatibility/2006">
              <mc:Choice xmlns:v="urn:schemas-microsoft-com:vml" Requires="v">
                <p:oleObj name="Bitmap Image" r:id="rId5" imgW="5180952" imgH="3533333" progId="Paint.Picture">
                  <p:embed/>
                </p:oleObj>
              </mc:Choice>
              <mc:Fallback>
                <p:oleObj name="Bitmap Image" r:id="rId5" imgW="5180952" imgH="3533333" progId="Paint.Picture">
                  <p:embed/>
                  <p:pic>
                    <p:nvPicPr>
                      <p:cNvPr id="5" name="Object 4">
                        <a:extLst>
                          <a:ext uri="{FF2B5EF4-FFF2-40B4-BE49-F238E27FC236}">
                            <a16:creationId xmlns:a16="http://schemas.microsoft.com/office/drawing/2014/main" id="{F99A4369-03B2-13C4-4922-B24A475D949E}"/>
                          </a:ext>
                        </a:extLst>
                      </p:cNvPr>
                      <p:cNvPicPr>
                        <a:picLocks noChangeAspect="1" noChangeArrowheads="1"/>
                      </p:cNvPicPr>
                      <p:nvPr/>
                    </p:nvPicPr>
                    <p:blipFill>
                      <a:blip r:embed="rId6">
                        <a:lum contrast="80000"/>
                        <a:grayscl/>
                        <a:extLst>
                          <a:ext uri="{28A0092B-C50C-407E-A947-70E740481C1C}">
                            <a14:useLocalDpi xmlns:a14="http://schemas.microsoft.com/office/drawing/2010/main" val="0"/>
                          </a:ext>
                        </a:extLst>
                      </a:blip>
                      <a:srcRect l="31946" t="7246" r="29651" b="33385"/>
                      <a:stretch>
                        <a:fillRect/>
                      </a:stretch>
                    </p:blipFill>
                    <p:spPr bwMode="auto">
                      <a:xfrm>
                        <a:off x="181202" y="81053"/>
                        <a:ext cx="7381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4713846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542867"/>
            <a:ext cx="3334074" cy="1293028"/>
          </a:xfrm>
        </p:spPr>
        <p:txBody>
          <a:bodyPr/>
          <a:lstStyle/>
          <a:p>
            <a:r>
              <a:rPr lang="en-US" dirty="0">
                <a:solidFill>
                  <a:schemeClr val="bg1"/>
                </a:solidFill>
              </a:rPr>
              <a:t>QUESTIONS</a:t>
            </a:r>
          </a:p>
        </p:txBody>
      </p:sp>
      <p:pic>
        <p:nvPicPr>
          <p:cNvPr id="4" name="Content Placeholder 3"/>
          <p:cNvPicPr>
            <a:picLocks noGrp="1" noChangeAspect="1"/>
          </p:cNvPicPr>
          <p:nvPr>
            <p:ph idx="1"/>
          </p:nvPr>
        </p:nvPicPr>
        <p:blipFill>
          <a:blip r:embed="rId3"/>
          <a:stretch>
            <a:fillRect/>
          </a:stretch>
        </p:blipFill>
        <p:spPr>
          <a:xfrm>
            <a:off x="10209085" y="684198"/>
            <a:ext cx="1335883" cy="897822"/>
          </a:xfrm>
          <a:prstGeom prst="rect">
            <a:avLst/>
          </a:prstGeom>
        </p:spPr>
      </p:pic>
      <p:sp>
        <p:nvSpPr>
          <p:cNvPr id="5" name="TextBox 4"/>
          <p:cNvSpPr txBox="1"/>
          <p:nvPr/>
        </p:nvSpPr>
        <p:spPr>
          <a:xfrm>
            <a:off x="390244" y="1835895"/>
            <a:ext cx="9089980" cy="4247317"/>
          </a:xfrm>
          <a:prstGeom prst="rect">
            <a:avLst/>
          </a:prstGeom>
          <a:noFill/>
        </p:spPr>
        <p:txBody>
          <a:bodyPr wrap="square" rtlCol="0">
            <a:spAutoFit/>
          </a:bodyPr>
          <a:lstStyle/>
          <a:p>
            <a:r>
              <a:rPr lang="en-US" sz="2800" dirty="0">
                <a:solidFill>
                  <a:schemeClr val="bg1"/>
                </a:solidFill>
                <a:latin typeface="Arial" panose="020B0604020202020204" pitchFamily="34" charset="0"/>
                <a:cs typeface="Arial" panose="020B0604020202020204" pitchFamily="34" charset="0"/>
              </a:rPr>
              <a:t>Assistance</a:t>
            </a:r>
          </a:p>
          <a:p>
            <a:pPr marL="914400" lvl="1" indent="-457200">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Alex Rivera</a:t>
            </a:r>
          </a:p>
          <a:p>
            <a:pPr marL="914400" lvl="1" indent="-457200">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602-262-6017</a:t>
            </a:r>
          </a:p>
          <a:p>
            <a:pPr marL="914400" lvl="1" indent="-457200">
              <a:buFont typeface="Arial" panose="020B0604020202020204" pitchFamily="34" charset="0"/>
              <a:buChar char="•"/>
            </a:pPr>
            <a:r>
              <a:rPr lang="en-US" sz="28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alex.rivera.iii@phoenix.gov</a:t>
            </a:r>
            <a:endParaRPr lang="en-US" sz="2800" dirty="0">
              <a:solidFill>
                <a:schemeClr val="accent1"/>
              </a:solidFill>
              <a:latin typeface="Arial" panose="020B0604020202020204" pitchFamily="34" charset="0"/>
              <a:cs typeface="Arial" panose="020B0604020202020204" pitchFamily="34" charset="0"/>
            </a:endParaRPr>
          </a:p>
          <a:p>
            <a:pPr lvl="1"/>
            <a:endParaRPr lang="en-US" sz="2800" dirty="0">
              <a:solidFill>
                <a:schemeClr val="bg1"/>
              </a:solidFill>
              <a:latin typeface="Arial" panose="020B0604020202020204" pitchFamily="34" charset="0"/>
              <a:cs typeface="Arial" panose="020B0604020202020204" pitchFamily="34" charset="0"/>
            </a:endParaRPr>
          </a:p>
          <a:p>
            <a:r>
              <a:rPr lang="en-US" sz="2800" dirty="0">
                <a:solidFill>
                  <a:schemeClr val="bg1"/>
                </a:solidFill>
                <a:latin typeface="Arial" panose="020B0604020202020204" pitchFamily="34" charset="0"/>
                <a:cs typeface="Arial" panose="020B0604020202020204" pitchFamily="34" charset="0"/>
              </a:rPr>
              <a:t>Labor Standards and Related Forms</a:t>
            </a:r>
          </a:p>
          <a:p>
            <a:pPr marL="914400" lvl="1" indent="-457200">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WWW.HUD.GOV</a:t>
            </a:r>
          </a:p>
          <a:p>
            <a:endParaRPr lang="en-US" dirty="0">
              <a:solidFill>
                <a:schemeClr val="bg1"/>
              </a:solidFill>
              <a:latin typeface="Arial" panose="020B0604020202020204" pitchFamily="34" charset="0"/>
              <a:cs typeface="Arial" panose="020B0604020202020204" pitchFamily="34" charset="0"/>
            </a:endParaRPr>
          </a:p>
          <a:p>
            <a:r>
              <a:rPr lang="en-US" sz="2800" dirty="0">
                <a:solidFill>
                  <a:schemeClr val="bg1"/>
                </a:solidFill>
                <a:latin typeface="Arial" panose="020B0604020202020204" pitchFamily="34" charset="0"/>
                <a:cs typeface="Arial" panose="020B0604020202020204" pitchFamily="34" charset="0"/>
              </a:rPr>
              <a:t>Department of Labor (DOL)</a:t>
            </a:r>
          </a:p>
          <a:p>
            <a:pPr marL="914400" lvl="1" indent="-457200">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WWW.DOL.GOV</a:t>
            </a:r>
          </a:p>
        </p:txBody>
      </p:sp>
      <p:pic>
        <p:nvPicPr>
          <p:cNvPr id="6" name="Picture 5"/>
          <p:cNvPicPr>
            <a:picLocks noChangeAspect="1"/>
          </p:cNvPicPr>
          <p:nvPr/>
        </p:nvPicPr>
        <p:blipFill>
          <a:blip r:embed="rId5"/>
          <a:stretch>
            <a:fillRect/>
          </a:stretch>
        </p:blipFill>
        <p:spPr>
          <a:xfrm>
            <a:off x="7070051" y="2185165"/>
            <a:ext cx="4731705" cy="3548779"/>
          </a:xfrm>
          <a:prstGeom prst="rect">
            <a:avLst/>
          </a:prstGeom>
          <a:ln w="19050">
            <a:solidFill>
              <a:schemeClr val="bg1"/>
            </a:solidFill>
          </a:ln>
        </p:spPr>
      </p:pic>
      <p:graphicFrame>
        <p:nvGraphicFramePr>
          <p:cNvPr id="3" name="Object 2">
            <a:extLst>
              <a:ext uri="{FF2B5EF4-FFF2-40B4-BE49-F238E27FC236}">
                <a16:creationId xmlns:a16="http://schemas.microsoft.com/office/drawing/2014/main" id="{1125B067-B6CF-72CE-A16E-2B27F127C519}"/>
              </a:ext>
            </a:extLst>
          </p:cNvPr>
          <p:cNvGraphicFramePr>
            <a:graphicFrameLocks noChangeAspect="1"/>
          </p:cNvGraphicFramePr>
          <p:nvPr>
            <p:extLst>
              <p:ext uri="{D42A27DB-BD31-4B8C-83A1-F6EECF244321}">
                <p14:modId xmlns:p14="http://schemas.microsoft.com/office/powerpoint/2010/main" val="44588794"/>
              </p:ext>
            </p:extLst>
          </p:nvPr>
        </p:nvGraphicFramePr>
        <p:xfrm>
          <a:off x="181202" y="81053"/>
          <a:ext cx="738187" cy="703262"/>
        </p:xfrm>
        <a:graphic>
          <a:graphicData uri="http://schemas.openxmlformats.org/presentationml/2006/ole">
            <mc:AlternateContent xmlns:mc="http://schemas.openxmlformats.org/markup-compatibility/2006">
              <mc:Choice xmlns:v="urn:schemas-microsoft-com:vml" Requires="v">
                <p:oleObj name="Bitmap Image" r:id="rId6" imgW="5180952" imgH="3533333" progId="Paint.Picture">
                  <p:embed/>
                </p:oleObj>
              </mc:Choice>
              <mc:Fallback>
                <p:oleObj name="Bitmap Image" r:id="rId6" imgW="5180952" imgH="3533333" progId="Paint.Picture">
                  <p:embed/>
                  <p:pic>
                    <p:nvPicPr>
                      <p:cNvPr id="5" name="Object 4">
                        <a:extLst>
                          <a:ext uri="{FF2B5EF4-FFF2-40B4-BE49-F238E27FC236}">
                            <a16:creationId xmlns:a16="http://schemas.microsoft.com/office/drawing/2014/main" id="{BB83B3EF-3DA1-3261-EA75-82768EC6217F}"/>
                          </a:ext>
                        </a:extLst>
                      </p:cNvPr>
                      <p:cNvPicPr>
                        <a:picLocks noChangeAspect="1" noChangeArrowheads="1"/>
                      </p:cNvPicPr>
                      <p:nvPr/>
                    </p:nvPicPr>
                    <p:blipFill>
                      <a:blip r:embed="rId7">
                        <a:lum contrast="80000"/>
                        <a:grayscl/>
                        <a:extLst>
                          <a:ext uri="{28A0092B-C50C-407E-A947-70E740481C1C}">
                            <a14:useLocalDpi xmlns:a14="http://schemas.microsoft.com/office/drawing/2010/main" val="0"/>
                          </a:ext>
                        </a:extLst>
                      </a:blip>
                      <a:srcRect l="31946" t="7246" r="29651" b="33385"/>
                      <a:stretch>
                        <a:fillRect/>
                      </a:stretch>
                    </p:blipFill>
                    <p:spPr bwMode="auto">
                      <a:xfrm>
                        <a:off x="181202" y="81053"/>
                        <a:ext cx="7381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255036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E0066-CE1C-4310-BB00-26D85DDA566E}"/>
              </a:ext>
            </a:extLst>
          </p:cNvPr>
          <p:cNvSpPr>
            <a:spLocks noGrp="1"/>
          </p:cNvSpPr>
          <p:nvPr>
            <p:ph type="title"/>
          </p:nvPr>
        </p:nvSpPr>
        <p:spPr>
          <a:xfrm>
            <a:off x="4530635" y="555368"/>
            <a:ext cx="7071360" cy="852034"/>
          </a:xfrm>
        </p:spPr>
        <p:txBody>
          <a:bodyPr/>
          <a:lstStyle/>
          <a:p>
            <a:pPr algn="l"/>
            <a:r>
              <a:rPr lang="en-US" b="1" i="1" dirty="0">
                <a:solidFill>
                  <a:schemeClr val="bg1"/>
                </a:solidFill>
                <a:latin typeface="Arial" panose="020B0604020202020204" pitchFamily="34" charset="0"/>
                <a:cs typeface="Arial" panose="020B0604020202020204" pitchFamily="34" charset="0"/>
              </a:rPr>
              <a:t>BIDDERS SHOULD REVIEW</a:t>
            </a:r>
          </a:p>
        </p:txBody>
      </p:sp>
      <p:sp>
        <p:nvSpPr>
          <p:cNvPr id="3" name="Content Placeholder 2">
            <a:extLst>
              <a:ext uri="{FF2B5EF4-FFF2-40B4-BE49-F238E27FC236}">
                <a16:creationId xmlns:a16="http://schemas.microsoft.com/office/drawing/2014/main" id="{265F56F0-6C53-4415-945A-4FD7B67F8878}"/>
              </a:ext>
            </a:extLst>
          </p:cNvPr>
          <p:cNvSpPr>
            <a:spLocks noGrp="1"/>
          </p:cNvSpPr>
          <p:nvPr>
            <p:ph idx="1"/>
          </p:nvPr>
        </p:nvSpPr>
        <p:spPr>
          <a:xfrm>
            <a:off x="315685" y="1724102"/>
            <a:ext cx="11560630" cy="4800599"/>
          </a:xfrm>
        </p:spPr>
        <p:txBody>
          <a:bodyPr>
            <a:normAutofit fontScale="85000" lnSpcReduction="20000"/>
          </a:bodyPr>
          <a:lstStyle/>
          <a:p>
            <a:pPr>
              <a:buFont typeface="Wingdings" panose="05000000000000000000" pitchFamily="2" charset="2"/>
              <a:buChar char="u"/>
            </a:pPr>
            <a:r>
              <a:rPr lang="en-US" sz="2800" dirty="0">
                <a:solidFill>
                  <a:schemeClr val="bg1"/>
                </a:solidFill>
                <a:latin typeface="Arial" panose="020B0604020202020204" pitchFamily="34" charset="0"/>
                <a:cs typeface="Arial" panose="020B0604020202020204" pitchFamily="34" charset="0"/>
                <a:sym typeface="Wingdings" panose="05000000000000000000" pitchFamily="2" charset="2"/>
              </a:rPr>
              <a:t>  Information for Bidders (IFB) Section:</a:t>
            </a:r>
          </a:p>
          <a:p>
            <a:pPr marL="0" indent="0">
              <a:buNone/>
            </a:pPr>
            <a:r>
              <a:rPr lang="en-US" sz="2800" dirty="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2800" b="1" u="sng" dirty="0">
                <a:solidFill>
                  <a:schemeClr val="bg1"/>
                </a:solidFill>
                <a:latin typeface="Arial" panose="020B0604020202020204" pitchFamily="34" charset="0"/>
                <a:cs typeface="Arial" panose="020B0604020202020204" pitchFamily="34" charset="0"/>
                <a:sym typeface="Wingdings" panose="05000000000000000000" pitchFamily="2" charset="2"/>
              </a:rPr>
              <a:t>Questions</a:t>
            </a:r>
          </a:p>
          <a:p>
            <a:pPr marL="457200" indent="-457200">
              <a:buNone/>
            </a:pPr>
            <a:r>
              <a:rPr lang="en-US" sz="2800" dirty="0">
                <a:solidFill>
                  <a:schemeClr val="bg1"/>
                </a:solidFill>
                <a:latin typeface="Arial" panose="020B0604020202020204" pitchFamily="34" charset="0"/>
                <a:cs typeface="Arial" panose="020B0604020202020204" pitchFamily="34" charset="0"/>
                <a:sym typeface="Wingdings" panose="05000000000000000000" pitchFamily="2" charset="2"/>
              </a:rPr>
              <a:t>      All questions regarding plans and specifications must be received to me, via email, minimum 7 calendar days prior to bid opening (</a:t>
            </a:r>
            <a:r>
              <a:rPr lang="en-US" sz="2800" b="1" dirty="0">
                <a:solidFill>
                  <a:schemeClr val="bg1"/>
                </a:solidFill>
                <a:latin typeface="Arial" panose="020B0604020202020204" pitchFamily="34" charset="0"/>
                <a:cs typeface="Arial" panose="020B0604020202020204" pitchFamily="34" charset="0"/>
                <a:sym typeface="Wingdings" panose="05000000000000000000" pitchFamily="2" charset="2"/>
              </a:rPr>
              <a:t>by October 22, 2024)</a:t>
            </a:r>
            <a:endParaRPr lang="en-US" sz="2800" dirty="0">
              <a:solidFill>
                <a:schemeClr val="bg1"/>
              </a:solidFill>
              <a:latin typeface="Arial" panose="020B0604020202020204" pitchFamily="34" charset="0"/>
              <a:cs typeface="Arial" panose="020B0604020202020204" pitchFamily="34" charset="0"/>
              <a:sym typeface="Wingdings" panose="05000000000000000000" pitchFamily="2" charset="2"/>
            </a:endParaRPr>
          </a:p>
          <a:p>
            <a:pPr marL="0" indent="0">
              <a:buNone/>
            </a:pPr>
            <a:r>
              <a:rPr lang="en-US" sz="2800" dirty="0">
                <a:solidFill>
                  <a:schemeClr val="bg1"/>
                </a:solidFill>
                <a:latin typeface="Arial" panose="020B0604020202020204" pitchFamily="34" charset="0"/>
                <a:cs typeface="Arial" panose="020B0604020202020204" pitchFamily="34" charset="0"/>
                <a:sym typeface="Wingdings" panose="05000000000000000000" pitchFamily="2" charset="2"/>
              </a:rPr>
              <a:t>     </a:t>
            </a:r>
          </a:p>
          <a:p>
            <a:pPr marL="0" indent="0">
              <a:buNone/>
            </a:pPr>
            <a:r>
              <a:rPr lang="en-US" sz="2800" dirty="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2800" b="1" u="sng" dirty="0">
                <a:solidFill>
                  <a:schemeClr val="bg1"/>
                </a:solidFill>
                <a:latin typeface="Arial" panose="020B0604020202020204" pitchFamily="34" charset="0"/>
                <a:cs typeface="Arial" panose="020B0604020202020204" pitchFamily="34" charset="0"/>
                <a:sym typeface="Wingdings" panose="05000000000000000000" pitchFamily="2" charset="2"/>
              </a:rPr>
              <a:t>Bid Submittal Checklist</a:t>
            </a:r>
            <a:r>
              <a:rPr lang="en-US" sz="2800" b="1" dirty="0">
                <a:solidFill>
                  <a:schemeClr val="bg1"/>
                </a:solidFill>
                <a:latin typeface="Arial" panose="020B0604020202020204" pitchFamily="34" charset="0"/>
                <a:cs typeface="Arial" panose="020B0604020202020204" pitchFamily="34" charset="0"/>
                <a:sym typeface="Wingdings" panose="05000000000000000000" pitchFamily="2" charset="2"/>
              </a:rPr>
              <a:t> </a:t>
            </a:r>
          </a:p>
          <a:p>
            <a:pPr marL="0" indent="0">
              <a:buNone/>
            </a:pPr>
            <a:r>
              <a:rPr lang="en-US" sz="2800" b="1" dirty="0">
                <a:solidFill>
                  <a:schemeClr val="bg1"/>
                </a:solidFill>
                <a:latin typeface="Arial" panose="020B0604020202020204" pitchFamily="34" charset="0"/>
                <a:cs typeface="Arial" panose="020B0604020202020204" pitchFamily="34" charset="0"/>
                <a:sym typeface="Wingdings" panose="05000000000000000000" pitchFamily="2" charset="2"/>
              </a:rPr>
              <a:t>      Items due at time of bid submittal</a:t>
            </a:r>
          </a:p>
          <a:p>
            <a:pPr marL="0" indent="0">
              <a:buNone/>
            </a:pPr>
            <a:endParaRPr lang="en-US" sz="2800" b="1" dirty="0">
              <a:solidFill>
                <a:schemeClr val="bg1"/>
              </a:solidFill>
              <a:latin typeface="Arial" panose="020B0604020202020204" pitchFamily="34" charset="0"/>
              <a:cs typeface="Arial" panose="020B0604020202020204" pitchFamily="34" charset="0"/>
              <a:sym typeface="Wingdings" panose="05000000000000000000" pitchFamily="2" charset="2"/>
            </a:endParaRPr>
          </a:p>
          <a:p>
            <a:pPr marL="0" indent="0">
              <a:buNone/>
            </a:pPr>
            <a:r>
              <a:rPr lang="en-US" sz="2800" b="1" dirty="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2800" b="1" u="sng" dirty="0">
                <a:solidFill>
                  <a:schemeClr val="bg1"/>
                </a:solidFill>
                <a:latin typeface="Arial" panose="020B0604020202020204" pitchFamily="34" charset="0"/>
                <a:cs typeface="Arial" panose="020B0604020202020204" pitchFamily="34" charset="0"/>
                <a:sym typeface="Wingdings" panose="05000000000000000000" pitchFamily="2" charset="2"/>
              </a:rPr>
              <a:t>Post-Bid Submittal Checklist (the three lowest bidders)</a:t>
            </a:r>
          </a:p>
          <a:p>
            <a:pPr marL="0" indent="0">
              <a:buNone/>
            </a:pPr>
            <a:r>
              <a:rPr lang="en-US" sz="2800" b="1" dirty="0">
                <a:solidFill>
                  <a:schemeClr val="bg1"/>
                </a:solidFill>
                <a:latin typeface="Arial" panose="020B0604020202020204" pitchFamily="34" charset="0"/>
                <a:cs typeface="Arial" panose="020B0604020202020204" pitchFamily="34" charset="0"/>
                <a:sym typeface="Wingdings" panose="05000000000000000000" pitchFamily="2" charset="2"/>
              </a:rPr>
              <a:t>      Items due within 3 calendar days after bid opening by 5:00 p.m.</a:t>
            </a:r>
          </a:p>
          <a:p>
            <a:pPr marL="0" indent="0">
              <a:buNone/>
            </a:pPr>
            <a:r>
              <a:rPr lang="en-US" sz="2800" b="1" dirty="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2800" dirty="0">
                <a:solidFill>
                  <a:schemeClr val="bg1"/>
                </a:solidFill>
                <a:latin typeface="Arial" panose="020B0604020202020204" pitchFamily="34" charset="0"/>
                <a:cs typeface="Arial" panose="020B0604020202020204" pitchFamily="34" charset="0"/>
                <a:sym typeface="Wingdings" panose="05000000000000000000" pitchFamily="2" charset="2"/>
              </a:rPr>
              <a:t>Hand deliver to Kathleen Kennedy or </a:t>
            </a:r>
          </a:p>
          <a:p>
            <a:pPr marL="0" indent="0">
              <a:buNone/>
            </a:pPr>
            <a:r>
              <a:rPr lang="en-US" sz="2800" dirty="0">
                <a:solidFill>
                  <a:schemeClr val="bg1"/>
                </a:solidFill>
                <a:latin typeface="Arial" panose="020B0604020202020204" pitchFamily="34" charset="0"/>
                <a:cs typeface="Arial" panose="020B0604020202020204" pitchFamily="34" charset="0"/>
                <a:sym typeface="Wingdings" panose="05000000000000000000" pitchFamily="2" charset="2"/>
              </a:rPr>
              <a:t>      E-mail to: </a:t>
            </a:r>
            <a:r>
              <a:rPr lang="en-US" sz="2800" b="1" u="sng" dirty="0">
                <a:solidFill>
                  <a:schemeClr val="bg1"/>
                </a:solidFill>
                <a:latin typeface="Arial" panose="020B0604020202020204" pitchFamily="34" charset="0"/>
                <a:cs typeface="Arial" panose="020B0604020202020204" pitchFamily="34" charset="0"/>
                <a:sym typeface="Wingdings" panose="05000000000000000000" pitchFamily="2" charset="2"/>
                <a:hlinkClick r:id="rId2"/>
              </a:rPr>
              <a:t>kathleen.kennedy@phoenix.gov</a:t>
            </a:r>
            <a:r>
              <a:rPr lang="en-US" sz="2800" b="1" u="sng" dirty="0">
                <a:solidFill>
                  <a:schemeClr val="bg1"/>
                </a:solidFill>
                <a:latin typeface="Arial" panose="020B0604020202020204" pitchFamily="34" charset="0"/>
                <a:cs typeface="Arial" panose="020B0604020202020204" pitchFamily="34" charset="0"/>
                <a:sym typeface="Wingdings" panose="05000000000000000000" pitchFamily="2" charset="2"/>
              </a:rPr>
              <a:t> (Preferred)</a:t>
            </a:r>
            <a:endParaRPr lang="en-US" sz="2800" u="sng" dirty="0">
              <a:solidFill>
                <a:schemeClr val="bg1"/>
              </a:solidFill>
              <a:latin typeface="Arial" panose="020B0604020202020204" pitchFamily="34" charset="0"/>
              <a:cs typeface="Arial" panose="020B0604020202020204" pitchFamily="34" charset="0"/>
              <a:sym typeface="Wingdings" panose="05000000000000000000" pitchFamily="2" charset="2"/>
            </a:endParaRPr>
          </a:p>
          <a:p>
            <a:pPr>
              <a:buFont typeface="Wingdings" panose="05000000000000000000" pitchFamily="2" charset="2"/>
              <a:buChar char="è"/>
            </a:pPr>
            <a:endParaRPr lang="en-US" dirty="0">
              <a:solidFill>
                <a:schemeClr val="bg1"/>
              </a:solidFill>
            </a:endParaRPr>
          </a:p>
        </p:txBody>
      </p:sp>
    </p:spTree>
    <p:extLst>
      <p:ext uri="{BB962C8B-B14F-4D97-AF65-F5344CB8AC3E}">
        <p14:creationId xmlns:p14="http://schemas.microsoft.com/office/powerpoint/2010/main" val="40254319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305C343-5786-42FE-AF11-17FCCB83A1DF}"/>
              </a:ext>
            </a:extLst>
          </p:cNvPr>
          <p:cNvSpPr txBox="1">
            <a:spLocks/>
          </p:cNvSpPr>
          <p:nvPr/>
        </p:nvSpPr>
        <p:spPr>
          <a:xfrm>
            <a:off x="4664526" y="354391"/>
            <a:ext cx="7323339" cy="879457"/>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n-US" altLang="en-US" b="1" i="1" dirty="0">
                <a:solidFill>
                  <a:schemeClr val="bg1"/>
                </a:solidFill>
                <a:latin typeface="Arial" panose="020B0604020202020204" pitchFamily="34" charset="0"/>
                <a:cs typeface="Arial" panose="020B0604020202020204" pitchFamily="34" charset="0"/>
              </a:rPr>
              <a:t>Submittal Requirements</a:t>
            </a:r>
            <a:endParaRPr lang="en-US" b="1" i="1" dirty="0">
              <a:solidFill>
                <a:schemeClr val="bg1"/>
              </a:solidFill>
              <a:latin typeface="Arial" panose="020B0604020202020204" pitchFamily="34" charset="0"/>
              <a:cs typeface="Arial" panose="020B0604020202020204" pitchFamily="34" charset="0"/>
            </a:endParaRPr>
          </a:p>
        </p:txBody>
      </p:sp>
      <p:graphicFrame>
        <p:nvGraphicFramePr>
          <p:cNvPr id="8" name="Object 7">
            <a:extLst>
              <a:ext uri="{FF2B5EF4-FFF2-40B4-BE49-F238E27FC236}">
                <a16:creationId xmlns:a16="http://schemas.microsoft.com/office/drawing/2014/main" id="{BE2C85DC-DCA1-46EA-8EA1-42E81BFB5F89}"/>
              </a:ext>
            </a:extLst>
          </p:cNvPr>
          <p:cNvGraphicFramePr>
            <a:graphicFrameLocks noChangeAspect="1"/>
          </p:cNvGraphicFramePr>
          <p:nvPr>
            <p:extLst>
              <p:ext uri="{D42A27DB-BD31-4B8C-83A1-F6EECF244321}">
                <p14:modId xmlns:p14="http://schemas.microsoft.com/office/powerpoint/2010/main" val="917016158"/>
              </p:ext>
            </p:extLst>
          </p:nvPr>
        </p:nvGraphicFramePr>
        <p:xfrm>
          <a:off x="115888" y="82323"/>
          <a:ext cx="738187" cy="703262"/>
        </p:xfrm>
        <a:graphic>
          <a:graphicData uri="http://schemas.openxmlformats.org/presentationml/2006/ole">
            <mc:AlternateContent xmlns:mc="http://schemas.openxmlformats.org/markup-compatibility/2006">
              <mc:Choice xmlns:v="urn:schemas-microsoft-com:vml" Requires="v">
                <p:oleObj name="Bitmap Image" r:id="rId3" imgW="5180952" imgH="3533333" progId="Paint.Picture">
                  <p:embed/>
                </p:oleObj>
              </mc:Choice>
              <mc:Fallback>
                <p:oleObj name="Bitmap Image" r:id="rId3" imgW="5180952" imgH="3533333" progId="Paint.Picture">
                  <p:embed/>
                  <p:pic>
                    <p:nvPicPr>
                      <p:cNvPr id="5" name="Object 4"/>
                      <p:cNvPicPr>
                        <a:picLocks noChangeAspect="1" noChangeArrowheads="1"/>
                      </p:cNvPicPr>
                      <p:nvPr/>
                    </p:nvPicPr>
                    <p:blipFill>
                      <a:blip r:embed="rId4">
                        <a:lum contrast="80000"/>
                        <a:grayscl/>
                        <a:extLst>
                          <a:ext uri="{28A0092B-C50C-407E-A947-70E740481C1C}">
                            <a14:useLocalDpi xmlns:a14="http://schemas.microsoft.com/office/drawing/2010/main" val="0"/>
                          </a:ext>
                        </a:extLst>
                      </a:blip>
                      <a:srcRect l="31946" t="7246" r="29651" b="33385"/>
                      <a:stretch>
                        <a:fillRect/>
                      </a:stretch>
                    </p:blipFill>
                    <p:spPr bwMode="auto">
                      <a:xfrm>
                        <a:off x="115888" y="82323"/>
                        <a:ext cx="7381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Rectangle 9">
            <a:extLst>
              <a:ext uri="{FF2B5EF4-FFF2-40B4-BE49-F238E27FC236}">
                <a16:creationId xmlns:a16="http://schemas.microsoft.com/office/drawing/2014/main" id="{D2689330-7C63-474A-897C-9F7DC953BEDA}"/>
              </a:ext>
            </a:extLst>
          </p:cNvPr>
          <p:cNvSpPr/>
          <p:nvPr/>
        </p:nvSpPr>
        <p:spPr>
          <a:xfrm>
            <a:off x="666207" y="1389587"/>
            <a:ext cx="5429793" cy="821250"/>
          </a:xfrm>
          <a:prstGeom prst="rect">
            <a:avLst/>
          </a:prstGeom>
        </p:spPr>
        <p:txBody>
          <a:bodyPr wrap="square">
            <a:spAutoFit/>
          </a:bodyPr>
          <a:lstStyle/>
          <a:p>
            <a:pPr marL="171450" lvl="0" indent="-171450" defTabSz="685800" eaLnBrk="1" fontAlgn="auto" hangingPunct="1">
              <a:lnSpc>
                <a:spcPct val="90000"/>
              </a:lnSpc>
              <a:spcBef>
                <a:spcPct val="50000"/>
              </a:spcBef>
              <a:spcAft>
                <a:spcPts val="0"/>
              </a:spcAft>
            </a:pPr>
            <a:r>
              <a:rPr lang="en-US" altLang="en-US" sz="2400" b="1" u="sng" dirty="0">
                <a:solidFill>
                  <a:prstClr val="black"/>
                </a:solidFill>
                <a:cs typeface="Arial" panose="020B0604020202020204" pitchFamily="34" charset="0"/>
              </a:rPr>
              <a:t>Bid Submittal Checklist</a:t>
            </a:r>
          </a:p>
          <a:p>
            <a:pPr marL="171450" lvl="0" indent="-171450" defTabSz="685800" eaLnBrk="1" fontAlgn="auto" hangingPunct="1">
              <a:lnSpc>
                <a:spcPct val="90000"/>
              </a:lnSpc>
              <a:spcBef>
                <a:spcPts val="450"/>
              </a:spcBef>
              <a:spcAft>
                <a:spcPts val="0"/>
              </a:spcAft>
            </a:pPr>
            <a:r>
              <a:rPr lang="en-US" altLang="en-US" sz="2400" b="1" dirty="0">
                <a:solidFill>
                  <a:prstClr val="black"/>
                </a:solidFill>
                <a:cs typeface="Arial" panose="020B0604020202020204" pitchFamily="34" charset="0"/>
              </a:rPr>
              <a:t>Items due at time of bid submittal</a:t>
            </a:r>
            <a:endParaRPr lang="en-US" altLang="en-US" sz="2200" b="1" dirty="0">
              <a:solidFill>
                <a:prstClr val="black"/>
              </a:solidFill>
              <a:cs typeface="Arial" panose="020B0604020202020204" pitchFamily="34" charset="0"/>
            </a:endParaRPr>
          </a:p>
        </p:txBody>
      </p:sp>
      <p:sp>
        <p:nvSpPr>
          <p:cNvPr id="11" name="Content Placeholder 2">
            <a:extLst>
              <a:ext uri="{FF2B5EF4-FFF2-40B4-BE49-F238E27FC236}">
                <a16:creationId xmlns:a16="http://schemas.microsoft.com/office/drawing/2014/main" id="{3B0F756D-6603-4425-9245-B5300DDD7D11}"/>
              </a:ext>
            </a:extLst>
          </p:cNvPr>
          <p:cNvSpPr>
            <a:spLocks noGrp="1"/>
          </p:cNvSpPr>
          <p:nvPr>
            <p:ph idx="1"/>
          </p:nvPr>
        </p:nvSpPr>
        <p:spPr>
          <a:xfrm>
            <a:off x="854075" y="2558573"/>
            <a:ext cx="9957818" cy="3498736"/>
          </a:xfrm>
        </p:spPr>
        <p:txBody>
          <a:bodyPr anchor="ctr">
            <a:noAutofit/>
          </a:bodyPr>
          <a:lstStyle/>
          <a:p>
            <a:pPr>
              <a:buFont typeface="Wingdings" panose="05000000000000000000" pitchFamily="2" charset="2"/>
              <a:buChar char="v"/>
              <a:defRPr/>
            </a:pPr>
            <a:endParaRPr lang="en-US" altLang="en-US" sz="1600" dirty="0">
              <a:solidFill>
                <a:schemeClr val="bg1"/>
              </a:solidFill>
              <a:latin typeface="Arial" panose="020B0604020202020204" pitchFamily="34" charset="0"/>
              <a:cs typeface="Arial" panose="020B0604020202020204" pitchFamily="34" charset="0"/>
            </a:endParaRPr>
          </a:p>
          <a:p>
            <a:pPr marL="0" indent="0" defTabSz="339725">
              <a:spcAft>
                <a:spcPts val="900"/>
              </a:spcAft>
              <a:buNone/>
              <a:defRPr/>
            </a:pPr>
            <a:r>
              <a:rPr lang="en-US" altLang="en-US" sz="2400" dirty="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altLang="en-US" sz="2400" dirty="0">
                <a:solidFill>
                  <a:schemeClr val="bg1"/>
                </a:solidFill>
                <a:latin typeface="Arial" panose="020B0604020202020204" pitchFamily="34" charset="0"/>
                <a:cs typeface="Arial" panose="020B0604020202020204" pitchFamily="34" charset="0"/>
              </a:rPr>
              <a:t>Acknowledge all Addenda P-1</a:t>
            </a:r>
          </a:p>
          <a:p>
            <a:pPr marL="0" indent="0" defTabSz="339725">
              <a:spcAft>
                <a:spcPts val="900"/>
              </a:spcAft>
              <a:buNone/>
              <a:defRPr/>
            </a:pPr>
            <a:r>
              <a:rPr lang="en-US" altLang="en-US" sz="2400" dirty="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altLang="en-US" sz="2400" dirty="0">
                <a:solidFill>
                  <a:schemeClr val="bg1"/>
                </a:solidFill>
                <a:latin typeface="Arial" panose="020B0604020202020204" pitchFamily="34" charset="0"/>
                <a:cs typeface="Arial" panose="020B0604020202020204" pitchFamily="34" charset="0"/>
              </a:rPr>
              <a:t>Completed Bid Proposal P-1 to P-2 &amp; P.S.-1</a:t>
            </a:r>
          </a:p>
          <a:p>
            <a:pPr marL="0" indent="0" defTabSz="339725">
              <a:spcAft>
                <a:spcPts val="900"/>
              </a:spcAft>
              <a:buNone/>
              <a:defRPr/>
            </a:pPr>
            <a:r>
              <a:rPr lang="en-US" altLang="en-US" sz="2400" dirty="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altLang="en-US" sz="2400" dirty="0">
                <a:solidFill>
                  <a:schemeClr val="bg1"/>
                </a:solidFill>
                <a:latin typeface="Arial" panose="020B0604020202020204" pitchFamily="34" charset="0"/>
                <a:cs typeface="Arial" panose="020B0604020202020204" pitchFamily="34" charset="0"/>
              </a:rPr>
              <a:t>Included your Bid Bond or Guarantee Cashier’s Check (Page S.B.-1)</a:t>
            </a:r>
          </a:p>
          <a:p>
            <a:pPr marL="0" indent="0">
              <a:spcAft>
                <a:spcPts val="900"/>
              </a:spcAft>
              <a:buNone/>
              <a:tabLst>
                <a:tab pos="339725" algn="l"/>
              </a:tabLst>
              <a:defRPr/>
            </a:pPr>
            <a:r>
              <a:rPr lang="en-US" altLang="en-US" sz="2400" dirty="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altLang="en-US" sz="2400" dirty="0">
                <a:solidFill>
                  <a:schemeClr val="bg1"/>
                </a:solidFill>
                <a:latin typeface="Arial" panose="020B0604020202020204" pitchFamily="34" charset="0"/>
                <a:cs typeface="Arial" panose="020B0604020202020204" pitchFamily="34" charset="0"/>
              </a:rPr>
              <a:t>List of Major Subcontractors &amp; Suppliers Form (Page L.O.S.-1)</a:t>
            </a:r>
          </a:p>
          <a:p>
            <a:pPr marL="0" indent="0">
              <a:spcAft>
                <a:spcPts val="900"/>
              </a:spcAft>
              <a:buNone/>
              <a:tabLst>
                <a:tab pos="339725" algn="l"/>
              </a:tabLst>
              <a:defRPr/>
            </a:pPr>
            <a:r>
              <a:rPr lang="en-US" altLang="en-US" sz="2400" dirty="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altLang="en-US" sz="2400" dirty="0">
                <a:solidFill>
                  <a:schemeClr val="bg1"/>
                </a:solidFill>
                <a:latin typeface="Arial" panose="020B0604020202020204" pitchFamily="34" charset="0"/>
                <a:cs typeface="Arial" panose="020B0604020202020204" pitchFamily="34" charset="0"/>
              </a:rPr>
              <a:t>Completed Certification with Regard to Equal Opportunity Clause for 	Contractor and Subcontractors (Page E.E.O.C.-1)</a:t>
            </a:r>
            <a:endParaRPr lang="en-US" altLang="en-US" sz="2400" dirty="0">
              <a:solidFill>
                <a:schemeClr val="bg1"/>
              </a:solidFill>
              <a:latin typeface="Arial" panose="020B0604020202020204" pitchFamily="34" charset="0"/>
              <a:cs typeface="Arial" panose="020B0604020202020204" pitchFamily="34" charset="0"/>
              <a:sym typeface="Wingdings" panose="05000000000000000000" pitchFamily="2" charset="2"/>
            </a:endParaRPr>
          </a:p>
          <a:p>
            <a:pPr marL="0" indent="0" algn="ctr">
              <a:lnSpc>
                <a:spcPct val="120000"/>
              </a:lnSpc>
              <a:spcBef>
                <a:spcPts val="0"/>
              </a:spcBef>
              <a:buNone/>
              <a:defRPr/>
            </a:pPr>
            <a:r>
              <a:rPr lang="en-US" altLang="en-US" sz="1600" b="1" i="1" dirty="0">
                <a:solidFill>
                  <a:schemeClr val="bg1"/>
                </a:solidFill>
                <a:latin typeface="Arial" panose="020B0604020202020204" pitchFamily="34" charset="0"/>
                <a:cs typeface="Arial" panose="020B0604020202020204" pitchFamily="34" charset="0"/>
              </a:rPr>
              <a:t>					</a:t>
            </a:r>
            <a:endParaRPr lang="en-US" altLang="en-US" sz="1600" dirty="0">
              <a:solidFill>
                <a:schemeClr val="bg1"/>
              </a:solidFill>
              <a:latin typeface="Arial" panose="020B0604020202020204" pitchFamily="34" charset="0"/>
              <a:cs typeface="Arial" panose="020B0604020202020204" pitchFamily="34" charset="0"/>
            </a:endParaRPr>
          </a:p>
          <a:p>
            <a:pPr marL="0" indent="0">
              <a:buNone/>
              <a:defRPr/>
            </a:pPr>
            <a:endParaRPr lang="en-US" altLang="en-US" sz="1600" dirty="0">
              <a:latin typeface="Book Antiqua" panose="02040602050305030304" pitchFamily="18" charset="0"/>
              <a:cs typeface="Arial" panose="020B0604020202020204" pitchFamily="34" charset="0"/>
            </a:endParaRPr>
          </a:p>
        </p:txBody>
      </p:sp>
    </p:spTree>
    <p:extLst>
      <p:ext uri="{BB962C8B-B14F-4D97-AF65-F5344CB8AC3E}">
        <p14:creationId xmlns:p14="http://schemas.microsoft.com/office/powerpoint/2010/main" val="22538373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A36E8-5870-0D0B-9DC2-7D420185538D}"/>
              </a:ext>
            </a:extLst>
          </p:cNvPr>
          <p:cNvSpPr>
            <a:spLocks noGrp="1"/>
          </p:cNvSpPr>
          <p:nvPr>
            <p:ph type="title"/>
          </p:nvPr>
        </p:nvSpPr>
        <p:spPr>
          <a:xfrm>
            <a:off x="2751909" y="784315"/>
            <a:ext cx="8610600" cy="1293028"/>
          </a:xfrm>
        </p:spPr>
        <p:txBody>
          <a:bodyPr>
            <a:normAutofit fontScale="90000"/>
          </a:bodyPr>
          <a:lstStyle/>
          <a:p>
            <a:r>
              <a:rPr lang="en-US" altLang="en-US" b="1" i="1" dirty="0">
                <a:solidFill>
                  <a:schemeClr val="bg1"/>
                </a:solidFill>
                <a:latin typeface="Arial" panose="020B0604020202020204" pitchFamily="34" charset="0"/>
                <a:cs typeface="Arial" panose="020B0604020202020204" pitchFamily="34" charset="0"/>
              </a:rPr>
              <a:t>Submittal Requirements</a:t>
            </a:r>
            <a:br>
              <a:rPr lang="en-US" altLang="en-US" b="1" i="1" dirty="0">
                <a:solidFill>
                  <a:schemeClr val="bg1"/>
                </a:solidFill>
                <a:latin typeface="Arial" panose="020B0604020202020204" pitchFamily="34" charset="0"/>
                <a:cs typeface="Arial" panose="020B0604020202020204" pitchFamily="34" charset="0"/>
              </a:rPr>
            </a:br>
            <a:r>
              <a:rPr lang="en-US" altLang="en-US" b="1" i="1" dirty="0">
                <a:solidFill>
                  <a:schemeClr val="bg1"/>
                </a:solidFill>
                <a:latin typeface="Arial" panose="020B0604020202020204" pitchFamily="34" charset="0"/>
                <a:cs typeface="Arial" panose="020B0604020202020204" pitchFamily="34" charset="0"/>
              </a:rPr>
              <a:t>(continued)</a:t>
            </a:r>
            <a:br>
              <a:rPr lang="en-US" b="1" i="1" dirty="0">
                <a:solidFill>
                  <a:schemeClr val="bg1"/>
                </a:solidFill>
                <a:latin typeface="Arial" panose="020B0604020202020204" pitchFamily="34" charset="0"/>
                <a:cs typeface="Arial" panose="020B0604020202020204" pitchFamily="34" charset="0"/>
              </a:rPr>
            </a:br>
            <a:endParaRPr lang="en-US" dirty="0">
              <a:solidFill>
                <a:schemeClr val="bg1"/>
              </a:solidFill>
            </a:endParaRPr>
          </a:p>
        </p:txBody>
      </p:sp>
      <p:sp>
        <p:nvSpPr>
          <p:cNvPr id="3" name="Content Placeholder 2">
            <a:extLst>
              <a:ext uri="{FF2B5EF4-FFF2-40B4-BE49-F238E27FC236}">
                <a16:creationId xmlns:a16="http://schemas.microsoft.com/office/drawing/2014/main" id="{CEA30AC2-4FE8-0E37-C006-B3A4657CEF21}"/>
              </a:ext>
            </a:extLst>
          </p:cNvPr>
          <p:cNvSpPr>
            <a:spLocks noGrp="1"/>
          </p:cNvSpPr>
          <p:nvPr>
            <p:ph idx="1"/>
          </p:nvPr>
        </p:nvSpPr>
        <p:spPr>
          <a:xfrm>
            <a:off x="181202" y="2077344"/>
            <a:ext cx="11833589" cy="4141342"/>
          </a:xfrm>
        </p:spPr>
        <p:txBody>
          <a:bodyPr>
            <a:normAutofit fontScale="85000" lnSpcReduction="20000"/>
          </a:bodyPr>
          <a:lstStyle/>
          <a:p>
            <a:pPr marL="339725" lvl="1" indent="-339725" defTabSz="339725">
              <a:lnSpc>
                <a:spcPct val="120000"/>
              </a:lnSpc>
              <a:spcBef>
                <a:spcPts val="1000"/>
              </a:spcBef>
              <a:spcAft>
                <a:spcPts val="600"/>
              </a:spcAft>
              <a:buFont typeface="Wingdings" panose="05000000000000000000" pitchFamily="2" charset="2"/>
              <a:buChar char="q"/>
              <a:defRPr/>
            </a:pPr>
            <a:r>
              <a:rPr lang="en-US" altLang="en-US" sz="2600" dirty="0">
                <a:solidFill>
                  <a:schemeClr val="bg1"/>
                </a:solidFill>
                <a:latin typeface="Arial" panose="020B0604020202020204" pitchFamily="34" charset="0"/>
                <a:cs typeface="Arial" panose="020B0604020202020204" pitchFamily="34" charset="0"/>
                <a:sym typeface="Wingdings" panose="05000000000000000000" pitchFamily="2" charset="2"/>
              </a:rPr>
              <a:t>Completed HUD 2992 Certificate Regarding Debarment and Suspension (Pages H2992-1 to 2)</a:t>
            </a:r>
            <a:endParaRPr lang="en-US" altLang="en-US" sz="2600" dirty="0">
              <a:solidFill>
                <a:schemeClr val="bg1"/>
              </a:solidFill>
              <a:latin typeface="Arial" panose="020B0604020202020204" pitchFamily="34" charset="0"/>
              <a:cs typeface="Arial" panose="020B0604020202020204" pitchFamily="34" charset="0"/>
            </a:endParaRPr>
          </a:p>
          <a:p>
            <a:pPr marL="339725" indent="-339725" defTabSz="339725">
              <a:lnSpc>
                <a:spcPct val="120000"/>
              </a:lnSpc>
              <a:spcBef>
                <a:spcPts val="600"/>
              </a:spcBef>
              <a:spcAft>
                <a:spcPts val="600"/>
              </a:spcAft>
              <a:buFont typeface="Wingdings" panose="05000000000000000000" pitchFamily="2" charset="2"/>
              <a:buChar char="q"/>
              <a:defRPr/>
            </a:pPr>
            <a:r>
              <a:rPr lang="en-US" altLang="en-US" sz="2600" dirty="0">
                <a:solidFill>
                  <a:schemeClr val="bg1"/>
                </a:solidFill>
                <a:latin typeface="Arial" panose="020B0604020202020204" pitchFamily="34" charset="0"/>
                <a:cs typeface="Arial" panose="020B0604020202020204" pitchFamily="34" charset="0"/>
                <a:sym typeface="Wingdings" panose="05000000000000000000" pitchFamily="2" charset="2"/>
              </a:rPr>
              <a:t>Completed HUD 2530 Previous Participation Certification (Pages H2530-1 to 5)</a:t>
            </a:r>
          </a:p>
          <a:p>
            <a:pPr marL="339725" indent="-339725" defTabSz="339725">
              <a:lnSpc>
                <a:spcPct val="120000"/>
              </a:lnSpc>
              <a:spcAft>
                <a:spcPts val="600"/>
              </a:spcAft>
              <a:buFont typeface="Wingdings" panose="05000000000000000000" pitchFamily="2" charset="2"/>
              <a:buChar char="q"/>
              <a:defRPr/>
            </a:pPr>
            <a:r>
              <a:rPr lang="en-US" altLang="en-US" sz="2600" dirty="0">
                <a:solidFill>
                  <a:schemeClr val="bg1"/>
                </a:solidFill>
                <a:latin typeface="Arial" panose="020B0604020202020204" pitchFamily="34" charset="0"/>
                <a:cs typeface="Arial" panose="020B0604020202020204" pitchFamily="34" charset="0"/>
                <a:sym typeface="Wingdings" panose="05000000000000000000" pitchFamily="2" charset="2"/>
              </a:rPr>
              <a:t>Completed HUD 5369A Certifications, Representations and Other Statements of Bidders Form (Pages H5369A-1 to 4)</a:t>
            </a:r>
          </a:p>
          <a:p>
            <a:pPr marL="339725" indent="-339725" defTabSz="339725">
              <a:lnSpc>
                <a:spcPct val="120000"/>
              </a:lnSpc>
              <a:spcAft>
                <a:spcPts val="600"/>
              </a:spcAft>
              <a:buFont typeface="Wingdings" panose="05000000000000000000" pitchFamily="2" charset="2"/>
              <a:buChar char="q"/>
              <a:defRPr/>
            </a:pPr>
            <a:r>
              <a:rPr lang="en-US" altLang="en-US" sz="2600" dirty="0">
                <a:solidFill>
                  <a:schemeClr val="bg1"/>
                </a:solidFill>
                <a:latin typeface="Arial" panose="020B0604020202020204" pitchFamily="34" charset="0"/>
                <a:cs typeface="Arial" panose="020B0604020202020204" pitchFamily="34" charset="0"/>
                <a:sym typeface="Wingdings" panose="05000000000000000000" pitchFamily="2" charset="2"/>
              </a:rPr>
              <a:t>Completed HUD 60002 Section 3 Summary Reports (Pages H60002-1 to 2)</a:t>
            </a:r>
          </a:p>
          <a:p>
            <a:pPr marL="339725" indent="-339725" defTabSz="339725">
              <a:lnSpc>
                <a:spcPct val="120000"/>
              </a:lnSpc>
              <a:spcAft>
                <a:spcPts val="900"/>
              </a:spcAft>
              <a:buNone/>
              <a:defRPr/>
            </a:pPr>
            <a:r>
              <a:rPr lang="en-US" altLang="en-US" sz="2600" dirty="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altLang="en-US" sz="2600" dirty="0">
                <a:solidFill>
                  <a:schemeClr val="bg1"/>
                </a:solidFill>
                <a:latin typeface="Arial" panose="020B0604020202020204" pitchFamily="34" charset="0"/>
                <a:cs typeface="Arial" panose="020B0604020202020204" pitchFamily="34" charset="0"/>
              </a:rPr>
              <a:t>Non-Collusion Affidavit (Page N.C.A.-1)</a:t>
            </a:r>
          </a:p>
          <a:p>
            <a:pPr marL="0" indent="0" defTabSz="339725">
              <a:lnSpc>
                <a:spcPct val="120000"/>
              </a:lnSpc>
              <a:buNone/>
              <a:defRPr/>
            </a:pPr>
            <a:r>
              <a:rPr lang="it-IT" altLang="en-US" sz="2600" dirty="0">
                <a:solidFill>
                  <a:schemeClr val="bg1"/>
                </a:solidFill>
                <a:latin typeface="Arial" panose="020B0604020202020204" pitchFamily="34" charset="0"/>
                <a:cs typeface="Arial" panose="020B0604020202020204" pitchFamily="34" charset="0"/>
                <a:sym typeface="Wingdings" panose="05000000000000000000" pitchFamily="2" charset="2"/>
              </a:rPr>
              <a:t>	</a:t>
            </a:r>
            <a:r>
              <a:rPr lang="it-IT" altLang="en-US" sz="2600" dirty="0">
                <a:solidFill>
                  <a:schemeClr val="bg1"/>
                </a:solidFill>
                <a:latin typeface="Arial" panose="020B0604020202020204" pitchFamily="34" charset="0"/>
                <a:cs typeface="Arial" panose="020B0604020202020204" pitchFamily="34" charset="0"/>
              </a:rPr>
              <a:t>Certification of Non-Segregated Facilities (Page N.S.F.-1 to 2)</a:t>
            </a:r>
            <a:endParaRPr lang="en-US" altLang="en-US" sz="2600" dirty="0">
              <a:solidFill>
                <a:schemeClr val="bg1"/>
              </a:solidFill>
              <a:latin typeface="Arial" panose="020B0604020202020204" pitchFamily="34" charset="0"/>
              <a:cs typeface="Arial" panose="020B0604020202020204" pitchFamily="34" charset="0"/>
            </a:endParaRPr>
          </a:p>
          <a:p>
            <a:pPr marL="0" indent="0" algn="ctr">
              <a:lnSpc>
                <a:spcPct val="120000"/>
              </a:lnSpc>
              <a:spcBef>
                <a:spcPts val="0"/>
              </a:spcBef>
              <a:buNone/>
              <a:defRPr/>
            </a:pPr>
            <a:r>
              <a:rPr lang="en-US" altLang="en-US" sz="1800" b="1" i="1" dirty="0">
                <a:solidFill>
                  <a:schemeClr val="bg1"/>
                </a:solidFill>
                <a:latin typeface="Arial" panose="020B0604020202020204" pitchFamily="34" charset="0"/>
                <a:cs typeface="Arial" panose="020B0604020202020204" pitchFamily="34" charset="0"/>
              </a:rPr>
              <a:t>					</a:t>
            </a:r>
            <a:endParaRPr lang="en-US" altLang="en-US" sz="1800" dirty="0">
              <a:solidFill>
                <a:schemeClr val="bg1"/>
              </a:solidFill>
              <a:latin typeface="Arial" panose="020B0604020202020204" pitchFamily="34" charset="0"/>
              <a:cs typeface="Arial" panose="020B0604020202020204" pitchFamily="34" charset="0"/>
            </a:endParaRPr>
          </a:p>
          <a:p>
            <a:endParaRPr lang="en-US" dirty="0"/>
          </a:p>
        </p:txBody>
      </p:sp>
      <p:graphicFrame>
        <p:nvGraphicFramePr>
          <p:cNvPr id="4" name="Object 3">
            <a:extLst>
              <a:ext uri="{FF2B5EF4-FFF2-40B4-BE49-F238E27FC236}">
                <a16:creationId xmlns:a16="http://schemas.microsoft.com/office/drawing/2014/main" id="{3C9523B8-6937-9A94-43E4-F4BE6B16B86D}"/>
              </a:ext>
            </a:extLst>
          </p:cNvPr>
          <p:cNvGraphicFramePr>
            <a:graphicFrameLocks noChangeAspect="1"/>
          </p:cNvGraphicFramePr>
          <p:nvPr>
            <p:extLst>
              <p:ext uri="{D42A27DB-BD31-4B8C-83A1-F6EECF244321}">
                <p14:modId xmlns:p14="http://schemas.microsoft.com/office/powerpoint/2010/main" val="44588794"/>
              </p:ext>
            </p:extLst>
          </p:nvPr>
        </p:nvGraphicFramePr>
        <p:xfrm>
          <a:off x="181202" y="81053"/>
          <a:ext cx="738187" cy="703262"/>
        </p:xfrm>
        <a:graphic>
          <a:graphicData uri="http://schemas.openxmlformats.org/presentationml/2006/ole">
            <mc:AlternateContent xmlns:mc="http://schemas.openxmlformats.org/markup-compatibility/2006">
              <mc:Choice xmlns:v="urn:schemas-microsoft-com:vml" Requires="v">
                <p:oleObj name="Bitmap Image" r:id="rId2" imgW="5180952" imgH="3533333" progId="Paint.Picture">
                  <p:embed/>
                </p:oleObj>
              </mc:Choice>
              <mc:Fallback>
                <p:oleObj name="Bitmap Image" r:id="rId2" imgW="5180952" imgH="3533333" progId="Paint.Picture">
                  <p:embed/>
                  <p:pic>
                    <p:nvPicPr>
                      <p:cNvPr id="5" name="Object 4">
                        <a:extLst>
                          <a:ext uri="{FF2B5EF4-FFF2-40B4-BE49-F238E27FC236}">
                            <a16:creationId xmlns:a16="http://schemas.microsoft.com/office/drawing/2014/main" id="{BB83B3EF-3DA1-3261-EA75-82768EC6217F}"/>
                          </a:ext>
                        </a:extLst>
                      </p:cNvPr>
                      <p:cNvPicPr>
                        <a:picLocks noChangeAspect="1" noChangeArrowheads="1"/>
                      </p:cNvPicPr>
                      <p:nvPr/>
                    </p:nvPicPr>
                    <p:blipFill>
                      <a:blip r:embed="rId3">
                        <a:lum contrast="80000"/>
                        <a:grayscl/>
                        <a:extLst>
                          <a:ext uri="{28A0092B-C50C-407E-A947-70E740481C1C}">
                            <a14:useLocalDpi xmlns:a14="http://schemas.microsoft.com/office/drawing/2010/main" val="0"/>
                          </a:ext>
                        </a:extLst>
                      </a:blip>
                      <a:srcRect l="31946" t="7246" r="29651" b="33385"/>
                      <a:stretch>
                        <a:fillRect/>
                      </a:stretch>
                    </p:blipFill>
                    <p:spPr bwMode="auto">
                      <a:xfrm>
                        <a:off x="181202" y="81053"/>
                        <a:ext cx="7381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070637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A4A36-FD58-486B-BD00-5CF67706BB4B}"/>
              </a:ext>
            </a:extLst>
          </p:cNvPr>
          <p:cNvSpPr>
            <a:spLocks noGrp="1"/>
          </p:cNvSpPr>
          <p:nvPr>
            <p:ph type="title"/>
          </p:nvPr>
        </p:nvSpPr>
        <p:spPr>
          <a:xfrm>
            <a:off x="3169920" y="294110"/>
            <a:ext cx="8610600" cy="1293028"/>
          </a:xfrm>
        </p:spPr>
        <p:txBody>
          <a:bodyPr>
            <a:normAutofit/>
          </a:bodyPr>
          <a:lstStyle/>
          <a:p>
            <a:r>
              <a:rPr lang="en-US" sz="3600" b="1" i="1" dirty="0">
                <a:solidFill>
                  <a:schemeClr val="bg1"/>
                </a:solidFill>
                <a:latin typeface="Arial" panose="020B0604020202020204" pitchFamily="34" charset="0"/>
                <a:cs typeface="Arial" panose="020B0604020202020204" pitchFamily="34" charset="0"/>
              </a:rPr>
              <a:t>POST SUBMITTAL REQUIREMENTS</a:t>
            </a:r>
          </a:p>
        </p:txBody>
      </p:sp>
      <p:sp>
        <p:nvSpPr>
          <p:cNvPr id="3" name="Content Placeholder 2">
            <a:extLst>
              <a:ext uri="{FF2B5EF4-FFF2-40B4-BE49-F238E27FC236}">
                <a16:creationId xmlns:a16="http://schemas.microsoft.com/office/drawing/2014/main" id="{8FCF32B7-37F9-47C4-9B59-491980CB13AF}"/>
              </a:ext>
            </a:extLst>
          </p:cNvPr>
          <p:cNvSpPr>
            <a:spLocks noGrp="1"/>
          </p:cNvSpPr>
          <p:nvPr>
            <p:ph idx="1"/>
          </p:nvPr>
        </p:nvSpPr>
        <p:spPr>
          <a:xfrm>
            <a:off x="261257" y="1587137"/>
            <a:ext cx="11077303" cy="5152329"/>
          </a:xfrm>
        </p:spPr>
        <p:txBody>
          <a:bodyPr>
            <a:normAutofit/>
          </a:bodyPr>
          <a:lstStyle/>
          <a:p>
            <a:pPr marL="0" indent="0">
              <a:lnSpc>
                <a:spcPct val="110000"/>
              </a:lnSpc>
              <a:spcBef>
                <a:spcPts val="0"/>
              </a:spcBef>
              <a:buNone/>
            </a:pPr>
            <a:r>
              <a:rPr lang="en-US" b="1" i="1" u="sng" dirty="0">
                <a:solidFill>
                  <a:schemeClr val="bg1"/>
                </a:solidFill>
                <a:latin typeface="Arial" panose="020B0604020202020204" pitchFamily="34" charset="0"/>
                <a:cs typeface="Arial" panose="020B0604020202020204" pitchFamily="34" charset="0"/>
              </a:rPr>
              <a:t>THE THREE LOWEST BIDDERS MUST PROVIDE WITHIN THREE (3) CALENDAR DAYS AFTER BID OPENING DATE BY 5:00 P.M.:</a:t>
            </a:r>
          </a:p>
          <a:p>
            <a:pPr marL="0" indent="0">
              <a:buNone/>
            </a:pPr>
            <a:r>
              <a:rPr lang="en-US" dirty="0">
                <a:solidFill>
                  <a:schemeClr val="bg1"/>
                </a:solidFill>
                <a:latin typeface="Arial" panose="020B0604020202020204" pitchFamily="34" charset="0"/>
                <a:cs typeface="Arial" panose="020B0604020202020204" pitchFamily="34" charset="0"/>
              </a:rPr>
              <a:t>	</a:t>
            </a:r>
            <a:r>
              <a:rPr lang="en-US" dirty="0">
                <a:solidFill>
                  <a:schemeClr val="bg1"/>
                </a:solidFill>
                <a:latin typeface="Arial" panose="020B0604020202020204" pitchFamily="34" charset="0"/>
                <a:cs typeface="Arial" panose="020B0604020202020204" pitchFamily="34" charset="0"/>
                <a:sym typeface="Wingdings" panose="05000000000000000000" pitchFamily="2" charset="2"/>
              </a:rPr>
              <a:t>   List of All Subcontractors and Suppliers – Form L.O.S.-2</a:t>
            </a:r>
          </a:p>
          <a:p>
            <a:pPr marL="0" indent="0">
              <a:buNone/>
            </a:pPr>
            <a:r>
              <a:rPr lang="en-US" dirty="0">
                <a:solidFill>
                  <a:schemeClr val="bg1"/>
                </a:solidFill>
                <a:latin typeface="Arial" panose="020B0604020202020204" pitchFamily="34" charset="0"/>
                <a:cs typeface="Arial" panose="020B0604020202020204" pitchFamily="34" charset="0"/>
                <a:sym typeface="Wingdings" panose="05000000000000000000" pitchFamily="2" charset="2"/>
              </a:rPr>
              <a:t>	   Bidders Disclosure Statement – B.D.S.-1 to 4</a:t>
            </a:r>
          </a:p>
          <a:p>
            <a:pPr marL="0" indent="0">
              <a:buNone/>
            </a:pPr>
            <a:r>
              <a:rPr lang="en-US" dirty="0">
                <a:solidFill>
                  <a:schemeClr val="bg1"/>
                </a:solidFill>
                <a:latin typeface="Arial" panose="020B0604020202020204" pitchFamily="34" charset="0"/>
                <a:cs typeface="Arial" panose="020B0604020202020204" pitchFamily="34" charset="0"/>
                <a:sym typeface="Wingdings" panose="05000000000000000000" pitchFamily="2" charset="2"/>
              </a:rPr>
              <a:t>	   Affidavit of Identity – A.O.I.-1 (if a sole proprietor)</a:t>
            </a:r>
          </a:p>
          <a:p>
            <a:pPr marL="0" indent="0" algn="ctr">
              <a:buNone/>
            </a:pPr>
            <a:r>
              <a:rPr lang="en-US" b="1" u="sng" dirty="0">
                <a:solidFill>
                  <a:srgbClr val="FF0000"/>
                </a:solidFill>
                <a:latin typeface="Arial" panose="020B0604020202020204" pitchFamily="34" charset="0"/>
                <a:cs typeface="Arial" panose="020B0604020202020204" pitchFamily="34" charset="0"/>
                <a:sym typeface="Wingdings" panose="05000000000000000000" pitchFamily="2" charset="2"/>
              </a:rPr>
              <a:t>Failure to submit = Non-Responsive</a:t>
            </a:r>
            <a:endParaRPr lang="en-US" u="sng" dirty="0">
              <a:solidFill>
                <a:schemeClr val="bg1"/>
              </a:solidFill>
              <a:latin typeface="Arial" panose="020B0604020202020204" pitchFamily="34" charset="0"/>
              <a:cs typeface="Arial" panose="020B0604020202020204" pitchFamily="34" charset="0"/>
              <a:sym typeface="Wingdings" panose="05000000000000000000" pitchFamily="2" charset="2"/>
            </a:endParaRPr>
          </a:p>
          <a:p>
            <a:pPr marL="0" indent="0">
              <a:buNone/>
            </a:pPr>
            <a:r>
              <a:rPr lang="en-US" u="sng" dirty="0">
                <a:solidFill>
                  <a:schemeClr val="bg1"/>
                </a:solidFill>
                <a:latin typeface="Arial" panose="020B0604020202020204" pitchFamily="34" charset="0"/>
                <a:cs typeface="Arial" panose="020B0604020202020204" pitchFamily="34" charset="0"/>
                <a:sym typeface="Wingdings" panose="05000000000000000000" pitchFamily="2" charset="2"/>
              </a:rPr>
              <a:t>Prior to Contract Execution:</a:t>
            </a:r>
            <a:endParaRPr lang="en-US" dirty="0">
              <a:solidFill>
                <a:schemeClr val="bg1"/>
              </a:solidFill>
              <a:latin typeface="Arial" panose="020B0604020202020204" pitchFamily="34" charset="0"/>
              <a:cs typeface="Arial" panose="020B0604020202020204" pitchFamily="34" charset="0"/>
              <a:sym typeface="Wingdings" panose="05000000000000000000" pitchFamily="2" charset="2"/>
            </a:endParaRPr>
          </a:p>
          <a:p>
            <a:pPr marL="0" indent="0">
              <a:buNone/>
            </a:pPr>
            <a:r>
              <a:rPr lang="en-US" b="1" dirty="0">
                <a:solidFill>
                  <a:schemeClr val="bg1"/>
                </a:solidFill>
                <a:latin typeface="Arial" panose="020B0604020202020204" pitchFamily="34" charset="0"/>
                <a:cs typeface="Arial" panose="020B0604020202020204" pitchFamily="34" charset="0"/>
              </a:rPr>
              <a:t>	</a:t>
            </a:r>
            <a:r>
              <a:rPr lang="en-US" dirty="0">
                <a:solidFill>
                  <a:schemeClr val="bg1"/>
                </a:solidFill>
                <a:latin typeface="Arial" panose="020B0604020202020204" pitchFamily="34" charset="0"/>
                <a:cs typeface="Arial" panose="020B0604020202020204" pitchFamily="34" charset="0"/>
                <a:sym typeface="Wingdings" panose="05000000000000000000" pitchFamily="2" charset="2"/>
              </a:rPr>
              <a:t>   Contractor must provide proof of license required to perform the work</a:t>
            </a:r>
          </a:p>
          <a:p>
            <a:pPr marL="0" indent="0">
              <a:buNone/>
            </a:pPr>
            <a:r>
              <a:rPr lang="en-US" dirty="0">
                <a:solidFill>
                  <a:schemeClr val="bg1"/>
                </a:solidFill>
                <a:latin typeface="Arial" panose="020B0604020202020204" pitchFamily="34" charset="0"/>
                <a:cs typeface="Arial" panose="020B0604020202020204" pitchFamily="34" charset="0"/>
              </a:rPr>
              <a:t>	</a:t>
            </a:r>
            <a:r>
              <a:rPr lang="en-US" dirty="0">
                <a:solidFill>
                  <a:schemeClr val="bg1"/>
                </a:solidFill>
                <a:latin typeface="Arial" panose="020B0604020202020204" pitchFamily="34" charset="0"/>
                <a:cs typeface="Arial" panose="020B0604020202020204" pitchFamily="34" charset="0"/>
                <a:sym typeface="Wingdings" panose="05000000000000000000" pitchFamily="2" charset="2"/>
              </a:rPr>
              <a:t>   Verification of Experience Modification Rate (EMR)</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4" name="Object 3">
            <a:extLst>
              <a:ext uri="{FF2B5EF4-FFF2-40B4-BE49-F238E27FC236}">
                <a16:creationId xmlns:a16="http://schemas.microsoft.com/office/drawing/2014/main" id="{D155B8D8-FF3B-E5DD-8D38-605E96F10714}"/>
              </a:ext>
            </a:extLst>
          </p:cNvPr>
          <p:cNvGraphicFramePr>
            <a:graphicFrameLocks noChangeAspect="1"/>
          </p:cNvGraphicFramePr>
          <p:nvPr>
            <p:extLst>
              <p:ext uri="{D42A27DB-BD31-4B8C-83A1-F6EECF244321}">
                <p14:modId xmlns:p14="http://schemas.microsoft.com/office/powerpoint/2010/main" val="44588794"/>
              </p:ext>
            </p:extLst>
          </p:nvPr>
        </p:nvGraphicFramePr>
        <p:xfrm>
          <a:off x="181202" y="81053"/>
          <a:ext cx="738187" cy="703262"/>
        </p:xfrm>
        <a:graphic>
          <a:graphicData uri="http://schemas.openxmlformats.org/presentationml/2006/ole">
            <mc:AlternateContent xmlns:mc="http://schemas.openxmlformats.org/markup-compatibility/2006">
              <mc:Choice xmlns:v="urn:schemas-microsoft-com:vml" Requires="v">
                <p:oleObj name="Bitmap Image" r:id="rId2" imgW="5180952" imgH="3533333" progId="Paint.Picture">
                  <p:embed/>
                </p:oleObj>
              </mc:Choice>
              <mc:Fallback>
                <p:oleObj name="Bitmap Image" r:id="rId2" imgW="5180952" imgH="3533333" progId="Paint.Picture">
                  <p:embed/>
                  <p:pic>
                    <p:nvPicPr>
                      <p:cNvPr id="5" name="Object 4">
                        <a:extLst>
                          <a:ext uri="{FF2B5EF4-FFF2-40B4-BE49-F238E27FC236}">
                            <a16:creationId xmlns:a16="http://schemas.microsoft.com/office/drawing/2014/main" id="{BB83B3EF-3DA1-3261-EA75-82768EC6217F}"/>
                          </a:ext>
                        </a:extLst>
                      </p:cNvPr>
                      <p:cNvPicPr>
                        <a:picLocks noChangeAspect="1" noChangeArrowheads="1"/>
                      </p:cNvPicPr>
                      <p:nvPr/>
                    </p:nvPicPr>
                    <p:blipFill>
                      <a:blip r:embed="rId3">
                        <a:lum contrast="80000"/>
                        <a:grayscl/>
                        <a:extLst>
                          <a:ext uri="{28A0092B-C50C-407E-A947-70E740481C1C}">
                            <a14:useLocalDpi xmlns:a14="http://schemas.microsoft.com/office/drawing/2010/main" val="0"/>
                          </a:ext>
                        </a:extLst>
                      </a:blip>
                      <a:srcRect l="31946" t="7246" r="29651" b="33385"/>
                      <a:stretch>
                        <a:fillRect/>
                      </a:stretch>
                    </p:blipFill>
                    <p:spPr bwMode="auto">
                      <a:xfrm>
                        <a:off x="181202" y="81053"/>
                        <a:ext cx="7381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9619641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177800" y="1460159"/>
            <a:ext cx="5305734" cy="3936492"/>
          </a:xfrm>
        </p:spPr>
        <p:txBody>
          <a:bodyPr anchor="ctr">
            <a:normAutofit/>
          </a:bodyPr>
          <a:lstStyle/>
          <a:p>
            <a:pPr algn="ctr"/>
            <a:r>
              <a:rPr lang="en-US" altLang="en-US" b="1" i="1" dirty="0">
                <a:solidFill>
                  <a:schemeClr val="bg1"/>
                </a:solidFill>
                <a:latin typeface="Arial" panose="020B0604020202020204" pitchFamily="34" charset="0"/>
                <a:cs typeface="Arial" panose="020B0604020202020204" pitchFamily="34" charset="0"/>
              </a:rPr>
              <a:t>Grounds</a:t>
            </a:r>
            <a:br>
              <a:rPr lang="en-US" altLang="en-US" b="1" i="1" dirty="0">
                <a:solidFill>
                  <a:schemeClr val="bg1"/>
                </a:solidFill>
                <a:latin typeface="Arial" panose="020B0604020202020204" pitchFamily="34" charset="0"/>
                <a:cs typeface="Arial" panose="020B0604020202020204" pitchFamily="34" charset="0"/>
              </a:rPr>
            </a:br>
            <a:r>
              <a:rPr lang="en-US" altLang="en-US" b="1" i="1" dirty="0">
                <a:solidFill>
                  <a:schemeClr val="bg1"/>
                </a:solidFill>
                <a:latin typeface="Arial" panose="020B0604020202020204" pitchFamily="34" charset="0"/>
                <a:cs typeface="Arial" panose="020B0604020202020204" pitchFamily="34" charset="0"/>
              </a:rPr>
              <a:t>for Disqualification</a:t>
            </a:r>
            <a:endParaRPr lang="en-US" b="1" i="1" dirty="0">
              <a:solidFill>
                <a:schemeClr val="bg1"/>
              </a:solidFill>
              <a:latin typeface="Arial" panose="020B0604020202020204" pitchFamily="34" charset="0"/>
              <a:cs typeface="Arial" panose="020B0604020202020204" pitchFamily="34" charset="0"/>
            </a:endParaRPr>
          </a:p>
        </p:txBody>
      </p:sp>
      <p:sp>
        <p:nvSpPr>
          <p:cNvPr id="14" name="Content Placeholder 2"/>
          <p:cNvSpPr>
            <a:spLocks noGrp="1"/>
          </p:cNvSpPr>
          <p:nvPr>
            <p:ph idx="1"/>
          </p:nvPr>
        </p:nvSpPr>
        <p:spPr>
          <a:xfrm>
            <a:off x="5483535" y="1446439"/>
            <a:ext cx="4999409" cy="4276726"/>
          </a:xfrm>
        </p:spPr>
        <p:txBody>
          <a:bodyPr anchor="ctr">
            <a:normAutofit fontScale="92500" lnSpcReduction="20000"/>
          </a:bodyPr>
          <a:lstStyle/>
          <a:p>
            <a:pPr marL="0" indent="0">
              <a:buNone/>
              <a:defRPr/>
            </a:pPr>
            <a:endParaRPr lang="en-US" altLang="en-US" sz="2400" dirty="0">
              <a:solidFill>
                <a:schemeClr val="bg1"/>
              </a:solidFill>
              <a:latin typeface="Arial" panose="020B0604020202020204" pitchFamily="34" charset="0"/>
              <a:cs typeface="Arial" panose="020B0604020202020204" pitchFamily="34" charset="0"/>
            </a:endParaRPr>
          </a:p>
          <a:p>
            <a:pPr marL="457200" indent="-457200" defTabSz="342900">
              <a:buFont typeface="Wingdings" panose="05000000000000000000" pitchFamily="2" charset="2"/>
              <a:buChar char="q"/>
              <a:defRPr/>
            </a:pPr>
            <a:r>
              <a:rPr lang="en-US" altLang="en-US" sz="2600" dirty="0">
                <a:solidFill>
                  <a:schemeClr val="bg1"/>
                </a:solidFill>
                <a:latin typeface="Arial" panose="020B0604020202020204" pitchFamily="34" charset="0"/>
                <a:cs typeface="Arial" panose="020B0604020202020204" pitchFamily="34" charset="0"/>
              </a:rPr>
              <a:t>Receipt of Bid after the specified cut-off date and time</a:t>
            </a:r>
          </a:p>
          <a:p>
            <a:pPr marL="457200" indent="-457200">
              <a:buNone/>
              <a:defRPr/>
            </a:pPr>
            <a:endParaRPr lang="en-US" altLang="en-US" sz="2600" dirty="0">
              <a:solidFill>
                <a:schemeClr val="bg1"/>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q"/>
              <a:defRPr/>
            </a:pPr>
            <a:r>
              <a:rPr lang="en-US" altLang="en-US" sz="2600" dirty="0">
                <a:solidFill>
                  <a:schemeClr val="bg1"/>
                </a:solidFill>
                <a:latin typeface="Arial" panose="020B0604020202020204" pitchFamily="34" charset="0"/>
                <a:cs typeface="Arial" panose="020B0604020202020204" pitchFamily="34" charset="0"/>
              </a:rPr>
              <a:t>Deposit of Bid in the wrong location</a:t>
            </a:r>
          </a:p>
          <a:p>
            <a:pPr marL="0" indent="0">
              <a:buNone/>
              <a:defRPr/>
            </a:pPr>
            <a:endParaRPr lang="en-US" altLang="en-US" sz="2600" dirty="0">
              <a:solidFill>
                <a:schemeClr val="bg1"/>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q"/>
              <a:defRPr/>
            </a:pPr>
            <a:r>
              <a:rPr lang="en-US" altLang="en-US" sz="2600" dirty="0">
                <a:solidFill>
                  <a:schemeClr val="bg1"/>
                </a:solidFill>
                <a:latin typeface="Arial" panose="020B0604020202020204" pitchFamily="34" charset="0"/>
                <a:cs typeface="Arial" panose="020B0604020202020204" pitchFamily="34" charset="0"/>
              </a:rPr>
              <a:t>No acknowledgement of Addenda/s</a:t>
            </a:r>
          </a:p>
          <a:p>
            <a:pPr marL="457200" indent="-457200">
              <a:buNone/>
              <a:defRPr/>
            </a:pPr>
            <a:endParaRPr lang="en-US" altLang="en-US" sz="2600" dirty="0">
              <a:solidFill>
                <a:schemeClr val="bg1"/>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q"/>
              <a:defRPr/>
            </a:pPr>
            <a:r>
              <a:rPr lang="en-US" altLang="en-US" sz="2600" dirty="0">
                <a:solidFill>
                  <a:schemeClr val="bg1"/>
                </a:solidFill>
                <a:latin typeface="Arial" panose="020B0604020202020204" pitchFamily="34" charset="0"/>
                <a:cs typeface="Arial" panose="020B0604020202020204" pitchFamily="34" charset="0"/>
              </a:rPr>
              <a:t>Violating the “Contact with City Employees” policy</a:t>
            </a:r>
          </a:p>
          <a:p>
            <a:pPr marL="68580" indent="-68580">
              <a:defRPr/>
            </a:pPr>
            <a:endParaRPr lang="en-US" altLang="en-US" sz="2400" dirty="0">
              <a:latin typeface="Book Antiqua" panose="02040602050305030304" pitchFamily="18" charset="0"/>
              <a:cs typeface="Arial" panose="020B0604020202020204" pitchFamily="34" charset="0"/>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2302109813"/>
              </p:ext>
            </p:extLst>
          </p:nvPr>
        </p:nvGraphicFramePr>
        <p:xfrm>
          <a:off x="177800" y="58184"/>
          <a:ext cx="745785" cy="710502"/>
        </p:xfrm>
        <a:graphic>
          <a:graphicData uri="http://schemas.openxmlformats.org/presentationml/2006/ole">
            <mc:AlternateContent xmlns:mc="http://schemas.openxmlformats.org/markup-compatibility/2006">
              <mc:Choice xmlns:v="urn:schemas-microsoft-com:vml" Requires="v">
                <p:oleObj name="Bitmap Image" r:id="rId3" imgW="5181480" imgH="3533760" progId="Paint.Picture">
                  <p:embed/>
                </p:oleObj>
              </mc:Choice>
              <mc:Fallback>
                <p:oleObj name="Bitmap Image" r:id="rId3" imgW="5181480" imgH="3533760" progId="Paint.Picture">
                  <p:embed/>
                  <p:pic>
                    <p:nvPicPr>
                      <p:cNvPr id="9" name="Object 8"/>
                      <p:cNvPicPr>
                        <a:picLocks noChangeAspect="1" noChangeArrowheads="1"/>
                      </p:cNvPicPr>
                      <p:nvPr/>
                    </p:nvPicPr>
                    <p:blipFill>
                      <a:blip r:embed="rId4">
                        <a:lum contrast="80000"/>
                        <a:grayscl/>
                      </a:blip>
                      <a:srcRect l="31946" t="7246" r="29651" b="33385"/>
                      <a:stretch>
                        <a:fillRect/>
                      </a:stretch>
                    </p:blipFill>
                    <p:spPr bwMode="auto">
                      <a:xfrm>
                        <a:off x="177800" y="58184"/>
                        <a:ext cx="745785" cy="710502"/>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282110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2039" y="190382"/>
            <a:ext cx="6818923" cy="958234"/>
          </a:xfrm>
        </p:spPr>
        <p:txBody>
          <a:bodyPr>
            <a:normAutofit/>
          </a:bodyPr>
          <a:lstStyle/>
          <a:p>
            <a:pPr algn="ctr"/>
            <a:r>
              <a:rPr lang="en-US" b="1" i="1" dirty="0">
                <a:solidFill>
                  <a:schemeClr val="bg1"/>
                </a:solidFill>
                <a:latin typeface="Arial" panose="020B0604020202020204" pitchFamily="34" charset="0"/>
                <a:cs typeface="Arial" panose="020B0604020202020204" pitchFamily="34" charset="0"/>
              </a:rPr>
              <a:t>Meeting Overview</a:t>
            </a:r>
            <a:endParaRPr lang="en-US" b="1" i="1" u="sng"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44929" y="1411632"/>
            <a:ext cx="11536033" cy="5255986"/>
          </a:xfrm>
        </p:spPr>
        <p:txBody>
          <a:bodyPr>
            <a:normAutofit fontScale="25000" lnSpcReduction="20000"/>
          </a:bodyPr>
          <a:lstStyle/>
          <a:p>
            <a:pPr marL="0" lvl="2" indent="0" algn="ctr" defTabSz="912813">
              <a:lnSpc>
                <a:spcPct val="120000"/>
              </a:lnSpc>
              <a:spcBef>
                <a:spcPct val="0"/>
              </a:spcBef>
              <a:buNone/>
              <a:tabLst>
                <a:tab pos="463550" algn="l"/>
              </a:tabLst>
              <a:defRPr/>
            </a:pPr>
            <a:r>
              <a:rPr lang="en-US" altLang="en-US" sz="8000" b="1" dirty="0">
                <a:solidFill>
                  <a:schemeClr val="bg1"/>
                </a:solidFill>
                <a:latin typeface="Arial" panose="020B0604020202020204" pitchFamily="34" charset="0"/>
                <a:cs typeface="Arial" panose="020B0604020202020204" pitchFamily="34" charset="0"/>
                <a:sym typeface="Wingdings" panose="05000000000000000000" pitchFamily="2" charset="2"/>
              </a:rPr>
              <a:t>To be added to the Attendance Sheet, sign the Attendance Sheet in person or send an email by 5:00 PM today to </a:t>
            </a:r>
            <a:r>
              <a:rPr lang="en-US" altLang="en-US" sz="8000" b="1" u="sng" dirty="0">
                <a:solidFill>
                  <a:srgbClr val="0000FF"/>
                </a:solidFill>
                <a:latin typeface="Arial" panose="020B0604020202020204" pitchFamily="34" charset="0"/>
                <a:cs typeface="Arial" panose="020B0604020202020204" pitchFamily="34" charset="0"/>
                <a:sym typeface="Wingdings" panose="05000000000000000000" pitchFamily="2" charset="2"/>
              </a:rPr>
              <a:t>Kkathleen.kennedy</a:t>
            </a:r>
            <a:r>
              <a:rPr lang="en-US" altLang="en-US" sz="8000" b="1" u="sng" dirty="0">
                <a:solidFill>
                  <a:srgbClr val="0000FF"/>
                </a:solidFill>
                <a:latin typeface="Arial" panose="020B0604020202020204" pitchFamily="34" charset="0"/>
                <a:cs typeface="Arial" panose="020B0604020202020204" pitchFamily="34" charset="0"/>
                <a:sym typeface="Wingdings" panose="05000000000000000000" pitchFamily="2" charset="2"/>
                <a:hlinkClick r:id="rId3">
                  <a:extLst>
                    <a:ext uri="{A12FA001-AC4F-418D-AE19-62706E023703}">
                      <ahyp:hlinkClr xmlns:ahyp="http://schemas.microsoft.com/office/drawing/2018/hyperlinkcolor" val="tx"/>
                    </a:ext>
                  </a:extLst>
                </a:hlinkClick>
              </a:rPr>
              <a:t>@phoenix.</a:t>
            </a:r>
            <a:r>
              <a:rPr lang="en-US" altLang="en-US" sz="8000" b="1" dirty="0">
                <a:solidFill>
                  <a:srgbClr val="0000FF"/>
                </a:solidFill>
                <a:latin typeface="Arial" panose="020B0604020202020204" pitchFamily="34" charset="0"/>
                <a:cs typeface="Arial" panose="020B0604020202020204" pitchFamily="34" charset="0"/>
                <a:sym typeface="Wingdings" panose="05000000000000000000" pitchFamily="2" charset="2"/>
                <a:hlinkClick r:id="rId3">
                  <a:extLst>
                    <a:ext uri="{A12FA001-AC4F-418D-AE19-62706E023703}">
                      <ahyp:hlinkClr xmlns:ahyp="http://schemas.microsoft.com/office/drawing/2018/hyperlinkcolor" val="tx"/>
                    </a:ext>
                  </a:extLst>
                </a:hlinkClick>
              </a:rPr>
              <a:t>gov</a:t>
            </a:r>
            <a:r>
              <a:rPr lang="en-US" altLang="en-US" sz="8000" b="1" dirty="0">
                <a:solidFill>
                  <a:srgbClr val="0000FF"/>
                </a:solidFill>
                <a:latin typeface="Arial" panose="020B0604020202020204" pitchFamily="34" charset="0"/>
                <a:cs typeface="Arial" panose="020B0604020202020204" pitchFamily="34" charset="0"/>
                <a:sym typeface="Wingdings" panose="05000000000000000000" pitchFamily="2" charset="2"/>
              </a:rPr>
              <a:t> </a:t>
            </a:r>
            <a:r>
              <a:rPr lang="en-US" altLang="en-US" sz="8000" b="1" dirty="0">
                <a:solidFill>
                  <a:schemeClr val="bg1"/>
                </a:solidFill>
                <a:latin typeface="Arial" panose="020B0604020202020204" pitchFamily="34" charset="0"/>
                <a:cs typeface="Arial" panose="020B0604020202020204" pitchFamily="34" charset="0"/>
                <a:sym typeface="Wingdings" panose="05000000000000000000" pitchFamily="2" charset="2"/>
              </a:rPr>
              <a:t>with the following:</a:t>
            </a:r>
          </a:p>
          <a:p>
            <a:pPr marL="463550" lvl="2" indent="-463550" algn="ctr" defTabSz="912813">
              <a:lnSpc>
                <a:spcPct val="120000"/>
              </a:lnSpc>
              <a:spcBef>
                <a:spcPct val="0"/>
              </a:spcBef>
              <a:spcAft>
                <a:spcPts val="600"/>
              </a:spcAft>
              <a:buNone/>
              <a:tabLst>
                <a:tab pos="463550" algn="l"/>
              </a:tabLst>
              <a:defRPr/>
            </a:pPr>
            <a:r>
              <a:rPr lang="en-US" altLang="en-US" sz="8000" b="1" dirty="0">
                <a:solidFill>
                  <a:schemeClr val="bg1"/>
                </a:solidFill>
                <a:latin typeface="Arial" panose="020B0604020202020204" pitchFamily="34" charset="0"/>
                <a:cs typeface="Arial" panose="020B0604020202020204" pitchFamily="34" charset="0"/>
                <a:sym typeface="Wingdings" panose="05000000000000000000" pitchFamily="2" charset="2"/>
              </a:rPr>
              <a:t>	RFX 6000001671 attendance, your name, firm name, phone number, and e-mail address</a:t>
            </a:r>
          </a:p>
          <a:p>
            <a:pPr marL="0" indent="0">
              <a:lnSpc>
                <a:spcPct val="120000"/>
              </a:lnSpc>
              <a:spcBef>
                <a:spcPts val="0"/>
              </a:spcBef>
              <a:buSzPct val="100000"/>
              <a:buNone/>
              <a:tabLst>
                <a:tab pos="463550" algn="l"/>
              </a:tabLst>
              <a:defRPr/>
            </a:pPr>
            <a:endParaRPr lang="en-US" altLang="en-US" sz="8000" dirty="0">
              <a:solidFill>
                <a:schemeClr val="bg1"/>
              </a:solidFill>
              <a:latin typeface="Arial" panose="020B0604020202020204" pitchFamily="34" charset="0"/>
              <a:cs typeface="Arial" panose="020B0604020202020204" pitchFamily="34" charset="0"/>
              <a:sym typeface="Wingdings" panose="05000000000000000000" pitchFamily="2" charset="2"/>
            </a:endParaRPr>
          </a:p>
          <a:p>
            <a:pPr marL="0" indent="0">
              <a:lnSpc>
                <a:spcPct val="120000"/>
              </a:lnSpc>
              <a:spcBef>
                <a:spcPts val="0"/>
              </a:spcBef>
              <a:buSzPct val="100000"/>
              <a:buNone/>
              <a:tabLst>
                <a:tab pos="463550" algn="l"/>
              </a:tabLst>
              <a:defRPr/>
            </a:pPr>
            <a:r>
              <a:rPr lang="en-US" altLang="en-US" sz="8000" b="1" dirty="0">
                <a:solidFill>
                  <a:schemeClr val="bg1"/>
                </a:solidFill>
                <a:latin typeface="Arial" panose="020B0604020202020204" pitchFamily="34" charset="0"/>
                <a:cs typeface="Arial" panose="020B0604020202020204" pitchFamily="34" charset="0"/>
                <a:sym typeface="Wingdings" panose="05000000000000000000" pitchFamily="2" charset="2"/>
              </a:rPr>
              <a:t>The Attendance Sheet, PowerPoint and Addendums will be posted on City of Phoenix’s ProcurePHX system at: (RFX 6000001671)</a:t>
            </a:r>
          </a:p>
          <a:p>
            <a:pPr marL="463550" indent="-463550" algn="ctr">
              <a:lnSpc>
                <a:spcPct val="120000"/>
              </a:lnSpc>
              <a:spcBef>
                <a:spcPts val="1200"/>
              </a:spcBef>
              <a:buClr>
                <a:srgbClr val="9CBEBD"/>
              </a:buClr>
              <a:buSzPct val="100000"/>
              <a:buNone/>
              <a:tabLst>
                <a:tab pos="514350" algn="l"/>
              </a:tabLst>
              <a:defRPr/>
            </a:pPr>
            <a:r>
              <a:rPr lang="en-US" altLang="en-US" sz="8000" b="1" u="sng" dirty="0">
                <a:solidFill>
                  <a:schemeClr val="accent1"/>
                </a:solidFill>
                <a:latin typeface="Arial" panose="020B0604020202020204" pitchFamily="34" charset="0"/>
                <a:cs typeface="Arial" panose="020B0604020202020204" pitchFamily="34" charset="0"/>
                <a:sym typeface="Wingdings" panose="05000000000000000000" pitchFamily="2" charset="2"/>
                <a:hlinkClick r:id="rId4"/>
              </a:rPr>
              <a:t>https://eprocurement.phoenix.gov/irj/portal</a:t>
            </a:r>
            <a:endParaRPr lang="en-US" altLang="en-US" sz="8000" b="1" u="sng" dirty="0">
              <a:solidFill>
                <a:schemeClr val="accent1"/>
              </a:solidFill>
              <a:latin typeface="Arial" panose="020B0604020202020204" pitchFamily="34" charset="0"/>
              <a:cs typeface="Arial" panose="020B0604020202020204" pitchFamily="34" charset="0"/>
              <a:sym typeface="Wingdings" panose="05000000000000000000" pitchFamily="2" charset="2"/>
            </a:endParaRPr>
          </a:p>
          <a:p>
            <a:pPr marL="463550" indent="-463550" algn="ctr">
              <a:lnSpc>
                <a:spcPct val="120000"/>
              </a:lnSpc>
              <a:spcBef>
                <a:spcPts val="0"/>
              </a:spcBef>
              <a:buClr>
                <a:srgbClr val="9CBEBD"/>
              </a:buClr>
              <a:buSzPct val="100000"/>
              <a:buNone/>
              <a:tabLst>
                <a:tab pos="514350" algn="l"/>
              </a:tabLst>
              <a:defRPr/>
            </a:pPr>
            <a:endParaRPr lang="en-US" altLang="en-US" sz="8000" dirty="0">
              <a:solidFill>
                <a:schemeClr val="accent1"/>
              </a:solidFill>
              <a:latin typeface="Arial" panose="020B0604020202020204" pitchFamily="34" charset="0"/>
              <a:cs typeface="Arial" panose="020B0604020202020204" pitchFamily="34" charset="0"/>
              <a:sym typeface="Wingdings" panose="05000000000000000000" pitchFamily="2" charset="2"/>
            </a:endParaRPr>
          </a:p>
          <a:p>
            <a:pPr marL="463550" indent="-463550">
              <a:lnSpc>
                <a:spcPct val="120000"/>
              </a:lnSpc>
              <a:spcBef>
                <a:spcPts val="0"/>
              </a:spcBef>
              <a:buClr>
                <a:srgbClr val="9CBEBD"/>
              </a:buClr>
              <a:buSzPct val="100000"/>
              <a:buNone/>
              <a:defRPr/>
            </a:pPr>
            <a:r>
              <a:rPr lang="en-US" altLang="en-US" sz="8000" b="1" dirty="0">
                <a:solidFill>
                  <a:schemeClr val="bg1"/>
                </a:solidFill>
                <a:latin typeface="Arial" panose="020B0604020202020204" pitchFamily="34" charset="0"/>
                <a:cs typeface="Arial" panose="020B0604020202020204" pitchFamily="34" charset="0"/>
              </a:rPr>
              <a:t>AND posted on </a:t>
            </a:r>
            <a:r>
              <a:rPr lang="en-US" altLang="en-US" sz="8000" b="1" dirty="0">
                <a:solidFill>
                  <a:schemeClr val="bg1"/>
                </a:solidFill>
                <a:latin typeface="Arial" panose="020B0604020202020204" pitchFamily="34" charset="0"/>
                <a:cs typeface="Arial" panose="020B0604020202020204" pitchFamily="34" charset="0"/>
                <a:sym typeface="Wingdings" panose="05000000000000000000" pitchFamily="2" charset="2"/>
              </a:rPr>
              <a:t>City of Phoenix’s Procurement website:</a:t>
            </a:r>
          </a:p>
          <a:p>
            <a:pPr marL="463550" indent="-463550" algn="ctr">
              <a:lnSpc>
                <a:spcPct val="120000"/>
              </a:lnSpc>
              <a:spcBef>
                <a:spcPts val="1200"/>
              </a:spcBef>
              <a:buClr>
                <a:srgbClr val="9CBEBD"/>
              </a:buClr>
              <a:buSzPct val="100000"/>
              <a:buNone/>
              <a:tabLst>
                <a:tab pos="463550" algn="l"/>
              </a:tabLst>
              <a:defRPr/>
            </a:pPr>
            <a:r>
              <a:rPr lang="en-US" altLang="en-US" sz="8000" b="1" dirty="0">
                <a:solidFill>
                  <a:schemeClr val="bg1"/>
                </a:solidFill>
                <a:latin typeface="Arial" panose="020B0604020202020204" pitchFamily="34" charset="0"/>
                <a:cs typeface="Arial" panose="020B0604020202020204" pitchFamily="34" charset="0"/>
                <a:hlinkClick r:id="rId5"/>
              </a:rPr>
              <a:t>https://solicitations.phoenix.gov</a:t>
            </a:r>
            <a:endParaRPr lang="en-US" altLang="en-US" sz="8000" b="1" dirty="0">
              <a:solidFill>
                <a:schemeClr val="bg1"/>
              </a:solidFill>
              <a:latin typeface="Arial" panose="020B0604020202020204" pitchFamily="34" charset="0"/>
              <a:cs typeface="Arial" panose="020B0604020202020204" pitchFamily="34" charset="0"/>
            </a:endParaRPr>
          </a:p>
          <a:p>
            <a:pPr marL="463550" lvl="2" indent="-463550" defTabSz="912813">
              <a:lnSpc>
                <a:spcPct val="120000"/>
              </a:lnSpc>
              <a:spcBef>
                <a:spcPct val="0"/>
              </a:spcBef>
              <a:buNone/>
              <a:tabLst>
                <a:tab pos="463550" algn="l"/>
              </a:tabLst>
              <a:defRPr/>
            </a:pPr>
            <a:r>
              <a:rPr lang="en-US" altLang="en-US" sz="8000" b="1" dirty="0">
                <a:solidFill>
                  <a:schemeClr val="bg1"/>
                </a:solidFill>
                <a:latin typeface="Arial" panose="020B0604020202020204" pitchFamily="34" charset="0"/>
                <a:cs typeface="Arial" panose="020B0604020202020204" pitchFamily="34" charset="0"/>
                <a:sym typeface="Wingdings" panose="05000000000000000000" pitchFamily="2" charset="2"/>
              </a:rPr>
              <a:t>	</a:t>
            </a:r>
            <a:endParaRPr lang="en-US" altLang="en-US" sz="8000" b="1" kern="0" dirty="0">
              <a:solidFill>
                <a:schemeClr val="bg1"/>
              </a:solidFill>
              <a:latin typeface="Arial" panose="020B0604020202020204" pitchFamily="34" charset="0"/>
              <a:cs typeface="Arial" panose="020B0604020202020204" pitchFamily="34" charset="0"/>
            </a:endParaRPr>
          </a:p>
          <a:p>
            <a:pPr marL="0" indent="0" defTabSz="912813">
              <a:lnSpc>
                <a:spcPct val="120000"/>
              </a:lnSpc>
              <a:spcBef>
                <a:spcPct val="0"/>
              </a:spcBef>
              <a:buSzTx/>
              <a:buNone/>
              <a:tabLst>
                <a:tab pos="463550" algn="l"/>
              </a:tabLst>
              <a:defRPr/>
            </a:pPr>
            <a:r>
              <a:rPr lang="en-US" altLang="en-US" sz="8000" b="1" i="1" kern="0" dirty="0">
                <a:solidFill>
                  <a:schemeClr val="bg1"/>
                </a:solidFill>
                <a:latin typeface="Arial" panose="020B0604020202020204" pitchFamily="34" charset="0"/>
                <a:cs typeface="Arial" panose="020B0604020202020204" pitchFamily="34" charset="0"/>
              </a:rPr>
              <a:t>It is </a:t>
            </a:r>
            <a:r>
              <a:rPr lang="en-US" altLang="en-US" sz="8000" b="1" i="1" u="sng" kern="0" dirty="0">
                <a:solidFill>
                  <a:schemeClr val="bg1"/>
                </a:solidFill>
                <a:latin typeface="Arial" panose="020B0604020202020204" pitchFamily="34" charset="0"/>
                <a:cs typeface="Arial" panose="020B0604020202020204" pitchFamily="34" charset="0"/>
              </a:rPr>
              <a:t>your responsibility</a:t>
            </a:r>
            <a:r>
              <a:rPr lang="en-US" altLang="en-US" sz="8000" b="1" i="1" kern="0" dirty="0">
                <a:solidFill>
                  <a:schemeClr val="bg1"/>
                </a:solidFill>
                <a:latin typeface="Arial" panose="020B0604020202020204" pitchFamily="34" charset="0"/>
                <a:cs typeface="Arial" panose="020B0604020202020204" pitchFamily="34" charset="0"/>
              </a:rPr>
              <a:t> as an IFB holder to determine, prior to submittal, if any addendums have been issued and to acknowledge on the bid submittal.</a:t>
            </a:r>
          </a:p>
          <a:p>
            <a:pPr marL="463550" indent="-463550" defTabSz="912813">
              <a:lnSpc>
                <a:spcPct val="120000"/>
              </a:lnSpc>
              <a:spcBef>
                <a:spcPct val="0"/>
              </a:spcBef>
              <a:buSzTx/>
              <a:buNone/>
              <a:defRPr/>
            </a:pPr>
            <a:endParaRPr lang="en-US" altLang="en-US" sz="8000" kern="0" dirty="0">
              <a:solidFill>
                <a:schemeClr val="bg1"/>
              </a:solidFill>
              <a:latin typeface="Arial" panose="020B0604020202020204" pitchFamily="34" charset="0"/>
              <a:cs typeface="Arial" panose="020B0604020202020204" pitchFamily="34" charset="0"/>
            </a:endParaRPr>
          </a:p>
          <a:p>
            <a:pPr marL="0" indent="0" algn="ctr" defTabSz="912813">
              <a:lnSpc>
                <a:spcPct val="120000"/>
              </a:lnSpc>
              <a:spcBef>
                <a:spcPct val="0"/>
              </a:spcBef>
              <a:buSzTx/>
              <a:buNone/>
              <a:defRPr/>
            </a:pPr>
            <a:r>
              <a:rPr lang="en-US" altLang="en-US" sz="8000" b="1" i="1" kern="0" dirty="0">
                <a:solidFill>
                  <a:schemeClr val="bg1"/>
                </a:solidFill>
                <a:latin typeface="Arial" panose="020B0604020202020204" pitchFamily="34" charset="0"/>
                <a:cs typeface="Arial" panose="020B0604020202020204" pitchFamily="34" charset="0"/>
              </a:rPr>
              <a:t>This is your </a:t>
            </a:r>
            <a:r>
              <a:rPr lang="en-US" altLang="en-US" sz="8000" b="1" i="1" u="sng" kern="0" dirty="0">
                <a:solidFill>
                  <a:schemeClr val="bg1"/>
                </a:solidFill>
                <a:latin typeface="Arial" panose="020B0604020202020204" pitchFamily="34" charset="0"/>
                <a:cs typeface="Arial" panose="020B0604020202020204" pitchFamily="34" charset="0"/>
              </a:rPr>
              <a:t>ONLY</a:t>
            </a:r>
            <a:r>
              <a:rPr lang="en-US" altLang="en-US" sz="8000" b="1" i="1" kern="0" dirty="0">
                <a:solidFill>
                  <a:schemeClr val="bg1"/>
                </a:solidFill>
                <a:latin typeface="Arial" panose="020B0604020202020204" pitchFamily="34" charset="0"/>
                <a:cs typeface="Arial" panose="020B0604020202020204" pitchFamily="34" charset="0"/>
              </a:rPr>
              <a:t> opportunity to discuss this solicitation with City staff.</a:t>
            </a:r>
            <a:endParaRPr lang="en-US" altLang="en-US" sz="2800" kern="0" dirty="0">
              <a:latin typeface="Book Antiqua" panose="02040602050305030304" pitchFamily="18" charset="0"/>
              <a:cs typeface="Times New Roman" panose="02020603050405020304" pitchFamily="18" charset="0"/>
            </a:endParaRPr>
          </a:p>
        </p:txBody>
      </p:sp>
      <p:graphicFrame>
        <p:nvGraphicFramePr>
          <p:cNvPr id="21" name="Object 20"/>
          <p:cNvGraphicFramePr>
            <a:graphicFrameLocks noChangeAspect="1"/>
          </p:cNvGraphicFramePr>
          <p:nvPr>
            <p:extLst>
              <p:ext uri="{D42A27DB-BD31-4B8C-83A1-F6EECF244321}">
                <p14:modId xmlns:p14="http://schemas.microsoft.com/office/powerpoint/2010/main" val="2416430827"/>
              </p:ext>
            </p:extLst>
          </p:nvPr>
        </p:nvGraphicFramePr>
        <p:xfrm>
          <a:off x="115888" y="82323"/>
          <a:ext cx="738187" cy="703262"/>
        </p:xfrm>
        <a:graphic>
          <a:graphicData uri="http://schemas.openxmlformats.org/presentationml/2006/ole">
            <mc:AlternateContent xmlns:mc="http://schemas.openxmlformats.org/markup-compatibility/2006">
              <mc:Choice xmlns:v="urn:schemas-microsoft-com:vml" Requires="v">
                <p:oleObj name="Bitmap Image" r:id="rId6" imgW="5180952" imgH="3533333" progId="Paint.Picture">
                  <p:embed/>
                </p:oleObj>
              </mc:Choice>
              <mc:Fallback>
                <p:oleObj name="Bitmap Image" r:id="rId6" imgW="5180952" imgH="3533333" progId="Paint.Picture">
                  <p:embed/>
                  <p:pic>
                    <p:nvPicPr>
                      <p:cNvPr id="5" name="Object 4"/>
                      <p:cNvPicPr>
                        <a:picLocks noChangeAspect="1" noChangeArrowheads="1"/>
                      </p:cNvPicPr>
                      <p:nvPr/>
                    </p:nvPicPr>
                    <p:blipFill>
                      <a:blip r:embed="rId7">
                        <a:lum contrast="80000"/>
                        <a:grayscl/>
                        <a:extLst>
                          <a:ext uri="{28A0092B-C50C-407E-A947-70E740481C1C}">
                            <a14:useLocalDpi xmlns:a14="http://schemas.microsoft.com/office/drawing/2010/main" val="0"/>
                          </a:ext>
                        </a:extLst>
                      </a:blip>
                      <a:srcRect l="31946" t="7246" r="29651" b="33385"/>
                      <a:stretch>
                        <a:fillRect/>
                      </a:stretch>
                    </p:blipFill>
                    <p:spPr bwMode="auto">
                      <a:xfrm>
                        <a:off x="115888" y="82323"/>
                        <a:ext cx="7381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2075757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319858" y="2241862"/>
            <a:ext cx="2765141" cy="2891406"/>
          </a:xfrm>
        </p:spPr>
        <p:txBody>
          <a:bodyPr anchor="ctr">
            <a:normAutofit/>
          </a:bodyPr>
          <a:lstStyle/>
          <a:p>
            <a:pPr algn="ctr"/>
            <a:r>
              <a:rPr lang="en-US" altLang="en-US" b="1" i="1" dirty="0">
                <a:solidFill>
                  <a:schemeClr val="bg1"/>
                </a:solidFill>
                <a:latin typeface="Arial" panose="020B0604020202020204" pitchFamily="34" charset="0"/>
                <a:cs typeface="Arial" panose="020B0604020202020204" pitchFamily="34" charset="0"/>
              </a:rPr>
              <a:t>SEALED BIDS DUE DATE</a:t>
            </a:r>
            <a:endParaRPr lang="en-US" b="1" i="1" dirty="0">
              <a:solidFill>
                <a:schemeClr val="bg1"/>
              </a:solidFill>
              <a:latin typeface="Arial" panose="020B0604020202020204" pitchFamily="34" charset="0"/>
              <a:cs typeface="Arial" panose="020B0604020202020204" pitchFamily="34" charset="0"/>
            </a:endParaRPr>
          </a:p>
        </p:txBody>
      </p:sp>
      <p:sp>
        <p:nvSpPr>
          <p:cNvPr id="14" name="Content Placeholder 2"/>
          <p:cNvSpPr>
            <a:spLocks noGrp="1"/>
          </p:cNvSpPr>
          <p:nvPr>
            <p:ph idx="1"/>
          </p:nvPr>
        </p:nvSpPr>
        <p:spPr>
          <a:xfrm>
            <a:off x="3661346" y="1105471"/>
            <a:ext cx="6291941" cy="3213463"/>
          </a:xfrm>
        </p:spPr>
        <p:txBody>
          <a:bodyPr anchor="ctr">
            <a:normAutofit lnSpcReduction="10000"/>
          </a:bodyPr>
          <a:lstStyle/>
          <a:p>
            <a:pPr>
              <a:spcBef>
                <a:spcPts val="0"/>
              </a:spcBef>
              <a:defRPr/>
            </a:pPr>
            <a:r>
              <a:rPr lang="en-US" sz="2400" dirty="0">
                <a:solidFill>
                  <a:schemeClr val="bg1"/>
                </a:solidFill>
                <a:latin typeface="Arial" panose="020B0604020202020204" pitchFamily="34" charset="0"/>
                <a:cs typeface="Arial" panose="020B0604020202020204" pitchFamily="34" charset="0"/>
              </a:rPr>
              <a:t>Bids Will Be Due:</a:t>
            </a:r>
          </a:p>
          <a:p>
            <a:pPr marL="0" indent="0">
              <a:spcBef>
                <a:spcPts val="0"/>
              </a:spcBef>
              <a:buNone/>
              <a:defRPr/>
            </a:pPr>
            <a:r>
              <a:rPr lang="en-US" sz="2400" dirty="0">
                <a:solidFill>
                  <a:schemeClr val="bg1"/>
                </a:solidFill>
                <a:latin typeface="Arial" panose="020B0604020202020204" pitchFamily="34" charset="0"/>
                <a:cs typeface="Arial" panose="020B0604020202020204" pitchFamily="34" charset="0"/>
              </a:rPr>
              <a:t>  </a:t>
            </a:r>
            <a:r>
              <a:rPr lang="en-US" sz="2400" b="1" u="sng" dirty="0">
                <a:solidFill>
                  <a:schemeClr val="bg1"/>
                </a:solidFill>
                <a:latin typeface="Arial" panose="020B0604020202020204" pitchFamily="34" charset="0"/>
                <a:cs typeface="Arial" panose="020B0604020202020204" pitchFamily="34" charset="0"/>
              </a:rPr>
              <a:t>Tuesday, October 29, 2024 at 2:00 P.M.</a:t>
            </a:r>
          </a:p>
          <a:p>
            <a:pPr>
              <a:spcBef>
                <a:spcPts val="0"/>
              </a:spcBef>
              <a:defRPr/>
            </a:pPr>
            <a:endParaRPr lang="en-US" sz="2400" dirty="0">
              <a:solidFill>
                <a:schemeClr val="bg1"/>
              </a:solidFill>
              <a:latin typeface="Arial" panose="020B0604020202020204" pitchFamily="34" charset="0"/>
              <a:cs typeface="Arial" panose="020B0604020202020204" pitchFamily="34" charset="0"/>
            </a:endParaRPr>
          </a:p>
          <a:p>
            <a:pPr>
              <a:spcBef>
                <a:spcPts val="0"/>
              </a:spcBef>
              <a:defRPr/>
            </a:pPr>
            <a:r>
              <a:rPr lang="en-US" sz="2400" dirty="0">
                <a:solidFill>
                  <a:schemeClr val="bg1"/>
                </a:solidFill>
                <a:latin typeface="Arial" panose="020B0604020202020204" pitchFamily="34" charset="0"/>
                <a:cs typeface="Arial" panose="020B0604020202020204" pitchFamily="34" charset="0"/>
              </a:rPr>
              <a:t>Submitted into the Design and Construction Procurement bid box located on the 1st Floor lobby:</a:t>
            </a:r>
          </a:p>
          <a:p>
            <a:pPr>
              <a:spcBef>
                <a:spcPts val="0"/>
              </a:spcBef>
              <a:defRPr/>
            </a:pPr>
            <a:endParaRPr lang="en-US" sz="2400" dirty="0">
              <a:solidFill>
                <a:schemeClr val="bg1"/>
              </a:solidFill>
              <a:latin typeface="Arial" panose="020B0604020202020204" pitchFamily="34" charset="0"/>
              <a:cs typeface="Arial" panose="020B0604020202020204" pitchFamily="34" charset="0"/>
            </a:endParaRPr>
          </a:p>
          <a:p>
            <a:pPr marL="0" indent="0" algn="just">
              <a:spcBef>
                <a:spcPts val="0"/>
              </a:spcBef>
              <a:buNone/>
              <a:defRPr/>
            </a:pPr>
            <a:r>
              <a:rPr lang="en-US" sz="2400" dirty="0">
                <a:solidFill>
                  <a:schemeClr val="bg1"/>
                </a:solidFill>
                <a:latin typeface="Arial" panose="020B0604020202020204" pitchFamily="34" charset="0"/>
                <a:cs typeface="Arial" panose="020B0604020202020204" pitchFamily="34" charset="0"/>
              </a:rPr>
              <a:t>  Phoenix City Hall Building</a:t>
            </a:r>
          </a:p>
          <a:p>
            <a:pPr marL="0" indent="0" algn="just">
              <a:spcBef>
                <a:spcPts val="0"/>
              </a:spcBef>
              <a:buNone/>
              <a:defRPr/>
            </a:pPr>
            <a:r>
              <a:rPr lang="en-US" sz="2400" dirty="0">
                <a:solidFill>
                  <a:schemeClr val="bg1"/>
                </a:solidFill>
                <a:latin typeface="Arial" panose="020B0604020202020204" pitchFamily="34" charset="0"/>
                <a:cs typeface="Arial" panose="020B0604020202020204" pitchFamily="34" charset="0"/>
              </a:rPr>
              <a:t>  200 W. Washington Street</a:t>
            </a:r>
          </a:p>
          <a:p>
            <a:pPr marL="0" indent="0" algn="just">
              <a:spcBef>
                <a:spcPts val="0"/>
              </a:spcBef>
              <a:buNone/>
              <a:defRPr/>
            </a:pPr>
            <a:r>
              <a:rPr lang="en-US" sz="2400" dirty="0">
                <a:solidFill>
                  <a:schemeClr val="bg1"/>
                </a:solidFill>
                <a:latin typeface="Arial" panose="020B0604020202020204" pitchFamily="34" charset="0"/>
                <a:cs typeface="Arial" panose="020B0604020202020204" pitchFamily="34" charset="0"/>
              </a:rPr>
              <a:t>  Phoenix, Arizona, 85003</a:t>
            </a:r>
          </a:p>
          <a:p>
            <a:pPr>
              <a:spcBef>
                <a:spcPts val="0"/>
              </a:spcBef>
              <a:defRPr/>
            </a:pPr>
            <a:endParaRPr lang="en-US" sz="2400" dirty="0">
              <a:solidFill>
                <a:schemeClr val="bg1"/>
              </a:solidFill>
              <a:latin typeface="Arial" panose="020B0604020202020204" pitchFamily="34" charset="0"/>
              <a:cs typeface="Arial" panose="020B0604020202020204" pitchFamily="34" charset="0"/>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3320879784"/>
              </p:ext>
            </p:extLst>
          </p:nvPr>
        </p:nvGraphicFramePr>
        <p:xfrm>
          <a:off x="187065" y="135222"/>
          <a:ext cx="721891" cy="687738"/>
        </p:xfrm>
        <a:graphic>
          <a:graphicData uri="http://schemas.openxmlformats.org/presentationml/2006/ole">
            <mc:AlternateContent xmlns:mc="http://schemas.openxmlformats.org/markup-compatibility/2006">
              <mc:Choice xmlns:v="urn:schemas-microsoft-com:vml" Requires="v">
                <p:oleObj name="Bitmap Image" r:id="rId3" imgW="5180952" imgH="3533333" progId="Paint.Picture">
                  <p:embed/>
                </p:oleObj>
              </mc:Choice>
              <mc:Fallback>
                <p:oleObj name="Bitmap Image" r:id="rId3" imgW="5180952" imgH="3533333" progId="Paint.Picture">
                  <p:embed/>
                  <p:pic>
                    <p:nvPicPr>
                      <p:cNvPr id="9" name="Object 8"/>
                      <p:cNvPicPr>
                        <a:picLocks noChangeAspect="1" noChangeArrowheads="1"/>
                      </p:cNvPicPr>
                      <p:nvPr/>
                    </p:nvPicPr>
                    <p:blipFill>
                      <a:blip r:embed="rId4">
                        <a:lum contrast="80000"/>
                        <a:grayscl/>
                        <a:extLst>
                          <a:ext uri="{28A0092B-C50C-407E-A947-70E740481C1C}">
                            <a14:useLocalDpi xmlns:a14="http://schemas.microsoft.com/office/drawing/2010/main" val="0"/>
                          </a:ext>
                        </a:extLst>
                      </a:blip>
                      <a:srcRect l="31946" t="7246" r="29651" b="33385"/>
                      <a:stretch>
                        <a:fillRect/>
                      </a:stretch>
                    </p:blipFill>
                    <p:spPr bwMode="auto">
                      <a:xfrm>
                        <a:off x="187065" y="135222"/>
                        <a:ext cx="721891" cy="687738"/>
                      </a:xfrm>
                      <a:prstGeom prst="rect">
                        <a:avLst/>
                      </a:prstGeom>
                      <a:noFill/>
                      <a:ln>
                        <a:noFill/>
                      </a:ln>
                    </p:spPr>
                  </p:pic>
                </p:oleObj>
              </mc:Fallback>
            </mc:AlternateContent>
          </a:graphicData>
        </a:graphic>
      </p:graphicFrame>
      <p:pic>
        <p:nvPicPr>
          <p:cNvPr id="2" name="Picture 1">
            <a:extLst>
              <a:ext uri="{FF2B5EF4-FFF2-40B4-BE49-F238E27FC236}">
                <a16:creationId xmlns:a16="http://schemas.microsoft.com/office/drawing/2014/main" id="{7AC0A73D-C617-4EE3-BE5C-1D224A3138EB}"/>
              </a:ext>
            </a:extLst>
          </p:cNvPr>
          <p:cNvPicPr>
            <a:picLocks noChangeAspect="1"/>
          </p:cNvPicPr>
          <p:nvPr/>
        </p:nvPicPr>
        <p:blipFill>
          <a:blip r:embed="rId5"/>
          <a:stretch>
            <a:fillRect/>
          </a:stretch>
        </p:blipFill>
        <p:spPr>
          <a:xfrm>
            <a:off x="7579182" y="2721597"/>
            <a:ext cx="2765140" cy="3891097"/>
          </a:xfrm>
          <a:prstGeom prst="rect">
            <a:avLst/>
          </a:prstGeom>
        </p:spPr>
      </p:pic>
    </p:spTree>
    <p:extLst>
      <p:ext uri="{BB962C8B-B14F-4D97-AF65-F5344CB8AC3E}">
        <p14:creationId xmlns:p14="http://schemas.microsoft.com/office/powerpoint/2010/main" val="11349970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6096000" y="424015"/>
            <a:ext cx="5039309" cy="795362"/>
          </a:xfrm>
        </p:spPr>
        <p:txBody>
          <a:bodyPr>
            <a:noAutofit/>
          </a:bodyPr>
          <a:lstStyle/>
          <a:p>
            <a:pPr algn="ctr">
              <a:spcBef>
                <a:spcPts val="1200"/>
              </a:spcBef>
              <a:spcAft>
                <a:spcPts val="1200"/>
              </a:spcAft>
            </a:pPr>
            <a:r>
              <a:rPr lang="en-US" altLang="en-US" sz="3600" b="1" i="1" dirty="0">
                <a:solidFill>
                  <a:schemeClr val="bg1"/>
                </a:solidFill>
                <a:latin typeface="Arial" panose="020B0604020202020204" pitchFamily="34" charset="0"/>
                <a:cs typeface="Arial" panose="020B0604020202020204" pitchFamily="34" charset="0"/>
              </a:rPr>
              <a:t>DCP Procurement WEBPAGES</a:t>
            </a:r>
            <a:endParaRPr lang="en-US" sz="3600" b="1" u="sng" dirty="0">
              <a:solidFill>
                <a:srgbClr val="0070C0"/>
              </a:solidFill>
              <a:latin typeface="Arial" panose="020B0604020202020204" pitchFamily="34" charset="0"/>
              <a:cs typeface="Arial" panose="020B0604020202020204" pitchFamily="34" charset="0"/>
            </a:endParaRPr>
          </a:p>
        </p:txBody>
      </p:sp>
      <p:sp>
        <p:nvSpPr>
          <p:cNvPr id="19" name="Content Placeholder 2"/>
          <p:cNvSpPr>
            <a:spLocks noGrp="1"/>
          </p:cNvSpPr>
          <p:nvPr>
            <p:ph idx="1"/>
          </p:nvPr>
        </p:nvSpPr>
        <p:spPr>
          <a:xfrm>
            <a:off x="1230567" y="2345574"/>
            <a:ext cx="10063075" cy="3973716"/>
          </a:xfrm>
        </p:spPr>
        <p:txBody>
          <a:bodyPr>
            <a:normAutofit/>
          </a:bodyPr>
          <a:lstStyle/>
          <a:p>
            <a:pPr>
              <a:defRPr/>
            </a:pPr>
            <a:r>
              <a:rPr lang="en-US" altLang="en-US" sz="2400" b="1" dirty="0">
                <a:solidFill>
                  <a:schemeClr val="bg1"/>
                </a:solidFill>
                <a:latin typeface="Arial" panose="020B0604020202020204" pitchFamily="34" charset="0"/>
                <a:cs typeface="Arial" panose="020B0604020202020204" pitchFamily="34" charset="0"/>
              </a:rPr>
              <a:t>Current Opportunities:</a:t>
            </a:r>
          </a:p>
          <a:p>
            <a:pPr lvl="1" algn="ctr">
              <a:defRPr/>
            </a:pPr>
            <a:r>
              <a:rPr lang="en-US" altLang="en-US" sz="2400" i="1" dirty="0">
                <a:solidFill>
                  <a:schemeClr val="bg1"/>
                </a:solidFill>
                <a:latin typeface="Arial" panose="020B0604020202020204" pitchFamily="34" charset="0"/>
                <a:cs typeface="Arial" panose="020B0604020202020204" pitchFamily="34" charset="0"/>
              </a:rPr>
              <a:t>Project-specific RFQs, Notifications, Sign-in Sheets, Presentations</a:t>
            </a:r>
          </a:p>
          <a:p>
            <a:pPr marL="457200" lvl="1" indent="0" algn="ctr">
              <a:buNone/>
              <a:defRPr/>
            </a:pPr>
            <a:r>
              <a:rPr lang="en-US" sz="2400" u="sng" dirty="0">
                <a:solidFill>
                  <a:srgbClr val="0070C0"/>
                </a:solidFill>
                <a:latin typeface="Arial" panose="020B0604020202020204" pitchFamily="34" charset="0"/>
                <a:cs typeface="Arial" panose="020B0604020202020204" pitchFamily="34" charset="0"/>
              </a:rPr>
              <a:t>https://solicitations.phoenix.gov</a:t>
            </a:r>
          </a:p>
          <a:p>
            <a:pPr marL="128016" lvl="1" indent="0" algn="ctr">
              <a:buNone/>
              <a:defRPr/>
            </a:pPr>
            <a:endParaRPr lang="en-US" sz="2400" b="1" i="1" u="sng" dirty="0">
              <a:solidFill>
                <a:srgbClr val="FFFF00"/>
              </a:solidFill>
              <a:latin typeface="Arial" panose="020B0604020202020204" pitchFamily="34" charset="0"/>
              <a:cs typeface="Arial" panose="020B0604020202020204" pitchFamily="34" charset="0"/>
            </a:endParaRPr>
          </a:p>
          <a:p>
            <a:pPr>
              <a:defRPr/>
            </a:pPr>
            <a:r>
              <a:rPr lang="en-US" altLang="en-US" sz="2400" b="1" dirty="0">
                <a:solidFill>
                  <a:schemeClr val="bg1"/>
                </a:solidFill>
                <a:latin typeface="Arial" panose="020B0604020202020204" pitchFamily="34" charset="0"/>
                <a:cs typeface="Arial" panose="020B0604020202020204" pitchFamily="34" charset="0"/>
              </a:rPr>
              <a:t>Project Interviews, Bid Results, and Project Selections:</a:t>
            </a:r>
          </a:p>
          <a:p>
            <a:pPr marL="457200" lvl="1" indent="0" algn="ctr">
              <a:buNone/>
              <a:defRPr/>
            </a:pPr>
            <a:r>
              <a:rPr lang="en-US" sz="2400" u="sng" dirty="0">
                <a:solidFill>
                  <a:srgbClr val="0070C0"/>
                </a:solidFill>
                <a:latin typeface="Arial" panose="020B0604020202020204" pitchFamily="34" charset="0"/>
                <a:cs typeface="Arial" panose="020B0604020202020204" pitchFamily="34" charset="0"/>
              </a:rPr>
              <a:t>https://solicitations.phoenix.gov/awards</a:t>
            </a:r>
          </a:p>
          <a:p>
            <a:pPr>
              <a:defRPr/>
            </a:pPr>
            <a:endParaRPr lang="en-US" altLang="en-US" sz="2400" b="1" dirty="0">
              <a:solidFill>
                <a:srgbClr val="FFFF00"/>
              </a:solidFill>
              <a:latin typeface="Arial" panose="020B0604020202020204" pitchFamily="34" charset="0"/>
              <a:cs typeface="Arial" panose="020B0604020202020204" pitchFamily="34" charset="0"/>
            </a:endParaRPr>
          </a:p>
          <a:p>
            <a:pPr>
              <a:defRPr/>
            </a:pPr>
            <a:r>
              <a:rPr lang="en-US" altLang="en-US" sz="2400" b="1" dirty="0">
                <a:solidFill>
                  <a:schemeClr val="bg1"/>
                </a:solidFill>
                <a:latin typeface="Arial" panose="020B0604020202020204" pitchFamily="34" charset="0"/>
                <a:cs typeface="Arial" panose="020B0604020202020204" pitchFamily="34" charset="0"/>
              </a:rPr>
              <a:t>The ProcurePHX online portal will be used for </a:t>
            </a:r>
            <a:r>
              <a:rPr lang="en-US" altLang="en-US" sz="2400" b="1" u="sng" dirty="0">
                <a:solidFill>
                  <a:schemeClr val="bg1"/>
                </a:solidFill>
                <a:latin typeface="Arial" panose="020B0604020202020204" pitchFamily="34" charset="0"/>
                <a:cs typeface="Arial" panose="020B0604020202020204" pitchFamily="34" charset="0"/>
              </a:rPr>
              <a:t>Solicitations</a:t>
            </a:r>
            <a:r>
              <a:rPr lang="en-US" altLang="en-US" sz="2400" b="1" dirty="0">
                <a:solidFill>
                  <a:schemeClr val="bg1"/>
                </a:solidFill>
                <a:latin typeface="Arial" panose="020B0604020202020204" pitchFamily="34" charset="0"/>
                <a:cs typeface="Arial" panose="020B0604020202020204" pitchFamily="34" charset="0"/>
              </a:rPr>
              <a:t> only </a:t>
            </a:r>
          </a:p>
          <a:p>
            <a:pPr marL="0" indent="0" algn="ctr">
              <a:buNone/>
              <a:defRPr/>
            </a:pPr>
            <a:r>
              <a:rPr lang="en-US" altLang="en-US" sz="2400" u="sng" dirty="0">
                <a:solidFill>
                  <a:srgbClr val="0070C0"/>
                </a:solidFill>
                <a:latin typeface="Arial" panose="020B0604020202020204" pitchFamily="34" charset="0"/>
                <a:cs typeface="Arial" panose="020B0604020202020204" pitchFamily="34" charset="0"/>
              </a:rPr>
              <a:t>https://eprocurement.phoenix.gov/irj/portal </a:t>
            </a:r>
          </a:p>
          <a:p>
            <a:pPr marL="0" indent="0">
              <a:spcBef>
                <a:spcPts val="1200"/>
              </a:spcBef>
              <a:buClr>
                <a:srgbClr val="9CBEBD"/>
              </a:buClr>
              <a:buSzPct val="100000"/>
              <a:buNone/>
              <a:defRPr/>
            </a:pPr>
            <a:endParaRPr lang="en-US" sz="1500" dirty="0">
              <a:solidFill>
                <a:srgbClr val="FFFFFF"/>
              </a:solidFill>
              <a:latin typeface="Book Antiqua" panose="02040602050305030304" pitchFamily="18" charset="0"/>
            </a:endParaRPr>
          </a:p>
        </p:txBody>
      </p:sp>
      <p:sp>
        <p:nvSpPr>
          <p:cNvPr id="9" name="Title 1">
            <a:extLst>
              <a:ext uri="{FF2B5EF4-FFF2-40B4-BE49-F238E27FC236}">
                <a16:creationId xmlns:a16="http://schemas.microsoft.com/office/drawing/2014/main" id="{F6795987-3344-4894-8503-40502B0B1864}"/>
              </a:ext>
            </a:extLst>
          </p:cNvPr>
          <p:cNvSpPr txBox="1">
            <a:spLocks/>
          </p:cNvSpPr>
          <p:nvPr/>
        </p:nvSpPr>
        <p:spPr>
          <a:xfrm>
            <a:off x="1026696" y="1334072"/>
            <a:ext cx="10266946" cy="1011501"/>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spcBef>
                <a:spcPts val="1200"/>
              </a:spcBef>
              <a:spcAft>
                <a:spcPts val="1200"/>
              </a:spcAft>
            </a:pPr>
            <a:r>
              <a:rPr lang="en-US" altLang="en-US" sz="2200" b="1" u="sng" dirty="0">
                <a:solidFill>
                  <a:srgbClr val="0070C0"/>
                </a:solidFill>
                <a:latin typeface="Arial" panose="020B0604020202020204" pitchFamily="34" charset="0"/>
                <a:cs typeface="Arial" panose="020B0604020202020204" pitchFamily="34" charset="0"/>
              </a:rPr>
              <a:t>https://www.phoenix.gov/streets/procurement-opportunities</a:t>
            </a:r>
            <a:endParaRPr lang="en-US" sz="2200" b="1" u="sng" dirty="0">
              <a:solidFill>
                <a:srgbClr val="0070C0"/>
              </a:solidFill>
              <a:latin typeface="Arial" panose="020B0604020202020204" pitchFamily="34" charset="0"/>
              <a:cs typeface="Arial" panose="020B0604020202020204" pitchFamily="34" charset="0"/>
            </a:endParaRPr>
          </a:p>
        </p:txBody>
      </p:sp>
      <p:graphicFrame>
        <p:nvGraphicFramePr>
          <p:cNvPr id="7" name="Object 6">
            <a:extLst>
              <a:ext uri="{FF2B5EF4-FFF2-40B4-BE49-F238E27FC236}">
                <a16:creationId xmlns:a16="http://schemas.microsoft.com/office/drawing/2014/main" id="{7178BFBC-2B18-41B7-A8FB-CC0E89025D4F}"/>
              </a:ext>
            </a:extLst>
          </p:cNvPr>
          <p:cNvGraphicFramePr>
            <a:graphicFrameLocks noChangeAspect="1"/>
          </p:cNvGraphicFramePr>
          <p:nvPr>
            <p:extLst>
              <p:ext uri="{D42A27DB-BD31-4B8C-83A1-F6EECF244321}">
                <p14:modId xmlns:p14="http://schemas.microsoft.com/office/powerpoint/2010/main" val="3950346963"/>
              </p:ext>
            </p:extLst>
          </p:nvPr>
        </p:nvGraphicFramePr>
        <p:xfrm>
          <a:off x="177532" y="118434"/>
          <a:ext cx="738187" cy="703262"/>
        </p:xfrm>
        <a:graphic>
          <a:graphicData uri="http://schemas.openxmlformats.org/presentationml/2006/ole">
            <mc:AlternateContent xmlns:mc="http://schemas.openxmlformats.org/markup-compatibility/2006">
              <mc:Choice xmlns:v="urn:schemas-microsoft-com:vml" Requires="v">
                <p:oleObj name="Bitmap Image" r:id="rId3" imgW="5180952" imgH="3533333" progId="Paint.Picture">
                  <p:embed/>
                </p:oleObj>
              </mc:Choice>
              <mc:Fallback>
                <p:oleObj name="Bitmap Image" r:id="rId3" imgW="5180952" imgH="3533333" progId="Paint.Picture">
                  <p:embed/>
                  <p:pic>
                    <p:nvPicPr>
                      <p:cNvPr id="5" name="Object 4"/>
                      <p:cNvPicPr>
                        <a:picLocks noChangeAspect="1" noChangeArrowheads="1"/>
                      </p:cNvPicPr>
                      <p:nvPr/>
                    </p:nvPicPr>
                    <p:blipFill>
                      <a:blip r:embed="rId4">
                        <a:lum contrast="80000"/>
                        <a:grayscl/>
                        <a:extLst>
                          <a:ext uri="{28A0092B-C50C-407E-A947-70E740481C1C}">
                            <a14:useLocalDpi xmlns:a14="http://schemas.microsoft.com/office/drawing/2010/main" val="0"/>
                          </a:ext>
                        </a:extLst>
                      </a:blip>
                      <a:srcRect l="31946" t="7246" r="29651" b="33385"/>
                      <a:stretch>
                        <a:fillRect/>
                      </a:stretch>
                    </p:blipFill>
                    <p:spPr bwMode="auto">
                      <a:xfrm>
                        <a:off x="177532" y="118434"/>
                        <a:ext cx="7381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3253484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208565" y="1560731"/>
            <a:ext cx="4885949" cy="1028082"/>
          </a:xfrm>
        </p:spPr>
        <p:txBody>
          <a:bodyPr vert="horz" lIns="91440" tIns="45720" rIns="91440" bIns="45720" rtlCol="0" anchor="t">
            <a:normAutofit fontScale="90000"/>
          </a:bodyPr>
          <a:lstStyle/>
          <a:p>
            <a:pPr algn="ctr">
              <a:lnSpc>
                <a:spcPct val="90000"/>
              </a:lnSpc>
            </a:pPr>
            <a:r>
              <a:rPr lang="en-US" altLang="en-US" sz="4000" b="1" i="1" kern="1200" dirty="0">
                <a:solidFill>
                  <a:schemeClr val="bg1"/>
                </a:solidFill>
                <a:latin typeface="Arial" panose="020B0604020202020204" pitchFamily="34" charset="0"/>
                <a:cs typeface="Arial" panose="020B0604020202020204" pitchFamily="34" charset="0"/>
              </a:rPr>
              <a:t>DCP Procurement Webpages</a:t>
            </a:r>
            <a:endParaRPr lang="en-US" sz="4000" b="1" i="1" kern="1200" dirty="0">
              <a:solidFill>
                <a:schemeClr val="bg1"/>
              </a:solidFill>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FA0949AD-08F1-455F-8685-E35227886012}"/>
              </a:ext>
            </a:extLst>
          </p:cNvPr>
          <p:cNvSpPr>
            <a:spLocks noGrp="1"/>
          </p:cNvSpPr>
          <p:nvPr>
            <p:ph type="body" sz="half" idx="2"/>
          </p:nvPr>
        </p:nvSpPr>
        <p:spPr>
          <a:xfrm>
            <a:off x="273163" y="3077310"/>
            <a:ext cx="4560095" cy="816669"/>
          </a:xfrm>
        </p:spPr>
        <p:txBody>
          <a:bodyPr vert="horz" lIns="91440" tIns="45720" rIns="91440" bIns="45720" rtlCol="0">
            <a:normAutofit/>
          </a:bodyPr>
          <a:lstStyle/>
          <a:p>
            <a:pPr>
              <a:buFont typeface="Wingdings 3" charset="2"/>
              <a:buChar char=""/>
            </a:pPr>
            <a:r>
              <a:rPr lang="en-US" altLang="en-US" sz="1800" dirty="0">
                <a:solidFill>
                  <a:schemeClr val="bg1"/>
                </a:solidFill>
                <a:latin typeface="Arial" panose="020B0604020202020204" pitchFamily="34" charset="0"/>
                <a:cs typeface="Arial" panose="020B0604020202020204" pitchFamily="34" charset="0"/>
                <a:hlinkClick r:id="rId3"/>
              </a:rPr>
              <a:t>https://www.phoenix.gov/streets/procurement-opportunities/</a:t>
            </a:r>
            <a:endParaRPr lang="en-US" sz="1800" dirty="0">
              <a:solidFill>
                <a:schemeClr val="bg1"/>
              </a:solidFill>
              <a:latin typeface="Arial" panose="020B0604020202020204" pitchFamily="34" charset="0"/>
              <a:cs typeface="Arial" panose="020B0604020202020204" pitchFamily="34" charset="0"/>
            </a:endParaRPr>
          </a:p>
          <a:p>
            <a:pPr>
              <a:buFont typeface="Wingdings 3" charset="2"/>
              <a:buChar char=""/>
            </a:pPr>
            <a:endParaRPr lang="en-US" dirty="0"/>
          </a:p>
        </p:txBody>
      </p:sp>
      <p:pic>
        <p:nvPicPr>
          <p:cNvPr id="3" name="Picture 2" descr="A screenshot of a cell phone&#10;&#10;Description generated with very high confidence">
            <a:extLst>
              <a:ext uri="{FF2B5EF4-FFF2-40B4-BE49-F238E27FC236}">
                <a16:creationId xmlns:a16="http://schemas.microsoft.com/office/drawing/2014/main" id="{2DAA160D-0C18-42D3-8325-48BBE2745108}"/>
              </a:ext>
            </a:extLst>
          </p:cNvPr>
          <p:cNvPicPr>
            <a:picLocks noChangeAspect="1"/>
          </p:cNvPicPr>
          <p:nvPr/>
        </p:nvPicPr>
        <p:blipFill rotWithShape="1">
          <a:blip r:embed="rId4"/>
          <a:srcRect r="3715" b="-2"/>
          <a:stretch/>
        </p:blipFill>
        <p:spPr>
          <a:xfrm>
            <a:off x="5287646" y="1166133"/>
            <a:ext cx="6631191" cy="5440875"/>
          </a:xfrm>
          <a:prstGeom prst="rect">
            <a:avLst/>
          </a:prstGeom>
          <a:effectLst>
            <a:outerShdw blurRad="50800" dist="38100" dir="5400000" algn="t" rotWithShape="0">
              <a:prstClr val="black">
                <a:alpha val="43000"/>
              </a:prstClr>
            </a:outerShdw>
          </a:effectLst>
        </p:spPr>
      </p:pic>
      <p:sp>
        <p:nvSpPr>
          <p:cNvPr id="15" name="Arrow: Right 14">
            <a:extLst>
              <a:ext uri="{FF2B5EF4-FFF2-40B4-BE49-F238E27FC236}">
                <a16:creationId xmlns:a16="http://schemas.microsoft.com/office/drawing/2014/main" id="{05169FB6-A1D3-40AE-98B6-CD7499A78B1C}"/>
              </a:ext>
            </a:extLst>
          </p:cNvPr>
          <p:cNvSpPr/>
          <p:nvPr/>
        </p:nvSpPr>
        <p:spPr>
          <a:xfrm rot="20389112">
            <a:off x="3422796" y="4864280"/>
            <a:ext cx="2030131" cy="875098"/>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spcAft>
                <a:spcPts val="600"/>
              </a:spcAft>
            </a:pPr>
            <a:r>
              <a:rPr lang="en-US" sz="1300" b="1" dirty="0">
                <a:solidFill>
                  <a:schemeClr val="bg1"/>
                </a:solidFill>
              </a:rPr>
              <a:t>Procurement Newsletter</a:t>
            </a:r>
          </a:p>
        </p:txBody>
      </p:sp>
      <p:sp>
        <p:nvSpPr>
          <p:cNvPr id="16" name="Arrow: Right 15">
            <a:extLst>
              <a:ext uri="{FF2B5EF4-FFF2-40B4-BE49-F238E27FC236}">
                <a16:creationId xmlns:a16="http://schemas.microsoft.com/office/drawing/2014/main" id="{4E041DDC-2B07-47B3-AC15-FB3EF3136039}"/>
              </a:ext>
            </a:extLst>
          </p:cNvPr>
          <p:cNvSpPr/>
          <p:nvPr/>
        </p:nvSpPr>
        <p:spPr>
          <a:xfrm rot="20388017">
            <a:off x="3705775" y="6025675"/>
            <a:ext cx="1763546" cy="732542"/>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spcAft>
                <a:spcPts val="600"/>
              </a:spcAft>
            </a:pPr>
            <a:r>
              <a:rPr lang="en-US" sz="1300" b="1" dirty="0">
                <a:solidFill>
                  <a:schemeClr val="bg1"/>
                </a:solidFill>
              </a:rPr>
              <a:t>Submitter’s Handbook</a:t>
            </a:r>
          </a:p>
        </p:txBody>
      </p:sp>
      <p:sp>
        <p:nvSpPr>
          <p:cNvPr id="18" name="Arrow: Right 17">
            <a:extLst>
              <a:ext uri="{FF2B5EF4-FFF2-40B4-BE49-F238E27FC236}">
                <a16:creationId xmlns:a16="http://schemas.microsoft.com/office/drawing/2014/main" id="{1F447BF0-9043-4C67-A27B-021D38ACDCE7}"/>
              </a:ext>
            </a:extLst>
          </p:cNvPr>
          <p:cNvSpPr/>
          <p:nvPr/>
        </p:nvSpPr>
        <p:spPr>
          <a:xfrm rot="20354397">
            <a:off x="3273635" y="3909429"/>
            <a:ext cx="2074541" cy="754809"/>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spcAft>
                <a:spcPts val="600"/>
              </a:spcAft>
            </a:pPr>
            <a:r>
              <a:rPr lang="en-US" sz="1400" b="1" dirty="0">
                <a:solidFill>
                  <a:schemeClr val="bg1"/>
                </a:solidFill>
              </a:rPr>
              <a:t>Solicitations Website</a:t>
            </a:r>
          </a:p>
        </p:txBody>
      </p:sp>
      <p:graphicFrame>
        <p:nvGraphicFramePr>
          <p:cNvPr id="8" name="Object 7">
            <a:extLst>
              <a:ext uri="{FF2B5EF4-FFF2-40B4-BE49-F238E27FC236}">
                <a16:creationId xmlns:a16="http://schemas.microsoft.com/office/drawing/2014/main" id="{C2A5D983-09EF-406F-81DA-304FBABA7117}"/>
              </a:ext>
            </a:extLst>
          </p:cNvPr>
          <p:cNvGraphicFramePr>
            <a:graphicFrameLocks noChangeAspect="1"/>
          </p:cNvGraphicFramePr>
          <p:nvPr>
            <p:extLst>
              <p:ext uri="{D42A27DB-BD31-4B8C-83A1-F6EECF244321}">
                <p14:modId xmlns:p14="http://schemas.microsoft.com/office/powerpoint/2010/main" val="1843669771"/>
              </p:ext>
            </p:extLst>
          </p:nvPr>
        </p:nvGraphicFramePr>
        <p:xfrm>
          <a:off x="126162" y="95678"/>
          <a:ext cx="738187" cy="703262"/>
        </p:xfrm>
        <a:graphic>
          <a:graphicData uri="http://schemas.openxmlformats.org/presentationml/2006/ole">
            <mc:AlternateContent xmlns:mc="http://schemas.openxmlformats.org/markup-compatibility/2006">
              <mc:Choice xmlns:v="urn:schemas-microsoft-com:vml" Requires="v">
                <p:oleObj name="Bitmap Image" r:id="rId5" imgW="5180952" imgH="3533333" progId="Paint.Picture">
                  <p:embed/>
                </p:oleObj>
              </mc:Choice>
              <mc:Fallback>
                <p:oleObj name="Bitmap Image" r:id="rId5" imgW="5180952" imgH="3533333" progId="Paint.Picture">
                  <p:embed/>
                  <p:pic>
                    <p:nvPicPr>
                      <p:cNvPr id="5" name="Object 4"/>
                      <p:cNvPicPr>
                        <a:picLocks noChangeAspect="1" noChangeArrowheads="1"/>
                      </p:cNvPicPr>
                      <p:nvPr/>
                    </p:nvPicPr>
                    <p:blipFill>
                      <a:blip r:embed="rId6">
                        <a:lum contrast="80000"/>
                        <a:grayscl/>
                        <a:extLst>
                          <a:ext uri="{28A0092B-C50C-407E-A947-70E740481C1C}">
                            <a14:useLocalDpi xmlns:a14="http://schemas.microsoft.com/office/drawing/2010/main" val="0"/>
                          </a:ext>
                        </a:extLst>
                      </a:blip>
                      <a:srcRect l="31946" t="7246" r="29651" b="33385"/>
                      <a:stretch>
                        <a:fillRect/>
                      </a:stretch>
                    </p:blipFill>
                    <p:spPr bwMode="auto">
                      <a:xfrm>
                        <a:off x="126162" y="95678"/>
                        <a:ext cx="7381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extBox 1">
            <a:extLst>
              <a:ext uri="{FF2B5EF4-FFF2-40B4-BE49-F238E27FC236}">
                <a16:creationId xmlns:a16="http://schemas.microsoft.com/office/drawing/2014/main" id="{C6D2A42A-ACB5-411B-A67D-DDE0E56BB093}"/>
              </a:ext>
            </a:extLst>
          </p:cNvPr>
          <p:cNvSpPr txBox="1"/>
          <p:nvPr/>
        </p:nvSpPr>
        <p:spPr>
          <a:xfrm>
            <a:off x="255909" y="3708789"/>
            <a:ext cx="3203029" cy="2308324"/>
          </a:xfrm>
          <a:prstGeom prst="rect">
            <a:avLst/>
          </a:prstGeom>
          <a:noFill/>
        </p:spPr>
        <p:txBody>
          <a:bodyPr wrap="square" rtlCol="0">
            <a:spAutoFit/>
          </a:bodyPr>
          <a:lstStyle/>
          <a:p>
            <a:pPr marL="285750" indent="-285750">
              <a:buFont typeface="Wingdings" panose="05000000000000000000" pitchFamily="2" charset="2"/>
              <a:buChar char="v"/>
            </a:pPr>
            <a:r>
              <a:rPr lang="en-US" b="1" dirty="0">
                <a:solidFill>
                  <a:srgbClr val="7030A0"/>
                </a:solidFill>
                <a:latin typeface="Arial" panose="020B0604020202020204" pitchFamily="34" charset="0"/>
                <a:cs typeface="Arial" panose="020B0604020202020204" pitchFamily="34" charset="0"/>
              </a:rPr>
              <a:t>Invitation for Bids (IFB) = Specs / Plans / Addenda</a:t>
            </a:r>
          </a:p>
          <a:p>
            <a:pPr marL="285750" indent="-285750">
              <a:buFont typeface="Wingdings" panose="05000000000000000000" pitchFamily="2" charset="2"/>
              <a:buChar char="v"/>
            </a:pPr>
            <a:r>
              <a:rPr lang="en-US" b="1" dirty="0">
                <a:solidFill>
                  <a:srgbClr val="7030A0"/>
                </a:solidFill>
                <a:latin typeface="Arial" panose="020B0604020202020204" pitchFamily="34" charset="0"/>
                <a:cs typeface="Arial" panose="020B0604020202020204" pitchFamily="34" charset="0"/>
              </a:rPr>
              <a:t>Pre-Bid Power Point Presentation &amp; Sign-In Sheet</a:t>
            </a:r>
          </a:p>
          <a:p>
            <a:pPr marL="285750" indent="-285750">
              <a:buFont typeface="Wingdings" panose="05000000000000000000" pitchFamily="2" charset="2"/>
              <a:buChar char="v"/>
            </a:pPr>
            <a:r>
              <a:rPr lang="en-US" b="1" dirty="0">
                <a:solidFill>
                  <a:srgbClr val="7030A0"/>
                </a:solidFill>
                <a:latin typeface="Arial" panose="020B0604020202020204" pitchFamily="34" charset="0"/>
                <a:cs typeface="Arial" panose="020B0604020202020204" pitchFamily="34" charset="0"/>
              </a:rPr>
              <a:t>Preliminary Bid Results</a:t>
            </a:r>
          </a:p>
          <a:p>
            <a:pPr marL="285750" indent="-285750">
              <a:buFont typeface="Wingdings" panose="05000000000000000000" pitchFamily="2" charset="2"/>
              <a:buChar char="v"/>
            </a:pPr>
            <a:r>
              <a:rPr lang="en-US" b="1" dirty="0">
                <a:solidFill>
                  <a:srgbClr val="7030A0"/>
                </a:solidFill>
                <a:latin typeface="Arial" panose="020B0604020202020204" pitchFamily="34" charset="0"/>
                <a:cs typeface="Arial" panose="020B0604020202020204" pitchFamily="34" charset="0"/>
              </a:rPr>
              <a:t>Final Results &amp; Bid Tabulation</a:t>
            </a:r>
          </a:p>
        </p:txBody>
      </p:sp>
    </p:spTree>
    <p:extLst>
      <p:ext uri="{BB962C8B-B14F-4D97-AF65-F5344CB8AC3E}">
        <p14:creationId xmlns:p14="http://schemas.microsoft.com/office/powerpoint/2010/main" val="24555235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5894982" y="223928"/>
            <a:ext cx="5952750" cy="1293028"/>
          </a:xfrm>
        </p:spPr>
        <p:txBody>
          <a:bodyPr>
            <a:normAutofit/>
          </a:bodyPr>
          <a:lstStyle/>
          <a:p>
            <a:pPr algn="ctr"/>
            <a:r>
              <a:rPr lang="en-US" sz="3600" b="1" i="1" dirty="0">
                <a:solidFill>
                  <a:schemeClr val="bg1"/>
                </a:solidFill>
                <a:latin typeface="Arial" panose="020B0604020202020204" pitchFamily="34" charset="0"/>
                <a:cs typeface="Arial" panose="020B0604020202020204" pitchFamily="34" charset="0"/>
              </a:rPr>
              <a:t>City of Phoenix Solicitations Website</a:t>
            </a:r>
          </a:p>
        </p:txBody>
      </p:sp>
      <p:sp>
        <p:nvSpPr>
          <p:cNvPr id="19" name="Content Placeholder 2"/>
          <p:cNvSpPr>
            <a:spLocks noGrp="1"/>
          </p:cNvSpPr>
          <p:nvPr>
            <p:ph idx="4294967295"/>
          </p:nvPr>
        </p:nvSpPr>
        <p:spPr>
          <a:xfrm>
            <a:off x="126162" y="2178708"/>
            <a:ext cx="3849688" cy="3998912"/>
          </a:xfrm>
        </p:spPr>
        <p:txBody>
          <a:bodyPr anchor="ctr">
            <a:normAutofit/>
          </a:bodyPr>
          <a:lstStyle/>
          <a:p>
            <a:pPr marL="457200" indent="-457200">
              <a:buFont typeface="+mj-lt"/>
              <a:buAutoNum type="arabicPeriod"/>
              <a:defRPr/>
            </a:pPr>
            <a:r>
              <a:rPr lang="en-US" altLang="en-US" sz="2400" b="1" i="1" dirty="0">
                <a:solidFill>
                  <a:schemeClr val="bg1"/>
                </a:solidFill>
                <a:latin typeface="Arial" panose="020B0604020202020204" pitchFamily="34" charset="0"/>
                <a:cs typeface="Arial" panose="020B0604020202020204" pitchFamily="34" charset="0"/>
              </a:rPr>
              <a:t>Project-specific RFQs, Notifications, Sign-in Sheets, PowerPoint Presentations</a:t>
            </a:r>
          </a:p>
          <a:p>
            <a:pPr marL="457200" indent="-457200">
              <a:buFont typeface="+mj-lt"/>
              <a:buAutoNum type="arabicPeriod"/>
              <a:defRPr/>
            </a:pPr>
            <a:r>
              <a:rPr lang="en-US" altLang="en-US" sz="2400" b="1" i="1" dirty="0">
                <a:solidFill>
                  <a:schemeClr val="bg1"/>
                </a:solidFill>
                <a:latin typeface="Arial" panose="020B0604020202020204" pitchFamily="34" charset="0"/>
                <a:cs typeface="Arial" panose="020B0604020202020204" pitchFamily="34" charset="0"/>
              </a:rPr>
              <a:t>Link to “Tabulations, Awards and Recommendations” web page</a:t>
            </a:r>
          </a:p>
          <a:p>
            <a:pPr marL="0" indent="0">
              <a:buNone/>
              <a:defRPr/>
            </a:pPr>
            <a:r>
              <a:rPr lang="en-US" altLang="en-US" sz="1800" b="1" dirty="0">
                <a:solidFill>
                  <a:srgbClr val="C00000"/>
                </a:solidFill>
                <a:cs typeface="Arial" panose="020B0604020202020204" pitchFamily="34" charset="0"/>
                <a:hlinkClick r:id="rId3"/>
              </a:rPr>
              <a:t>https://solicitations.phoenix.gov</a:t>
            </a:r>
            <a:endParaRPr lang="en-US" altLang="en-US" sz="1800" dirty="0">
              <a:solidFill>
                <a:srgbClr val="C00000"/>
              </a:solidFill>
              <a:cs typeface="Arial" panose="020B0604020202020204" pitchFamily="34" charset="0"/>
            </a:endParaRPr>
          </a:p>
        </p:txBody>
      </p:sp>
      <p:pic>
        <p:nvPicPr>
          <p:cNvPr id="2" name="Picture 1">
            <a:extLst>
              <a:ext uri="{FF2B5EF4-FFF2-40B4-BE49-F238E27FC236}">
                <a16:creationId xmlns:a16="http://schemas.microsoft.com/office/drawing/2014/main" id="{65BB680C-967F-468D-8E4F-5A62B3049D65}"/>
              </a:ext>
            </a:extLst>
          </p:cNvPr>
          <p:cNvPicPr>
            <a:picLocks noChangeAspect="1"/>
          </p:cNvPicPr>
          <p:nvPr/>
        </p:nvPicPr>
        <p:blipFill>
          <a:blip r:embed="rId4"/>
          <a:stretch>
            <a:fillRect/>
          </a:stretch>
        </p:blipFill>
        <p:spPr>
          <a:xfrm>
            <a:off x="3994484" y="2273301"/>
            <a:ext cx="7902282" cy="4117090"/>
          </a:xfrm>
          <a:prstGeom prst="rect">
            <a:avLst/>
          </a:prstGeom>
        </p:spPr>
      </p:pic>
      <p:sp>
        <p:nvSpPr>
          <p:cNvPr id="3" name="Arrow: Down 2">
            <a:extLst>
              <a:ext uri="{FF2B5EF4-FFF2-40B4-BE49-F238E27FC236}">
                <a16:creationId xmlns:a16="http://schemas.microsoft.com/office/drawing/2014/main" id="{ED236298-3C74-4211-8078-D2916F21553A}"/>
              </a:ext>
            </a:extLst>
          </p:cNvPr>
          <p:cNvSpPr/>
          <p:nvPr/>
        </p:nvSpPr>
        <p:spPr>
          <a:xfrm rot="20695235">
            <a:off x="5372179" y="1898413"/>
            <a:ext cx="457200" cy="564842"/>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solidFill>
                  <a:schemeClr val="bg1"/>
                </a:solidFill>
              </a:rPr>
              <a:t>1</a:t>
            </a:r>
          </a:p>
        </p:txBody>
      </p:sp>
      <p:sp>
        <p:nvSpPr>
          <p:cNvPr id="23" name="Arrow: Down 22">
            <a:extLst>
              <a:ext uri="{FF2B5EF4-FFF2-40B4-BE49-F238E27FC236}">
                <a16:creationId xmlns:a16="http://schemas.microsoft.com/office/drawing/2014/main" id="{C792E1EA-60E3-406C-B0BB-399B0CF48631}"/>
              </a:ext>
            </a:extLst>
          </p:cNvPr>
          <p:cNvSpPr/>
          <p:nvPr/>
        </p:nvSpPr>
        <p:spPr>
          <a:xfrm rot="955225">
            <a:off x="6997700" y="1896287"/>
            <a:ext cx="457200" cy="564842"/>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solidFill>
                  <a:schemeClr val="bg1"/>
                </a:solidFill>
              </a:rPr>
              <a:t>2</a:t>
            </a:r>
          </a:p>
        </p:txBody>
      </p:sp>
      <p:graphicFrame>
        <p:nvGraphicFramePr>
          <p:cNvPr id="7" name="Object 6">
            <a:extLst>
              <a:ext uri="{FF2B5EF4-FFF2-40B4-BE49-F238E27FC236}">
                <a16:creationId xmlns:a16="http://schemas.microsoft.com/office/drawing/2014/main" id="{2E23199F-E2EB-4B74-B779-CB66BA7BBD1C}"/>
              </a:ext>
            </a:extLst>
          </p:cNvPr>
          <p:cNvGraphicFramePr>
            <a:graphicFrameLocks noChangeAspect="1"/>
          </p:cNvGraphicFramePr>
          <p:nvPr>
            <p:extLst>
              <p:ext uri="{D42A27DB-BD31-4B8C-83A1-F6EECF244321}">
                <p14:modId xmlns:p14="http://schemas.microsoft.com/office/powerpoint/2010/main" val="4233996675"/>
              </p:ext>
            </p:extLst>
          </p:nvPr>
        </p:nvGraphicFramePr>
        <p:xfrm>
          <a:off x="126162" y="111919"/>
          <a:ext cx="738187" cy="703262"/>
        </p:xfrm>
        <a:graphic>
          <a:graphicData uri="http://schemas.openxmlformats.org/presentationml/2006/ole">
            <mc:AlternateContent xmlns:mc="http://schemas.openxmlformats.org/markup-compatibility/2006">
              <mc:Choice xmlns:v="urn:schemas-microsoft-com:vml" Requires="v">
                <p:oleObj name="Bitmap Image" r:id="rId5" imgW="5180952" imgH="3533333" progId="Paint.Picture">
                  <p:embed/>
                </p:oleObj>
              </mc:Choice>
              <mc:Fallback>
                <p:oleObj name="Bitmap Image" r:id="rId5" imgW="5180952" imgH="3533333" progId="Paint.Picture">
                  <p:embed/>
                  <p:pic>
                    <p:nvPicPr>
                      <p:cNvPr id="5" name="Object 4"/>
                      <p:cNvPicPr>
                        <a:picLocks noChangeAspect="1" noChangeArrowheads="1"/>
                      </p:cNvPicPr>
                      <p:nvPr/>
                    </p:nvPicPr>
                    <p:blipFill>
                      <a:blip r:embed="rId6">
                        <a:lum contrast="80000"/>
                        <a:grayscl/>
                        <a:extLst>
                          <a:ext uri="{28A0092B-C50C-407E-A947-70E740481C1C}">
                            <a14:useLocalDpi xmlns:a14="http://schemas.microsoft.com/office/drawing/2010/main" val="0"/>
                          </a:ext>
                        </a:extLst>
                      </a:blip>
                      <a:srcRect l="31946" t="7246" r="29651" b="33385"/>
                      <a:stretch>
                        <a:fillRect/>
                      </a:stretch>
                    </p:blipFill>
                    <p:spPr bwMode="auto">
                      <a:xfrm>
                        <a:off x="126162" y="111919"/>
                        <a:ext cx="7381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5033694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EBCE8-69C5-45BD-8901-54D636EA2E64}"/>
              </a:ext>
            </a:extLst>
          </p:cNvPr>
          <p:cNvSpPr>
            <a:spLocks noGrp="1"/>
          </p:cNvSpPr>
          <p:nvPr>
            <p:ph type="ctrTitle"/>
          </p:nvPr>
        </p:nvSpPr>
        <p:spPr>
          <a:xfrm>
            <a:off x="5109410" y="268254"/>
            <a:ext cx="7002379" cy="1463041"/>
          </a:xfrm>
        </p:spPr>
        <p:txBody>
          <a:bodyPr>
            <a:noAutofit/>
          </a:bodyPr>
          <a:lstStyle/>
          <a:p>
            <a:r>
              <a:rPr lang="en-US" sz="3600" b="1" i="1" dirty="0">
                <a:solidFill>
                  <a:schemeClr val="bg1"/>
                </a:solidFill>
                <a:latin typeface="Arial" panose="020B0604020202020204" pitchFamily="34" charset="0"/>
                <a:cs typeface="Arial" panose="020B0604020202020204" pitchFamily="34" charset="0"/>
              </a:rPr>
              <a:t>Vendor Registration</a:t>
            </a:r>
            <a:br>
              <a:rPr lang="en-US" sz="4400" b="1" i="1" dirty="0">
                <a:solidFill>
                  <a:schemeClr val="bg1"/>
                </a:solidFill>
                <a:latin typeface="Arial" panose="020B0604020202020204" pitchFamily="34" charset="0"/>
                <a:cs typeface="Arial" panose="020B0604020202020204" pitchFamily="34" charset="0"/>
              </a:rPr>
            </a:br>
            <a:r>
              <a:rPr lang="en-US" sz="2400" b="1" i="1"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vendor.support@phoenix.gov</a:t>
            </a:r>
            <a:br>
              <a:rPr lang="en-US" sz="2400" b="1" i="1" dirty="0">
                <a:solidFill>
                  <a:schemeClr val="bg1"/>
                </a:solidFill>
                <a:latin typeface="Arial" panose="020B0604020202020204" pitchFamily="34" charset="0"/>
                <a:cs typeface="Arial" panose="020B0604020202020204" pitchFamily="34" charset="0"/>
              </a:rPr>
            </a:br>
            <a:r>
              <a:rPr lang="en-US" sz="2400" b="1" i="1" dirty="0">
                <a:solidFill>
                  <a:schemeClr val="bg1"/>
                </a:solidFill>
                <a:latin typeface="Arial" panose="020B0604020202020204" pitchFamily="34" charset="0"/>
                <a:cs typeface="Arial" panose="020B0604020202020204" pitchFamily="34" charset="0"/>
              </a:rPr>
              <a:t>602.262.1819</a:t>
            </a:r>
          </a:p>
        </p:txBody>
      </p:sp>
      <p:sp>
        <p:nvSpPr>
          <p:cNvPr id="3" name="Subtitle 2">
            <a:extLst>
              <a:ext uri="{FF2B5EF4-FFF2-40B4-BE49-F238E27FC236}">
                <a16:creationId xmlns:a16="http://schemas.microsoft.com/office/drawing/2014/main" id="{862E229A-99A4-4886-9F2A-9E9257602673}"/>
              </a:ext>
            </a:extLst>
          </p:cNvPr>
          <p:cNvSpPr>
            <a:spLocks noGrp="1"/>
          </p:cNvSpPr>
          <p:nvPr>
            <p:ph type="subTitle" idx="1"/>
          </p:nvPr>
        </p:nvSpPr>
        <p:spPr>
          <a:xfrm>
            <a:off x="2771274" y="3647244"/>
            <a:ext cx="3453063" cy="994611"/>
          </a:xfrm>
        </p:spPr>
        <p:txBody>
          <a:bodyPr>
            <a:normAutofit/>
          </a:bodyPr>
          <a:lstStyle/>
          <a:p>
            <a:r>
              <a:rPr lang="en-US" b="1" dirty="0">
                <a:solidFill>
                  <a:schemeClr val="accent1">
                    <a:lumMod val="50000"/>
                  </a:schemeClr>
                </a:solidFill>
                <a:latin typeface="Arial" panose="020B0604020202020204" pitchFamily="34" charset="0"/>
                <a:cs typeface="Arial" panose="020B0604020202020204" pitchFamily="34" charset="0"/>
              </a:rPr>
              <a:t>Brief overview for online registration and procurePHX accessibility</a:t>
            </a:r>
          </a:p>
        </p:txBody>
      </p:sp>
      <p:pic>
        <p:nvPicPr>
          <p:cNvPr id="1026" name="Picture 2" descr="Image result for procure phx logo">
            <a:extLst>
              <a:ext uri="{FF2B5EF4-FFF2-40B4-BE49-F238E27FC236}">
                <a16:creationId xmlns:a16="http://schemas.microsoft.com/office/drawing/2014/main" id="{E629B467-A67A-41BD-99E5-5834F0AD6A8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18902" y="1824988"/>
            <a:ext cx="10535919" cy="284469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Object 5">
            <a:extLst>
              <a:ext uri="{FF2B5EF4-FFF2-40B4-BE49-F238E27FC236}">
                <a16:creationId xmlns:a16="http://schemas.microsoft.com/office/drawing/2014/main" id="{A19BA727-498C-4E0E-87F3-8FAF23269D05}"/>
              </a:ext>
            </a:extLst>
          </p:cNvPr>
          <p:cNvGraphicFramePr>
            <a:graphicFrameLocks noChangeAspect="1"/>
          </p:cNvGraphicFramePr>
          <p:nvPr>
            <p:extLst>
              <p:ext uri="{D42A27DB-BD31-4B8C-83A1-F6EECF244321}">
                <p14:modId xmlns:p14="http://schemas.microsoft.com/office/powerpoint/2010/main" val="3389008903"/>
              </p:ext>
            </p:extLst>
          </p:nvPr>
        </p:nvGraphicFramePr>
        <p:xfrm>
          <a:off x="177533" y="143968"/>
          <a:ext cx="738187" cy="703262"/>
        </p:xfrm>
        <a:graphic>
          <a:graphicData uri="http://schemas.openxmlformats.org/presentationml/2006/ole">
            <mc:AlternateContent xmlns:mc="http://schemas.openxmlformats.org/markup-compatibility/2006">
              <mc:Choice xmlns:v="urn:schemas-microsoft-com:vml" Requires="v">
                <p:oleObj name="Bitmap Image" r:id="rId5" imgW="5180952" imgH="3533333" progId="Paint.Picture">
                  <p:embed/>
                </p:oleObj>
              </mc:Choice>
              <mc:Fallback>
                <p:oleObj name="Bitmap Image" r:id="rId5" imgW="5180952" imgH="3533333" progId="Paint.Picture">
                  <p:embed/>
                  <p:pic>
                    <p:nvPicPr>
                      <p:cNvPr id="5" name="Object 4"/>
                      <p:cNvPicPr>
                        <a:picLocks noChangeAspect="1" noChangeArrowheads="1"/>
                      </p:cNvPicPr>
                      <p:nvPr/>
                    </p:nvPicPr>
                    <p:blipFill>
                      <a:blip r:embed="rId6">
                        <a:lum contrast="80000"/>
                        <a:grayscl/>
                        <a:extLst>
                          <a:ext uri="{28A0092B-C50C-407E-A947-70E740481C1C}">
                            <a14:useLocalDpi xmlns:a14="http://schemas.microsoft.com/office/drawing/2010/main" val="0"/>
                          </a:ext>
                        </a:extLst>
                      </a:blip>
                      <a:srcRect l="31946" t="7246" r="29651" b="33385"/>
                      <a:stretch>
                        <a:fillRect/>
                      </a:stretch>
                    </p:blipFill>
                    <p:spPr bwMode="auto">
                      <a:xfrm>
                        <a:off x="177533" y="143968"/>
                        <a:ext cx="7381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458022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A93C1-73D9-4EF2-8A3E-7CDB8278C850}"/>
              </a:ext>
            </a:extLst>
          </p:cNvPr>
          <p:cNvSpPr>
            <a:spLocks noGrp="1"/>
          </p:cNvSpPr>
          <p:nvPr>
            <p:ph type="title"/>
          </p:nvPr>
        </p:nvSpPr>
        <p:spPr>
          <a:xfrm>
            <a:off x="4780546" y="337845"/>
            <a:ext cx="6601452" cy="970450"/>
          </a:xfrm>
        </p:spPr>
        <p:txBody>
          <a:bodyPr>
            <a:normAutofit/>
          </a:bodyPr>
          <a:lstStyle/>
          <a:p>
            <a:r>
              <a:rPr lang="en-US" sz="3600" b="1" i="1" dirty="0">
                <a:solidFill>
                  <a:schemeClr val="bg1"/>
                </a:solidFill>
                <a:latin typeface="Arial" panose="020B0604020202020204" pitchFamily="34" charset="0"/>
                <a:cs typeface="Arial" panose="020B0604020202020204" pitchFamily="34" charset="0"/>
              </a:rPr>
              <a:t>Vendor Registration</a:t>
            </a:r>
          </a:p>
        </p:txBody>
      </p:sp>
      <p:sp>
        <p:nvSpPr>
          <p:cNvPr id="3" name="Content Placeholder 2">
            <a:extLst>
              <a:ext uri="{FF2B5EF4-FFF2-40B4-BE49-F238E27FC236}">
                <a16:creationId xmlns:a16="http://schemas.microsoft.com/office/drawing/2014/main" id="{C6493197-B7A8-4516-AEB0-D0D6AEF59DB5}"/>
              </a:ext>
            </a:extLst>
          </p:cNvPr>
          <p:cNvSpPr>
            <a:spLocks noGrp="1"/>
          </p:cNvSpPr>
          <p:nvPr>
            <p:ph idx="1"/>
          </p:nvPr>
        </p:nvSpPr>
        <p:spPr>
          <a:xfrm>
            <a:off x="4780546" y="1308295"/>
            <a:ext cx="7189070" cy="5434320"/>
          </a:xfrm>
        </p:spPr>
        <p:txBody>
          <a:bodyPr>
            <a:noAutofit/>
          </a:bodyPr>
          <a:lstStyle/>
          <a:p>
            <a:pPr>
              <a:spcAft>
                <a:spcPts val="1200"/>
              </a:spcAft>
            </a:pPr>
            <a:r>
              <a:rPr lang="en-US" sz="1800" b="1" dirty="0">
                <a:solidFill>
                  <a:schemeClr val="bg1"/>
                </a:solidFill>
                <a:latin typeface="Arial" panose="020B0604020202020204" pitchFamily="34" charset="0"/>
                <a:cs typeface="Arial" panose="020B0604020202020204" pitchFamily="34" charset="0"/>
              </a:rPr>
              <a:t>All Firms MUST </a:t>
            </a:r>
            <a:r>
              <a:rPr lang="en-US" sz="1800" dirty="0">
                <a:solidFill>
                  <a:schemeClr val="bg1"/>
                </a:solidFill>
                <a:latin typeface="Arial" panose="020B0604020202020204" pitchFamily="34" charset="0"/>
                <a:cs typeface="Arial" panose="020B0604020202020204" pitchFamily="34" charset="0"/>
              </a:rPr>
              <a:t>be registered in the Vendor Management System </a:t>
            </a:r>
          </a:p>
          <a:p>
            <a:r>
              <a:rPr lang="en-US" sz="1800" dirty="0">
                <a:solidFill>
                  <a:schemeClr val="bg1"/>
                </a:solidFill>
                <a:latin typeface="Arial" panose="020B0604020202020204" pitchFamily="34" charset="0"/>
                <a:cs typeface="Arial" panose="020B0604020202020204" pitchFamily="34" charset="0"/>
              </a:rPr>
              <a:t>Information on how to register with the City is available at:</a:t>
            </a:r>
          </a:p>
          <a:p>
            <a:pPr marL="0" indent="0" algn="ctr">
              <a:spcAft>
                <a:spcPts val="1200"/>
              </a:spcAft>
              <a:buNone/>
            </a:pPr>
            <a:r>
              <a:rPr lang="en-US" sz="1800" dirty="0">
                <a:solidFill>
                  <a:srgbClr val="0000FF"/>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https://www.phoenix.gov/finance/vendorsreg</a:t>
            </a:r>
            <a:endParaRPr lang="en-US" sz="1800" dirty="0">
              <a:solidFill>
                <a:srgbClr val="0000FF"/>
              </a:solidFill>
              <a:latin typeface="Arial" panose="020B0604020202020204" pitchFamily="34" charset="0"/>
              <a:cs typeface="Arial" panose="020B0604020202020204" pitchFamily="34" charset="0"/>
            </a:endParaRPr>
          </a:p>
          <a:p>
            <a:pPr>
              <a:spcAft>
                <a:spcPts val="1200"/>
              </a:spcAft>
            </a:pPr>
            <a:r>
              <a:rPr lang="en-US" sz="1800" b="1" dirty="0">
                <a:solidFill>
                  <a:schemeClr val="bg1"/>
                </a:solidFill>
                <a:latin typeface="Arial" panose="020B0604020202020204" pitchFamily="34" charset="0"/>
                <a:cs typeface="Arial" panose="020B0604020202020204" pitchFamily="34" charset="0"/>
              </a:rPr>
              <a:t>New Firms</a:t>
            </a:r>
            <a:r>
              <a:rPr lang="en-US" sz="1800" dirty="0">
                <a:solidFill>
                  <a:schemeClr val="bg1"/>
                </a:solidFill>
                <a:latin typeface="Arial" panose="020B0604020202020204" pitchFamily="34" charset="0"/>
                <a:cs typeface="Arial" panose="020B0604020202020204" pitchFamily="34" charset="0"/>
              </a:rPr>
              <a:t> – After Registering, the City will send an e-mail with a vendor number in approx. 2 days</a:t>
            </a:r>
          </a:p>
          <a:p>
            <a:r>
              <a:rPr lang="en-US" sz="1800" dirty="0">
                <a:solidFill>
                  <a:schemeClr val="bg1"/>
                </a:solidFill>
                <a:latin typeface="Arial" panose="020B0604020202020204" pitchFamily="34" charset="0"/>
                <a:cs typeface="Arial" panose="020B0604020202020204" pitchFamily="34" charset="0"/>
              </a:rPr>
              <a:t>If your firm is already registered with the City of Phoenix’s ProcurePHX system, login and access the electronic solicitation at:</a:t>
            </a:r>
          </a:p>
          <a:p>
            <a:pPr marL="0" indent="0" algn="ctr">
              <a:spcAft>
                <a:spcPts val="1200"/>
              </a:spcAft>
              <a:buNone/>
            </a:pPr>
            <a:r>
              <a:rPr lang="en-US" sz="1800" dirty="0">
                <a:solidFill>
                  <a:srgbClr val="0000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https://eprocurement.phoenix.gov/irj/portal</a:t>
            </a:r>
            <a:endParaRPr lang="en-US" sz="1800" dirty="0">
              <a:solidFill>
                <a:srgbClr val="0000FF"/>
              </a:solidFill>
              <a:latin typeface="Arial" panose="020B0604020202020204" pitchFamily="34" charset="0"/>
              <a:cs typeface="Arial" panose="020B0604020202020204" pitchFamily="34" charset="0"/>
            </a:endParaRPr>
          </a:p>
          <a:p>
            <a:pPr>
              <a:spcAft>
                <a:spcPts val="1200"/>
              </a:spcAft>
            </a:pPr>
            <a:r>
              <a:rPr lang="en-US" sz="1800" dirty="0">
                <a:solidFill>
                  <a:schemeClr val="bg1"/>
                </a:solidFill>
                <a:latin typeface="Arial" panose="020B0604020202020204" pitchFamily="34" charset="0"/>
                <a:cs typeface="Arial" panose="020B0604020202020204" pitchFamily="34" charset="0"/>
              </a:rPr>
              <a:t>Product Category Code is: 912000000 </a:t>
            </a:r>
          </a:p>
          <a:p>
            <a:pPr>
              <a:spcAft>
                <a:spcPts val="1200"/>
              </a:spcAft>
            </a:pPr>
            <a:r>
              <a:rPr lang="en-US" sz="1800" dirty="0">
                <a:solidFill>
                  <a:schemeClr val="bg1"/>
                </a:solidFill>
                <a:latin typeface="Arial" panose="020B0604020202020204" pitchFamily="34" charset="0"/>
                <a:cs typeface="Arial" panose="020B0604020202020204" pitchFamily="34" charset="0"/>
              </a:rPr>
              <a:t>RFx Number is: 6000001671</a:t>
            </a:r>
          </a:p>
          <a:p>
            <a:r>
              <a:rPr lang="en-US" sz="1800" dirty="0">
                <a:solidFill>
                  <a:schemeClr val="bg1"/>
                </a:solidFill>
                <a:latin typeface="Arial" panose="020B0604020202020204" pitchFamily="34" charset="0"/>
                <a:cs typeface="Arial" panose="020B0604020202020204" pitchFamily="34" charset="0"/>
              </a:rPr>
              <a:t>The VENDOR NUMBER is to be included in the Proposal Submittal Form (Page P.S.-1)</a:t>
            </a:r>
          </a:p>
        </p:txBody>
      </p:sp>
      <p:pic>
        <p:nvPicPr>
          <p:cNvPr id="4" name="Picture 3">
            <a:extLst>
              <a:ext uri="{FF2B5EF4-FFF2-40B4-BE49-F238E27FC236}">
                <a16:creationId xmlns:a16="http://schemas.microsoft.com/office/drawing/2014/main" id="{E9EDC0FB-EF4F-4FA4-A556-23477E7A61CC}"/>
              </a:ext>
            </a:extLst>
          </p:cNvPr>
          <p:cNvPicPr>
            <a:picLocks noChangeAspect="1"/>
          </p:cNvPicPr>
          <p:nvPr/>
        </p:nvPicPr>
        <p:blipFill>
          <a:blip r:embed="rId4"/>
          <a:stretch>
            <a:fillRect/>
          </a:stretch>
        </p:blipFill>
        <p:spPr>
          <a:xfrm>
            <a:off x="222384" y="761992"/>
            <a:ext cx="4095616" cy="1634056"/>
          </a:xfrm>
          <a:prstGeom prst="rect">
            <a:avLst/>
          </a:prstGeom>
        </p:spPr>
      </p:pic>
      <p:pic>
        <p:nvPicPr>
          <p:cNvPr id="5" name="Picture 4">
            <a:extLst>
              <a:ext uri="{FF2B5EF4-FFF2-40B4-BE49-F238E27FC236}">
                <a16:creationId xmlns:a16="http://schemas.microsoft.com/office/drawing/2014/main" id="{D2BF5C9B-36B6-46F7-8EEC-1D223BE8BCC7}"/>
              </a:ext>
            </a:extLst>
          </p:cNvPr>
          <p:cNvPicPr>
            <a:picLocks noChangeAspect="1"/>
          </p:cNvPicPr>
          <p:nvPr/>
        </p:nvPicPr>
        <p:blipFill>
          <a:blip r:embed="rId5"/>
          <a:stretch>
            <a:fillRect/>
          </a:stretch>
        </p:blipFill>
        <p:spPr>
          <a:xfrm>
            <a:off x="222384" y="2546437"/>
            <a:ext cx="4095616" cy="4196178"/>
          </a:xfrm>
          <a:prstGeom prst="rect">
            <a:avLst/>
          </a:prstGeom>
        </p:spPr>
      </p:pic>
      <p:graphicFrame>
        <p:nvGraphicFramePr>
          <p:cNvPr id="6" name="Object 5">
            <a:extLst>
              <a:ext uri="{FF2B5EF4-FFF2-40B4-BE49-F238E27FC236}">
                <a16:creationId xmlns:a16="http://schemas.microsoft.com/office/drawing/2014/main" id="{7F0684BB-EC7A-443D-8B8F-49FA1A56ACEB}"/>
              </a:ext>
            </a:extLst>
          </p:cNvPr>
          <p:cNvGraphicFramePr>
            <a:graphicFrameLocks noChangeAspect="1"/>
          </p:cNvGraphicFramePr>
          <p:nvPr>
            <p:extLst>
              <p:ext uri="{D42A27DB-BD31-4B8C-83A1-F6EECF244321}">
                <p14:modId xmlns:p14="http://schemas.microsoft.com/office/powerpoint/2010/main" val="624561519"/>
              </p:ext>
            </p:extLst>
          </p:nvPr>
        </p:nvGraphicFramePr>
        <p:xfrm>
          <a:off x="146711" y="58730"/>
          <a:ext cx="663291" cy="631909"/>
        </p:xfrm>
        <a:graphic>
          <a:graphicData uri="http://schemas.openxmlformats.org/presentationml/2006/ole">
            <mc:AlternateContent xmlns:mc="http://schemas.openxmlformats.org/markup-compatibility/2006">
              <mc:Choice xmlns:v="urn:schemas-microsoft-com:vml" Requires="v">
                <p:oleObj name="Bitmap Image" r:id="rId6" imgW="5180952" imgH="3533333" progId="Paint.Picture">
                  <p:embed/>
                </p:oleObj>
              </mc:Choice>
              <mc:Fallback>
                <p:oleObj name="Bitmap Image" r:id="rId6" imgW="5180952" imgH="3533333" progId="Paint.Picture">
                  <p:embed/>
                  <p:pic>
                    <p:nvPicPr>
                      <p:cNvPr id="5" name="Object 4"/>
                      <p:cNvPicPr>
                        <a:picLocks noChangeAspect="1" noChangeArrowheads="1"/>
                      </p:cNvPicPr>
                      <p:nvPr/>
                    </p:nvPicPr>
                    <p:blipFill>
                      <a:blip r:embed="rId7">
                        <a:lum contrast="80000"/>
                        <a:grayscl/>
                        <a:extLst>
                          <a:ext uri="{28A0092B-C50C-407E-A947-70E740481C1C}">
                            <a14:useLocalDpi xmlns:a14="http://schemas.microsoft.com/office/drawing/2010/main" val="0"/>
                          </a:ext>
                        </a:extLst>
                      </a:blip>
                      <a:srcRect l="31946" t="7246" r="29651" b="33385"/>
                      <a:stretch>
                        <a:fillRect/>
                      </a:stretch>
                    </p:blipFill>
                    <p:spPr bwMode="auto">
                      <a:xfrm>
                        <a:off x="146711" y="58730"/>
                        <a:ext cx="663291" cy="631909"/>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0761897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Content Placeholder 2">
            <a:extLst>
              <a:ext uri="{FF2B5EF4-FFF2-40B4-BE49-F238E27FC236}">
                <a16:creationId xmlns:a16="http://schemas.microsoft.com/office/drawing/2014/main" id="{52434170-DEDC-48BD-91D1-522F251B2F48}"/>
              </a:ext>
            </a:extLst>
          </p:cNvPr>
          <p:cNvGraphicFramePr>
            <a:graphicFrameLocks noGrp="1"/>
          </p:cNvGraphicFramePr>
          <p:nvPr>
            <p:ph idx="1"/>
            <p:extLst>
              <p:ext uri="{D42A27DB-BD31-4B8C-83A1-F6EECF244321}">
                <p14:modId xmlns:p14="http://schemas.microsoft.com/office/powerpoint/2010/main" val="2944356527"/>
              </p:ext>
            </p:extLst>
          </p:nvPr>
        </p:nvGraphicFramePr>
        <p:xfrm>
          <a:off x="5192486" y="487300"/>
          <a:ext cx="6760952" cy="6051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88892C24-3BA7-4A4B-8E45-8457313AA49E}"/>
              </a:ext>
            </a:extLst>
          </p:cNvPr>
          <p:cNvSpPr txBox="1">
            <a:spLocks/>
          </p:cNvSpPr>
          <p:nvPr/>
        </p:nvSpPr>
        <p:spPr>
          <a:xfrm>
            <a:off x="407409" y="1753994"/>
            <a:ext cx="4122549" cy="478514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ctr"/>
            <a:r>
              <a:rPr lang="en-US" sz="3600" b="1" i="1" dirty="0">
                <a:solidFill>
                  <a:schemeClr val="bg1"/>
                </a:solidFill>
                <a:latin typeface="Arial" panose="020B0604020202020204" pitchFamily="34" charset="0"/>
                <a:cs typeface="Arial" panose="020B0604020202020204" pitchFamily="34" charset="0"/>
              </a:rPr>
              <a:t>Questions AFTER TODAY?</a:t>
            </a:r>
          </a:p>
          <a:p>
            <a:pPr algn="ctr"/>
            <a:endParaRPr lang="en-US" sz="3600" b="1" i="1" dirty="0">
              <a:solidFill>
                <a:schemeClr val="bg1"/>
              </a:solidFill>
              <a:latin typeface="Arial" panose="020B0604020202020204" pitchFamily="34" charset="0"/>
              <a:cs typeface="Arial" panose="020B0604020202020204" pitchFamily="34" charset="0"/>
            </a:endParaRPr>
          </a:p>
          <a:p>
            <a:pPr algn="ctr"/>
            <a:r>
              <a:rPr kumimoji="0" lang="en-US" altLang="en-US" sz="3600" b="1" i="1" u="none" strike="noStrike" kern="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Stay for ProcurePHX Overview</a:t>
            </a:r>
            <a:br>
              <a:rPr kumimoji="0" lang="en-US" altLang="en-US" sz="3600" b="1" i="1" u="none" strike="noStrike" kern="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br>
            <a:br>
              <a:rPr kumimoji="0" lang="en-US" altLang="en-US" sz="3600" b="1" i="1"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lang="en-US" altLang="en-US" sz="3600" b="1" i="1" kern="0" dirty="0">
                <a:solidFill>
                  <a:schemeClr val="bg1"/>
                </a:solidFill>
                <a:latin typeface="Arial" panose="020B0604020202020204" pitchFamily="34" charset="0"/>
                <a:cs typeface="Arial" panose="020B0604020202020204" pitchFamily="34" charset="0"/>
              </a:rPr>
              <a:t>Thank You for Attending!!!</a:t>
            </a:r>
            <a:b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lang="en-US" sz="3600" b="1" i="1" dirty="0">
              <a:solidFill>
                <a:schemeClr val="bg1"/>
              </a:solidFill>
              <a:latin typeface="Arial" panose="020B0604020202020204" pitchFamily="34" charset="0"/>
              <a:cs typeface="Arial" panose="020B0604020202020204" pitchFamily="34" charset="0"/>
            </a:endParaRPr>
          </a:p>
        </p:txBody>
      </p:sp>
      <p:graphicFrame>
        <p:nvGraphicFramePr>
          <p:cNvPr id="7" name="Object 6">
            <a:extLst>
              <a:ext uri="{FF2B5EF4-FFF2-40B4-BE49-F238E27FC236}">
                <a16:creationId xmlns:a16="http://schemas.microsoft.com/office/drawing/2014/main" id="{E5A69415-063C-4FD1-97FE-BAE027A40195}"/>
              </a:ext>
            </a:extLst>
          </p:cNvPr>
          <p:cNvGraphicFramePr>
            <a:graphicFrameLocks noChangeAspect="1"/>
          </p:cNvGraphicFramePr>
          <p:nvPr>
            <p:extLst>
              <p:ext uri="{D42A27DB-BD31-4B8C-83A1-F6EECF244321}">
                <p14:modId xmlns:p14="http://schemas.microsoft.com/office/powerpoint/2010/main" val="3372283560"/>
              </p:ext>
            </p:extLst>
          </p:nvPr>
        </p:nvGraphicFramePr>
        <p:xfrm>
          <a:off x="115888" y="161716"/>
          <a:ext cx="738187" cy="703262"/>
        </p:xfrm>
        <a:graphic>
          <a:graphicData uri="http://schemas.openxmlformats.org/presentationml/2006/ole">
            <mc:AlternateContent xmlns:mc="http://schemas.openxmlformats.org/markup-compatibility/2006">
              <mc:Choice xmlns:v="urn:schemas-microsoft-com:vml" Requires="v">
                <p:oleObj name="Bitmap Image" r:id="rId8" imgW="5180952" imgH="3533333" progId="Paint.Picture">
                  <p:embed/>
                </p:oleObj>
              </mc:Choice>
              <mc:Fallback>
                <p:oleObj name="Bitmap Image" r:id="rId8" imgW="5180952" imgH="3533333" progId="Paint.Picture">
                  <p:embed/>
                  <p:pic>
                    <p:nvPicPr>
                      <p:cNvPr id="5" name="Object 4"/>
                      <p:cNvPicPr>
                        <a:picLocks noChangeAspect="1" noChangeArrowheads="1"/>
                      </p:cNvPicPr>
                      <p:nvPr/>
                    </p:nvPicPr>
                    <p:blipFill>
                      <a:blip r:embed="rId9">
                        <a:lum contrast="80000"/>
                        <a:grayscl/>
                        <a:extLst>
                          <a:ext uri="{28A0092B-C50C-407E-A947-70E740481C1C}">
                            <a14:useLocalDpi xmlns:a14="http://schemas.microsoft.com/office/drawing/2010/main" val="0"/>
                          </a:ext>
                        </a:extLst>
                      </a:blip>
                      <a:srcRect l="31946" t="7246" r="29651" b="33385"/>
                      <a:stretch>
                        <a:fillRect/>
                      </a:stretch>
                    </p:blipFill>
                    <p:spPr bwMode="auto">
                      <a:xfrm>
                        <a:off x="115888" y="161716"/>
                        <a:ext cx="7381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95170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8A6A5-D2BE-404E-BE6A-784851B9EB0C}"/>
              </a:ext>
            </a:extLst>
          </p:cNvPr>
          <p:cNvSpPr>
            <a:spLocks noGrp="1"/>
          </p:cNvSpPr>
          <p:nvPr>
            <p:ph type="title"/>
          </p:nvPr>
        </p:nvSpPr>
        <p:spPr>
          <a:xfrm>
            <a:off x="5764695" y="507122"/>
            <a:ext cx="5824330" cy="814608"/>
          </a:xfrm>
        </p:spPr>
        <p:txBody>
          <a:bodyPr>
            <a:normAutofit fontScale="90000"/>
          </a:bodyPr>
          <a:lstStyle/>
          <a:p>
            <a:pPr algn="ctr"/>
            <a:r>
              <a:rPr lang="en-US" b="1" i="1" dirty="0">
                <a:solidFill>
                  <a:schemeClr val="bg1"/>
                </a:solidFill>
                <a:latin typeface="Arial" panose="020B0604020202020204" pitchFamily="34" charset="0"/>
                <a:cs typeface="Arial" panose="020B0604020202020204" pitchFamily="34" charset="0"/>
              </a:rPr>
              <a:t>Procurephx and RFx Overview</a:t>
            </a:r>
          </a:p>
        </p:txBody>
      </p:sp>
      <p:graphicFrame>
        <p:nvGraphicFramePr>
          <p:cNvPr id="5" name="Content Placeholder 2">
            <a:extLst>
              <a:ext uri="{FF2B5EF4-FFF2-40B4-BE49-F238E27FC236}">
                <a16:creationId xmlns:a16="http://schemas.microsoft.com/office/drawing/2014/main" id="{3279B2FD-5C81-41FE-A192-659E036B7083}"/>
              </a:ext>
            </a:extLst>
          </p:cNvPr>
          <p:cNvGraphicFramePr>
            <a:graphicFrameLocks noGrp="1"/>
          </p:cNvGraphicFramePr>
          <p:nvPr>
            <p:ph idx="1"/>
            <p:extLst>
              <p:ext uri="{D42A27DB-BD31-4B8C-83A1-F6EECF244321}">
                <p14:modId xmlns:p14="http://schemas.microsoft.com/office/powerpoint/2010/main" val="3566420690"/>
              </p:ext>
            </p:extLst>
          </p:nvPr>
        </p:nvGraphicFramePr>
        <p:xfrm>
          <a:off x="646110" y="1491916"/>
          <a:ext cx="10942915" cy="50693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Object 3">
            <a:extLst>
              <a:ext uri="{FF2B5EF4-FFF2-40B4-BE49-F238E27FC236}">
                <a16:creationId xmlns:a16="http://schemas.microsoft.com/office/drawing/2014/main" id="{8B991C2B-B141-4A45-9A40-A86E135F9CE3}"/>
              </a:ext>
            </a:extLst>
          </p:cNvPr>
          <p:cNvGraphicFramePr>
            <a:graphicFrameLocks noChangeAspect="1"/>
          </p:cNvGraphicFramePr>
          <p:nvPr>
            <p:extLst>
              <p:ext uri="{D42A27DB-BD31-4B8C-83A1-F6EECF244321}">
                <p14:modId xmlns:p14="http://schemas.microsoft.com/office/powerpoint/2010/main" val="316072360"/>
              </p:ext>
            </p:extLst>
          </p:nvPr>
        </p:nvGraphicFramePr>
        <p:xfrm>
          <a:off x="115888" y="155491"/>
          <a:ext cx="738187" cy="703262"/>
        </p:xfrm>
        <a:graphic>
          <a:graphicData uri="http://schemas.openxmlformats.org/presentationml/2006/ole">
            <mc:AlternateContent xmlns:mc="http://schemas.openxmlformats.org/markup-compatibility/2006">
              <mc:Choice xmlns:v="urn:schemas-microsoft-com:vml" Requires="v">
                <p:oleObj name="Bitmap Image" r:id="rId7" imgW="5180952" imgH="3533333" progId="Paint.Picture">
                  <p:embed/>
                </p:oleObj>
              </mc:Choice>
              <mc:Fallback>
                <p:oleObj name="Bitmap Image" r:id="rId7" imgW="5180952" imgH="3533333" progId="Paint.Picture">
                  <p:embed/>
                  <p:pic>
                    <p:nvPicPr>
                      <p:cNvPr id="5" name="Object 4"/>
                      <p:cNvPicPr>
                        <a:picLocks noChangeAspect="1" noChangeArrowheads="1"/>
                      </p:cNvPicPr>
                      <p:nvPr/>
                    </p:nvPicPr>
                    <p:blipFill>
                      <a:blip r:embed="rId8">
                        <a:lum contrast="80000"/>
                        <a:grayscl/>
                        <a:extLst>
                          <a:ext uri="{28A0092B-C50C-407E-A947-70E740481C1C}">
                            <a14:useLocalDpi xmlns:a14="http://schemas.microsoft.com/office/drawing/2010/main" val="0"/>
                          </a:ext>
                        </a:extLst>
                      </a:blip>
                      <a:srcRect l="31946" t="7246" r="29651" b="33385"/>
                      <a:stretch>
                        <a:fillRect/>
                      </a:stretch>
                    </p:blipFill>
                    <p:spPr bwMode="auto">
                      <a:xfrm>
                        <a:off x="115888" y="155491"/>
                        <a:ext cx="7381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4098799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95939" y="273578"/>
            <a:ext cx="6578867" cy="790802"/>
          </a:xfrm>
        </p:spPr>
        <p:txBody>
          <a:bodyPr>
            <a:normAutofit/>
          </a:bodyPr>
          <a:lstStyle/>
          <a:p>
            <a:r>
              <a:rPr lang="en-US" altLang="en-US" sz="3600" b="1" i="1" dirty="0">
                <a:solidFill>
                  <a:schemeClr val="bg1"/>
                </a:solidFill>
                <a:latin typeface="Arial" panose="020B0604020202020204" pitchFamily="34" charset="0"/>
                <a:cs typeface="Arial" panose="020B0604020202020204" pitchFamily="34" charset="0"/>
              </a:rPr>
              <a:t>Login to ProcurePHX</a:t>
            </a:r>
            <a:endParaRPr lang="en-US" sz="3600" b="1" i="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84981" y="1452455"/>
            <a:ext cx="10922000" cy="1344086"/>
          </a:xfrm>
        </p:spPr>
        <p:txBody>
          <a:bodyPr>
            <a:noAutofit/>
          </a:bodyPr>
          <a:lstStyle/>
          <a:p>
            <a:pPr marL="45720" indent="0">
              <a:spcBef>
                <a:spcPts val="0"/>
              </a:spcBef>
              <a:buClr>
                <a:schemeClr val="bg2">
                  <a:lumMod val="60000"/>
                  <a:lumOff val="40000"/>
                </a:schemeClr>
              </a:buClr>
              <a:buNone/>
              <a:defRPr/>
            </a:pPr>
            <a:r>
              <a:rPr lang="en-US" sz="2400" dirty="0">
                <a:solidFill>
                  <a:schemeClr val="bg1"/>
                </a:solidFill>
                <a:latin typeface="Arial" panose="020B0604020202020204" pitchFamily="34" charset="0"/>
                <a:cs typeface="Arial" panose="020B0604020202020204" pitchFamily="34" charset="0"/>
              </a:rPr>
              <a:t>If your firm is already registered with the City of Phoenix’s ProcurePHX system, visit </a:t>
            </a:r>
            <a:r>
              <a:rPr lang="en-US" sz="2400" b="1" u="sng" dirty="0">
                <a:solidFill>
                  <a:schemeClr val="bg1"/>
                </a:solidFill>
                <a:latin typeface="Arial" panose="020B0604020202020204" pitchFamily="34" charset="0"/>
                <a:cs typeface="Arial" panose="020B0604020202020204" pitchFamily="34" charset="0"/>
              </a:rPr>
              <a:t>https://eprocurement.phoenix.gov/irj/portal</a:t>
            </a:r>
            <a:r>
              <a:rPr lang="en-US" sz="2400" b="1" dirty="0">
                <a:solidFill>
                  <a:schemeClr val="bg1"/>
                </a:solidFill>
                <a:latin typeface="Arial" panose="020B0604020202020204" pitchFamily="34" charset="0"/>
                <a:cs typeface="Arial" panose="020B0604020202020204" pitchFamily="34" charset="0"/>
              </a:rPr>
              <a:t> </a:t>
            </a:r>
            <a:r>
              <a:rPr lang="en-US" sz="2400" dirty="0">
                <a:solidFill>
                  <a:schemeClr val="bg1"/>
                </a:solidFill>
                <a:latin typeface="Arial" panose="020B0604020202020204" pitchFamily="34" charset="0"/>
                <a:cs typeface="Arial" panose="020B0604020202020204" pitchFamily="34" charset="0"/>
              </a:rPr>
              <a:t>to login and access the electronic solicitation</a:t>
            </a:r>
          </a:p>
          <a:p>
            <a:pPr marL="45720" indent="0">
              <a:spcBef>
                <a:spcPts val="0"/>
              </a:spcBef>
              <a:buClr>
                <a:schemeClr val="bg2">
                  <a:lumMod val="60000"/>
                  <a:lumOff val="40000"/>
                </a:schemeClr>
              </a:buClr>
              <a:buNone/>
              <a:defRPr/>
            </a:pPr>
            <a:endParaRPr lang="en-US" sz="2400" dirty="0">
              <a:solidFill>
                <a:schemeClr val="bg1"/>
              </a:solidFill>
              <a:latin typeface="Arial" panose="020B0604020202020204" pitchFamily="34" charset="0"/>
              <a:cs typeface="Arial" panose="020B0604020202020204" pitchFamily="34" charset="0"/>
            </a:endParaRPr>
          </a:p>
          <a:p>
            <a:pPr marL="45720" indent="0">
              <a:spcBef>
                <a:spcPts val="0"/>
              </a:spcBef>
              <a:buClr>
                <a:schemeClr val="bg2">
                  <a:lumMod val="60000"/>
                  <a:lumOff val="40000"/>
                </a:schemeClr>
              </a:buClr>
              <a:buNone/>
              <a:defRPr/>
            </a:pPr>
            <a:endParaRPr lang="en-US" sz="2400" dirty="0">
              <a:solidFill>
                <a:schemeClr val="bg1"/>
              </a:solidFill>
              <a:latin typeface="Arial" panose="020B0604020202020204" pitchFamily="34" charset="0"/>
              <a:cs typeface="Arial" panose="020B0604020202020204" pitchFamily="34" charset="0"/>
            </a:endParaRPr>
          </a:p>
          <a:p>
            <a:pPr marL="45720" indent="0">
              <a:spcBef>
                <a:spcPts val="0"/>
              </a:spcBef>
              <a:buClr>
                <a:schemeClr val="bg2">
                  <a:lumMod val="60000"/>
                  <a:lumOff val="40000"/>
                </a:schemeClr>
              </a:buClr>
              <a:buNone/>
              <a:defRPr/>
            </a:pPr>
            <a:endParaRPr lang="en-US" sz="2400" dirty="0">
              <a:solidFill>
                <a:schemeClr val="bg1"/>
              </a:solidFill>
              <a:latin typeface="Arial" panose="020B0604020202020204" pitchFamily="34" charset="0"/>
              <a:cs typeface="Arial" panose="020B0604020202020204" pitchFamily="34" charset="0"/>
            </a:endParaRPr>
          </a:p>
          <a:p>
            <a:pPr marL="45720" indent="0">
              <a:spcBef>
                <a:spcPts val="0"/>
              </a:spcBef>
              <a:buClr>
                <a:schemeClr val="bg2">
                  <a:lumMod val="60000"/>
                  <a:lumOff val="40000"/>
                </a:schemeClr>
              </a:buClr>
              <a:buNone/>
              <a:defRPr/>
            </a:pPr>
            <a:endParaRPr lang="en-US" sz="2400" dirty="0">
              <a:solidFill>
                <a:schemeClr val="bg1"/>
              </a:solidFill>
              <a:latin typeface="Arial" panose="020B0604020202020204" pitchFamily="34" charset="0"/>
              <a:cs typeface="Arial" panose="020B0604020202020204" pitchFamily="34" charset="0"/>
            </a:endParaRPr>
          </a:p>
          <a:p>
            <a:pPr marL="45720" indent="0">
              <a:spcBef>
                <a:spcPts val="0"/>
              </a:spcBef>
              <a:buClr>
                <a:schemeClr val="bg2">
                  <a:lumMod val="60000"/>
                  <a:lumOff val="40000"/>
                </a:schemeClr>
              </a:buClr>
              <a:buNone/>
              <a:defRPr/>
            </a:pPr>
            <a:endParaRPr lang="en-US" sz="2400" dirty="0">
              <a:solidFill>
                <a:schemeClr val="bg1"/>
              </a:solidFill>
              <a:latin typeface="Arial" panose="020B0604020202020204" pitchFamily="34" charset="0"/>
              <a:cs typeface="Arial" panose="020B0604020202020204" pitchFamily="34" charset="0"/>
            </a:endParaRPr>
          </a:p>
          <a:p>
            <a:pPr marL="45720" indent="0">
              <a:spcBef>
                <a:spcPts val="0"/>
              </a:spcBef>
              <a:buClr>
                <a:schemeClr val="bg2">
                  <a:lumMod val="60000"/>
                  <a:lumOff val="40000"/>
                </a:schemeClr>
              </a:buClr>
              <a:buNone/>
              <a:defRPr/>
            </a:pPr>
            <a:endParaRPr lang="en-US" sz="2400"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A34704B-3A53-4227-B81F-B683D007E1D2}"/>
              </a:ext>
            </a:extLst>
          </p:cNvPr>
          <p:cNvPicPr>
            <a:picLocks noChangeAspect="1"/>
          </p:cNvPicPr>
          <p:nvPr/>
        </p:nvPicPr>
        <p:blipFill>
          <a:blip r:embed="rId3"/>
          <a:stretch>
            <a:fillRect/>
          </a:stretch>
        </p:blipFill>
        <p:spPr>
          <a:xfrm>
            <a:off x="4695939" y="2552701"/>
            <a:ext cx="6997327" cy="3821973"/>
          </a:xfrm>
          <a:prstGeom prst="rect">
            <a:avLst/>
          </a:prstGeom>
        </p:spPr>
      </p:pic>
      <p:sp>
        <p:nvSpPr>
          <p:cNvPr id="7" name="Content Placeholder 2"/>
          <p:cNvSpPr txBox="1">
            <a:spLocks/>
          </p:cNvSpPr>
          <p:nvPr/>
        </p:nvSpPr>
        <p:spPr>
          <a:xfrm>
            <a:off x="484981" y="2438400"/>
            <a:ext cx="4166509" cy="222985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45720" indent="0">
              <a:lnSpc>
                <a:spcPct val="90000"/>
              </a:lnSpc>
              <a:spcBef>
                <a:spcPts val="0"/>
              </a:spcBef>
              <a:buClr>
                <a:schemeClr val="bg2">
                  <a:lumMod val="60000"/>
                  <a:lumOff val="40000"/>
                </a:schemeClr>
              </a:buClr>
              <a:buFont typeface="Wingdings 3" charset="2"/>
              <a:buNone/>
              <a:defRPr/>
            </a:pPr>
            <a:endParaRPr lang="en-US" sz="1700" i="1" dirty="0">
              <a:solidFill>
                <a:srgbClr val="EBEBEB"/>
              </a:solidFill>
              <a:latin typeface="Arial" panose="020B0604020202020204" pitchFamily="34" charset="0"/>
              <a:cs typeface="Arial" panose="020B0604020202020204" pitchFamily="34" charset="0"/>
            </a:endParaRPr>
          </a:p>
          <a:p>
            <a:pPr marL="45720" indent="0">
              <a:lnSpc>
                <a:spcPct val="90000"/>
              </a:lnSpc>
              <a:spcBef>
                <a:spcPts val="0"/>
              </a:spcBef>
              <a:buClr>
                <a:schemeClr val="bg2">
                  <a:lumMod val="60000"/>
                  <a:lumOff val="40000"/>
                </a:schemeClr>
              </a:buClr>
              <a:buFont typeface="Wingdings 3" charset="2"/>
              <a:buNone/>
              <a:defRPr/>
            </a:pPr>
            <a:endParaRPr lang="en-US" sz="1700" i="1" dirty="0">
              <a:solidFill>
                <a:srgbClr val="EBEBEB"/>
              </a:solidFill>
              <a:latin typeface="Arial" panose="020B0604020202020204" pitchFamily="34" charset="0"/>
              <a:cs typeface="Arial" panose="020B0604020202020204" pitchFamily="34" charset="0"/>
            </a:endParaRPr>
          </a:p>
          <a:p>
            <a:pPr marL="45720" indent="0">
              <a:lnSpc>
                <a:spcPct val="90000"/>
              </a:lnSpc>
              <a:spcBef>
                <a:spcPts val="0"/>
              </a:spcBef>
              <a:buClr>
                <a:schemeClr val="bg2">
                  <a:lumMod val="60000"/>
                  <a:lumOff val="40000"/>
                </a:schemeClr>
              </a:buClr>
              <a:buFont typeface="Wingdings 3" charset="2"/>
              <a:buNone/>
              <a:defRPr/>
            </a:pPr>
            <a:r>
              <a:rPr lang="en-US" sz="1800" i="1" dirty="0">
                <a:solidFill>
                  <a:schemeClr val="bg1"/>
                </a:solidFill>
                <a:latin typeface="Arial" panose="020B0604020202020204" pitchFamily="34" charset="0"/>
                <a:cs typeface="Arial" panose="020B0604020202020204" pitchFamily="34" charset="0"/>
              </a:rPr>
              <a:t>Product Category Code is: </a:t>
            </a:r>
            <a:r>
              <a:rPr lang="en-US" sz="1800" b="1" i="1" dirty="0">
                <a:solidFill>
                  <a:schemeClr val="bg1"/>
                </a:solidFill>
                <a:latin typeface="Arial" panose="020B0604020202020204" pitchFamily="34" charset="0"/>
                <a:cs typeface="Arial" panose="020B0604020202020204" pitchFamily="34" charset="0"/>
              </a:rPr>
              <a:t>912000000</a:t>
            </a:r>
            <a:r>
              <a:rPr lang="en-US" sz="1800" i="1" dirty="0">
                <a:solidFill>
                  <a:schemeClr val="bg1"/>
                </a:solidFill>
                <a:latin typeface="Arial" panose="020B0604020202020204" pitchFamily="34" charset="0"/>
                <a:cs typeface="Arial" panose="020B0604020202020204" pitchFamily="34" charset="0"/>
              </a:rPr>
              <a:t> </a:t>
            </a:r>
          </a:p>
          <a:p>
            <a:pPr marL="45720" indent="0">
              <a:lnSpc>
                <a:spcPct val="90000"/>
              </a:lnSpc>
              <a:spcBef>
                <a:spcPts val="0"/>
              </a:spcBef>
              <a:buClr>
                <a:schemeClr val="bg2">
                  <a:lumMod val="60000"/>
                  <a:lumOff val="40000"/>
                </a:schemeClr>
              </a:buClr>
              <a:buFont typeface="Wingdings 3" charset="2"/>
              <a:buNone/>
              <a:defRPr/>
            </a:pPr>
            <a:r>
              <a:rPr lang="en-US" sz="1800" i="1" dirty="0">
                <a:solidFill>
                  <a:schemeClr val="bg1"/>
                </a:solidFill>
                <a:latin typeface="Arial" panose="020B0604020202020204" pitchFamily="34" charset="0"/>
                <a:cs typeface="Arial" panose="020B0604020202020204" pitchFamily="34" charset="0"/>
              </a:rPr>
              <a:t>RFx (Event) Number is: </a:t>
            </a:r>
            <a:r>
              <a:rPr lang="en-US" sz="1800" b="1" i="1" dirty="0">
                <a:solidFill>
                  <a:schemeClr val="bg1"/>
                </a:solidFill>
                <a:latin typeface="Arial" panose="020B0604020202020204" pitchFamily="34" charset="0"/>
                <a:cs typeface="Arial" panose="020B0604020202020204" pitchFamily="34" charset="0"/>
              </a:rPr>
              <a:t>6000001671</a:t>
            </a:r>
            <a:endParaRPr lang="en-US" sz="1800" b="1" i="1" dirty="0">
              <a:solidFill>
                <a:schemeClr val="accent1"/>
              </a:solidFill>
              <a:latin typeface="Arial" panose="020B0604020202020204" pitchFamily="34" charset="0"/>
              <a:cs typeface="Arial" panose="020B0604020202020204" pitchFamily="34" charset="0"/>
            </a:endParaRPr>
          </a:p>
          <a:p>
            <a:pPr marL="45720" indent="0">
              <a:lnSpc>
                <a:spcPct val="90000"/>
              </a:lnSpc>
              <a:spcBef>
                <a:spcPts val="0"/>
              </a:spcBef>
              <a:buClr>
                <a:schemeClr val="bg2">
                  <a:lumMod val="60000"/>
                  <a:lumOff val="40000"/>
                </a:schemeClr>
              </a:buClr>
              <a:buFont typeface="Wingdings 3" charset="2"/>
              <a:buNone/>
              <a:defRPr/>
            </a:pPr>
            <a:endParaRPr lang="en-US" sz="1800" i="1" dirty="0">
              <a:solidFill>
                <a:schemeClr val="bg1"/>
              </a:solidFill>
              <a:latin typeface="Arial" panose="020B0604020202020204" pitchFamily="34" charset="0"/>
              <a:cs typeface="Arial" panose="020B0604020202020204" pitchFamily="34" charset="0"/>
            </a:endParaRPr>
          </a:p>
          <a:p>
            <a:pPr marL="45720" indent="0">
              <a:lnSpc>
                <a:spcPct val="90000"/>
              </a:lnSpc>
              <a:spcBef>
                <a:spcPts val="0"/>
              </a:spcBef>
              <a:buClr>
                <a:schemeClr val="bg2">
                  <a:lumMod val="60000"/>
                  <a:lumOff val="40000"/>
                </a:schemeClr>
              </a:buClr>
              <a:buFont typeface="Wingdings 3" charset="2"/>
              <a:buNone/>
              <a:defRPr/>
            </a:pPr>
            <a:r>
              <a:rPr lang="en-US" sz="1800" i="1" dirty="0">
                <a:solidFill>
                  <a:schemeClr val="bg1"/>
                </a:solidFill>
                <a:latin typeface="Arial" panose="020B0604020202020204" pitchFamily="34" charset="0"/>
                <a:cs typeface="Arial" panose="020B0604020202020204" pitchFamily="34" charset="0"/>
              </a:rPr>
              <a:t>Note: The </a:t>
            </a:r>
            <a:r>
              <a:rPr lang="en-US" sz="1800" b="1" i="1" dirty="0">
                <a:solidFill>
                  <a:schemeClr val="bg1"/>
                </a:solidFill>
                <a:latin typeface="Arial" panose="020B0604020202020204" pitchFamily="34" charset="0"/>
                <a:cs typeface="Arial" panose="020B0604020202020204" pitchFamily="34" charset="0"/>
              </a:rPr>
              <a:t>VENDOR NUMBER </a:t>
            </a:r>
            <a:r>
              <a:rPr lang="en-US" sz="1800" i="1" dirty="0">
                <a:solidFill>
                  <a:schemeClr val="bg1"/>
                </a:solidFill>
                <a:latin typeface="Arial" panose="020B0604020202020204" pitchFamily="34" charset="0"/>
                <a:cs typeface="Arial" panose="020B0604020202020204" pitchFamily="34" charset="0"/>
              </a:rPr>
              <a:t>is to be included on the cover of the Statement Of Qualifications</a:t>
            </a:r>
          </a:p>
          <a:p>
            <a:pPr>
              <a:lnSpc>
                <a:spcPct val="90000"/>
              </a:lnSpc>
            </a:pPr>
            <a:endParaRPr lang="en-US" sz="1700" dirty="0">
              <a:solidFill>
                <a:srgbClr val="EBEBEB"/>
              </a:solidFill>
              <a:cs typeface="Times New Roman" panose="02020603050405020304" pitchFamily="18" charset="0"/>
            </a:endParaRPr>
          </a:p>
        </p:txBody>
      </p:sp>
      <p:graphicFrame>
        <p:nvGraphicFramePr>
          <p:cNvPr id="8" name="Object 7">
            <a:extLst>
              <a:ext uri="{FF2B5EF4-FFF2-40B4-BE49-F238E27FC236}">
                <a16:creationId xmlns:a16="http://schemas.microsoft.com/office/drawing/2014/main" id="{62F81ACB-5214-4A47-99B9-CD6DD31B7CB6}"/>
              </a:ext>
            </a:extLst>
          </p:cNvPr>
          <p:cNvGraphicFramePr>
            <a:graphicFrameLocks noChangeAspect="1"/>
          </p:cNvGraphicFramePr>
          <p:nvPr>
            <p:extLst>
              <p:ext uri="{D42A27DB-BD31-4B8C-83A1-F6EECF244321}">
                <p14:modId xmlns:p14="http://schemas.microsoft.com/office/powerpoint/2010/main" val="917016158"/>
              </p:ext>
            </p:extLst>
          </p:nvPr>
        </p:nvGraphicFramePr>
        <p:xfrm>
          <a:off x="115888" y="82323"/>
          <a:ext cx="738187" cy="703262"/>
        </p:xfrm>
        <a:graphic>
          <a:graphicData uri="http://schemas.openxmlformats.org/presentationml/2006/ole">
            <mc:AlternateContent xmlns:mc="http://schemas.openxmlformats.org/markup-compatibility/2006">
              <mc:Choice xmlns:v="urn:schemas-microsoft-com:vml" Requires="v">
                <p:oleObj name="Bitmap Image" r:id="rId4" imgW="5180952" imgH="3533333" progId="Paint.Picture">
                  <p:embed/>
                </p:oleObj>
              </mc:Choice>
              <mc:Fallback>
                <p:oleObj name="Bitmap Image" r:id="rId4" imgW="5180952" imgH="3533333" progId="Paint.Picture">
                  <p:embed/>
                  <p:pic>
                    <p:nvPicPr>
                      <p:cNvPr id="5" name="Object 4"/>
                      <p:cNvPicPr>
                        <a:picLocks noChangeAspect="1" noChangeArrowheads="1"/>
                      </p:cNvPicPr>
                      <p:nvPr/>
                    </p:nvPicPr>
                    <p:blipFill>
                      <a:blip r:embed="rId5">
                        <a:lum contrast="80000"/>
                        <a:grayscl/>
                        <a:extLst>
                          <a:ext uri="{28A0092B-C50C-407E-A947-70E740481C1C}">
                            <a14:useLocalDpi xmlns:a14="http://schemas.microsoft.com/office/drawing/2010/main" val="0"/>
                          </a:ext>
                        </a:extLst>
                      </a:blip>
                      <a:srcRect l="31946" t="7246" r="29651" b="33385"/>
                      <a:stretch>
                        <a:fillRect/>
                      </a:stretch>
                    </p:blipFill>
                    <p:spPr bwMode="auto">
                      <a:xfrm>
                        <a:off x="115888" y="82323"/>
                        <a:ext cx="7381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440866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B3C4FF-D90B-43F2-914E-E2C149FFA93A}"/>
              </a:ext>
            </a:extLst>
          </p:cNvPr>
          <p:cNvSpPr>
            <a:spLocks noGrp="1"/>
          </p:cNvSpPr>
          <p:nvPr>
            <p:ph type="title"/>
          </p:nvPr>
        </p:nvSpPr>
        <p:spPr>
          <a:xfrm>
            <a:off x="7374582" y="225807"/>
            <a:ext cx="2796112" cy="782439"/>
          </a:xfrm>
        </p:spPr>
        <p:txBody>
          <a:bodyPr vert="horz" lIns="91440" tIns="45720" rIns="91440" bIns="45720" rtlCol="0" anchor="t">
            <a:normAutofit/>
          </a:bodyPr>
          <a:lstStyle/>
          <a:p>
            <a:r>
              <a:rPr lang="en-US" sz="3600" b="1" i="1" kern="1200" dirty="0">
                <a:solidFill>
                  <a:schemeClr val="bg1"/>
                </a:solidFill>
                <a:latin typeface="Arial" panose="020B0604020202020204" pitchFamily="34" charset="0"/>
                <a:cs typeface="Arial" panose="020B0604020202020204" pitchFamily="34" charset="0"/>
              </a:rPr>
              <a:t>RFx Tips</a:t>
            </a:r>
          </a:p>
        </p:txBody>
      </p:sp>
      <p:sp>
        <p:nvSpPr>
          <p:cNvPr id="7" name="Subtitle 6">
            <a:extLst>
              <a:ext uri="{FF2B5EF4-FFF2-40B4-BE49-F238E27FC236}">
                <a16:creationId xmlns:a16="http://schemas.microsoft.com/office/drawing/2014/main" id="{E8F815C7-A4BA-4B62-899A-C5274B101465}"/>
              </a:ext>
            </a:extLst>
          </p:cNvPr>
          <p:cNvSpPr>
            <a:spLocks noGrp="1"/>
          </p:cNvSpPr>
          <p:nvPr>
            <p:ph type="body" sz="half" idx="2"/>
          </p:nvPr>
        </p:nvSpPr>
        <p:spPr>
          <a:xfrm>
            <a:off x="2258995" y="1397488"/>
            <a:ext cx="7382963" cy="578691"/>
          </a:xfrm>
        </p:spPr>
        <p:txBody>
          <a:bodyPr vert="horz" lIns="91440" tIns="45720" rIns="91440" bIns="45720" rtlCol="0">
            <a:normAutofit/>
          </a:bodyPr>
          <a:lstStyle/>
          <a:p>
            <a:pPr>
              <a:buFont typeface="Wingdings 3" charset="2"/>
              <a:buChar char=""/>
            </a:pPr>
            <a:r>
              <a:rPr lang="en-US" sz="2000" dirty="0">
                <a:solidFill>
                  <a:schemeClr val="bg1"/>
                </a:solidFill>
                <a:latin typeface="Arial" panose="020B0604020202020204" pitchFamily="34" charset="0"/>
                <a:cs typeface="Arial" panose="020B0604020202020204" pitchFamily="34" charset="0"/>
              </a:rPr>
              <a:t>   </a:t>
            </a:r>
            <a:r>
              <a:rPr lang="en-US" sz="2800" dirty="0">
                <a:solidFill>
                  <a:schemeClr val="bg1"/>
                </a:solidFill>
                <a:latin typeface="Arial" panose="020B0604020202020204" pitchFamily="34" charset="0"/>
                <a:cs typeface="Arial" panose="020B0604020202020204" pitchFamily="34" charset="0"/>
              </a:rPr>
              <a:t>Brief overview for online submissions</a:t>
            </a:r>
          </a:p>
          <a:p>
            <a:pPr>
              <a:buFont typeface="Wingdings 3" charset="2"/>
              <a:buChar char=""/>
            </a:pPr>
            <a:endParaRPr lang="en-US" dirty="0"/>
          </a:p>
        </p:txBody>
      </p:sp>
      <p:sp>
        <p:nvSpPr>
          <p:cNvPr id="6" name="TextBox 5">
            <a:extLst>
              <a:ext uri="{FF2B5EF4-FFF2-40B4-BE49-F238E27FC236}">
                <a16:creationId xmlns:a16="http://schemas.microsoft.com/office/drawing/2014/main" id="{9B7CB2CD-9A3A-4E8F-8FD0-8EBDEB79AFE3}"/>
              </a:ext>
            </a:extLst>
          </p:cNvPr>
          <p:cNvSpPr txBox="1"/>
          <p:nvPr/>
        </p:nvSpPr>
        <p:spPr>
          <a:xfrm>
            <a:off x="523445" y="2221043"/>
            <a:ext cx="11145109" cy="4273748"/>
          </a:xfrm>
          <a:prstGeom prst="rect">
            <a:avLst/>
          </a:prstGeom>
        </p:spPr>
        <p:txBody>
          <a:bodyPr vert="horz" lIns="45720" tIns="45720" rIns="45720" bIns="45720" rtlCol="0">
            <a:normAutofit/>
          </a:bodyPr>
          <a:lstStyle/>
          <a:p>
            <a:pPr marL="285750" indent="-285750" defTabSz="914400">
              <a:lnSpc>
                <a:spcPct val="90000"/>
              </a:lnSpc>
              <a:spcAft>
                <a:spcPts val="600"/>
              </a:spcAft>
              <a:buClr>
                <a:schemeClr val="accent2"/>
              </a:buClr>
              <a:buFont typeface="Arial" panose="020B0604020202020204" pitchFamily="34" charset="0"/>
              <a:buChar char="•"/>
            </a:pPr>
            <a:r>
              <a:rPr lang="en-US" sz="2600" dirty="0">
                <a:solidFill>
                  <a:schemeClr val="bg1"/>
                </a:solidFill>
                <a:latin typeface="Arial" panose="020B0604020202020204" pitchFamily="34" charset="0"/>
                <a:cs typeface="Arial" panose="020B0604020202020204" pitchFamily="34" charset="0"/>
              </a:rPr>
              <a:t>Click “</a:t>
            </a:r>
            <a:r>
              <a:rPr lang="en-US" sz="2600" b="1" dirty="0">
                <a:solidFill>
                  <a:srgbClr val="0000FF"/>
                </a:solidFill>
                <a:latin typeface="Arial" panose="020B0604020202020204" pitchFamily="34" charset="0"/>
                <a:cs typeface="Arial" panose="020B0604020202020204" pitchFamily="34" charset="0"/>
              </a:rPr>
              <a:t>Refresh</a:t>
            </a:r>
            <a:r>
              <a:rPr lang="en-US" sz="2600" dirty="0">
                <a:solidFill>
                  <a:schemeClr val="bg1"/>
                </a:solidFill>
                <a:latin typeface="Arial" panose="020B0604020202020204" pitchFamily="34" charset="0"/>
                <a:cs typeface="Arial" panose="020B0604020202020204" pitchFamily="34" charset="0"/>
              </a:rPr>
              <a:t>” often</a:t>
            </a:r>
          </a:p>
          <a:p>
            <a:pPr marL="285750" indent="-285750" defTabSz="914400">
              <a:lnSpc>
                <a:spcPct val="90000"/>
              </a:lnSpc>
              <a:spcAft>
                <a:spcPts val="600"/>
              </a:spcAft>
              <a:buClr>
                <a:schemeClr val="accent2"/>
              </a:buClr>
              <a:buFont typeface="Arial" panose="020B0604020202020204" pitchFamily="34" charset="0"/>
              <a:buChar char="•"/>
            </a:pPr>
            <a:r>
              <a:rPr lang="en-US" sz="2600" dirty="0">
                <a:solidFill>
                  <a:schemeClr val="bg1"/>
                </a:solidFill>
                <a:latin typeface="Arial" panose="020B0604020202020204" pitchFamily="34" charset="0"/>
                <a:cs typeface="Arial" panose="020B0604020202020204" pitchFamily="34" charset="0"/>
              </a:rPr>
              <a:t>Make sure your Pop-Up blocker is turned </a:t>
            </a:r>
            <a:r>
              <a:rPr lang="en-US" sz="2600" b="1" dirty="0">
                <a:solidFill>
                  <a:srgbClr val="0000FF"/>
                </a:solidFill>
                <a:latin typeface="Arial" panose="020B0604020202020204" pitchFamily="34" charset="0"/>
                <a:cs typeface="Arial" panose="020B0604020202020204" pitchFamily="34" charset="0"/>
              </a:rPr>
              <a:t>OFF</a:t>
            </a:r>
          </a:p>
          <a:p>
            <a:pPr marL="285750" indent="-285750" defTabSz="914400">
              <a:lnSpc>
                <a:spcPct val="90000"/>
              </a:lnSpc>
              <a:spcAft>
                <a:spcPts val="600"/>
              </a:spcAft>
              <a:buClr>
                <a:schemeClr val="accent2"/>
              </a:buClr>
              <a:buFont typeface="Arial" panose="020B0604020202020204" pitchFamily="34" charset="0"/>
              <a:buChar char="•"/>
            </a:pPr>
            <a:r>
              <a:rPr lang="en-US" sz="2600" dirty="0">
                <a:solidFill>
                  <a:schemeClr val="bg1"/>
                </a:solidFill>
                <a:latin typeface="Arial" panose="020B0604020202020204" pitchFamily="34" charset="0"/>
                <a:cs typeface="Arial" panose="020B0604020202020204" pitchFamily="34" charset="0"/>
              </a:rPr>
              <a:t>Application is accessible with </a:t>
            </a:r>
            <a:r>
              <a:rPr lang="en-US" sz="2600" b="1" dirty="0">
                <a:solidFill>
                  <a:srgbClr val="0000FF"/>
                </a:solidFill>
                <a:latin typeface="Arial" panose="020B0604020202020204" pitchFamily="34" charset="0"/>
                <a:cs typeface="Arial" panose="020B0604020202020204" pitchFamily="34" charset="0"/>
              </a:rPr>
              <a:t>Google Chrome (NOT Internet Explorer)</a:t>
            </a:r>
          </a:p>
          <a:p>
            <a:pPr marL="285750" indent="-285750" defTabSz="914400">
              <a:lnSpc>
                <a:spcPct val="90000"/>
              </a:lnSpc>
              <a:spcAft>
                <a:spcPts val="600"/>
              </a:spcAft>
              <a:buClr>
                <a:schemeClr val="accent2"/>
              </a:buClr>
              <a:buFont typeface="Arial" panose="020B0604020202020204" pitchFamily="34" charset="0"/>
              <a:buChar char="•"/>
            </a:pPr>
            <a:r>
              <a:rPr lang="en-US" sz="2600" dirty="0">
                <a:solidFill>
                  <a:schemeClr val="bg1"/>
                </a:solidFill>
                <a:latin typeface="Arial" panose="020B0604020202020204" pitchFamily="34" charset="0"/>
                <a:cs typeface="Arial" panose="020B0604020202020204" pitchFamily="34" charset="0"/>
              </a:rPr>
              <a:t>When in the application, check for Notifications and other uploads by scrolling to the far right until you see a vertical ribbon. Then scroll down on the ribbon.</a:t>
            </a:r>
          </a:p>
          <a:p>
            <a:pPr marL="285750" indent="-285750" defTabSz="914400">
              <a:lnSpc>
                <a:spcPct val="90000"/>
              </a:lnSpc>
              <a:spcAft>
                <a:spcPts val="600"/>
              </a:spcAft>
              <a:buClr>
                <a:schemeClr val="accent2"/>
              </a:buClr>
              <a:buFont typeface="Arial" panose="020B0604020202020204" pitchFamily="34" charset="0"/>
              <a:buChar char="•"/>
            </a:pPr>
            <a:r>
              <a:rPr lang="en-US" sz="2600" dirty="0">
                <a:solidFill>
                  <a:schemeClr val="bg1"/>
                </a:solidFill>
                <a:latin typeface="Arial" panose="020B0604020202020204" pitchFamily="34" charset="0"/>
                <a:cs typeface="Arial" panose="020B0604020202020204" pitchFamily="34" charset="0"/>
              </a:rPr>
              <a:t>When finished, always click “</a:t>
            </a:r>
            <a:r>
              <a:rPr lang="en-US" sz="2600" b="1" dirty="0">
                <a:solidFill>
                  <a:srgbClr val="0000FF"/>
                </a:solidFill>
                <a:latin typeface="Arial" panose="020B0604020202020204" pitchFamily="34" charset="0"/>
                <a:cs typeface="Arial" panose="020B0604020202020204" pitchFamily="34" charset="0"/>
              </a:rPr>
              <a:t>Close</a:t>
            </a:r>
            <a:r>
              <a:rPr lang="en-US" sz="2600" dirty="0">
                <a:solidFill>
                  <a:schemeClr val="bg1"/>
                </a:solidFill>
                <a:latin typeface="Arial" panose="020B0604020202020204" pitchFamily="34" charset="0"/>
                <a:cs typeface="Arial" panose="020B0604020202020204" pitchFamily="34" charset="0"/>
              </a:rPr>
              <a:t>” on current screen, then click “</a:t>
            </a:r>
            <a:r>
              <a:rPr lang="en-US" sz="2600" b="1" dirty="0">
                <a:solidFill>
                  <a:srgbClr val="0000FF"/>
                </a:solidFill>
                <a:latin typeface="Arial" panose="020B0604020202020204" pitchFamily="34" charset="0"/>
                <a:cs typeface="Arial" panose="020B0604020202020204" pitchFamily="34" charset="0"/>
              </a:rPr>
              <a:t>Log Out</a:t>
            </a:r>
            <a:r>
              <a:rPr lang="en-US" sz="2600" dirty="0">
                <a:solidFill>
                  <a:schemeClr val="bg1"/>
                </a:solidFill>
                <a:latin typeface="Arial" panose="020B0604020202020204" pitchFamily="34" charset="0"/>
                <a:cs typeface="Arial" panose="020B0604020202020204" pitchFamily="34" charset="0"/>
              </a:rPr>
              <a:t>” on upper right corner, following you can click the “</a:t>
            </a:r>
            <a:r>
              <a:rPr lang="en-US" sz="2600" b="1" dirty="0">
                <a:solidFill>
                  <a:schemeClr val="bg1"/>
                </a:solidFill>
                <a:latin typeface="Arial" panose="020B0604020202020204" pitchFamily="34" charset="0"/>
                <a:cs typeface="Arial" panose="020B0604020202020204" pitchFamily="34" charset="0"/>
              </a:rPr>
              <a:t>X</a:t>
            </a:r>
            <a:r>
              <a:rPr lang="en-US" sz="2600" dirty="0">
                <a:solidFill>
                  <a:schemeClr val="bg1"/>
                </a:solidFill>
                <a:latin typeface="Arial" panose="020B0604020202020204" pitchFamily="34" charset="0"/>
                <a:cs typeface="Arial" panose="020B0604020202020204" pitchFamily="34" charset="0"/>
              </a:rPr>
              <a:t>” in the upper right corner of the internet application.</a:t>
            </a:r>
          </a:p>
        </p:txBody>
      </p:sp>
      <p:graphicFrame>
        <p:nvGraphicFramePr>
          <p:cNvPr id="8" name="Object 7">
            <a:extLst>
              <a:ext uri="{FF2B5EF4-FFF2-40B4-BE49-F238E27FC236}">
                <a16:creationId xmlns:a16="http://schemas.microsoft.com/office/drawing/2014/main" id="{83C70274-7F7C-48C5-AB0E-B13F4945450D}"/>
              </a:ext>
            </a:extLst>
          </p:cNvPr>
          <p:cNvGraphicFramePr>
            <a:graphicFrameLocks noChangeAspect="1"/>
          </p:cNvGraphicFramePr>
          <p:nvPr>
            <p:extLst>
              <p:ext uri="{D42A27DB-BD31-4B8C-83A1-F6EECF244321}">
                <p14:modId xmlns:p14="http://schemas.microsoft.com/office/powerpoint/2010/main" val="3613586851"/>
              </p:ext>
            </p:extLst>
          </p:nvPr>
        </p:nvGraphicFramePr>
        <p:xfrm>
          <a:off x="154351" y="167776"/>
          <a:ext cx="738187" cy="703262"/>
        </p:xfrm>
        <a:graphic>
          <a:graphicData uri="http://schemas.openxmlformats.org/presentationml/2006/ole">
            <mc:AlternateContent xmlns:mc="http://schemas.openxmlformats.org/markup-compatibility/2006">
              <mc:Choice xmlns:v="urn:schemas-microsoft-com:vml" Requires="v">
                <p:oleObj name="Bitmap Image" r:id="rId3" imgW="5180952" imgH="3533333" progId="Paint.Picture">
                  <p:embed/>
                </p:oleObj>
              </mc:Choice>
              <mc:Fallback>
                <p:oleObj name="Bitmap Image" r:id="rId3" imgW="5180952" imgH="3533333" progId="Paint.Picture">
                  <p:embed/>
                  <p:pic>
                    <p:nvPicPr>
                      <p:cNvPr id="5" name="Object 4"/>
                      <p:cNvPicPr>
                        <a:picLocks noChangeAspect="1" noChangeArrowheads="1"/>
                      </p:cNvPicPr>
                      <p:nvPr/>
                    </p:nvPicPr>
                    <p:blipFill>
                      <a:blip r:embed="rId4">
                        <a:lum contrast="80000"/>
                        <a:grayscl/>
                        <a:extLst>
                          <a:ext uri="{28A0092B-C50C-407E-A947-70E740481C1C}">
                            <a14:useLocalDpi xmlns:a14="http://schemas.microsoft.com/office/drawing/2010/main" val="0"/>
                          </a:ext>
                        </a:extLst>
                      </a:blip>
                      <a:srcRect l="31946" t="7246" r="29651" b="33385"/>
                      <a:stretch>
                        <a:fillRect/>
                      </a:stretch>
                    </p:blipFill>
                    <p:spPr bwMode="auto">
                      <a:xfrm>
                        <a:off x="154351" y="167776"/>
                        <a:ext cx="7381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718442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65E46-21E4-412A-B2E4-58B2882D78A5}"/>
              </a:ext>
            </a:extLst>
          </p:cNvPr>
          <p:cNvSpPr>
            <a:spLocks noGrp="1"/>
          </p:cNvSpPr>
          <p:nvPr>
            <p:ph type="title"/>
          </p:nvPr>
        </p:nvSpPr>
        <p:spPr>
          <a:xfrm>
            <a:off x="3189187" y="1683574"/>
            <a:ext cx="6015587" cy="897874"/>
          </a:xfrm>
        </p:spPr>
        <p:txBody>
          <a:bodyPr>
            <a:normAutofit/>
          </a:bodyPr>
          <a:lstStyle/>
          <a:p>
            <a:pPr algn="ctr"/>
            <a:r>
              <a:rPr lang="en-US" sz="4400" b="1" i="1" dirty="0">
                <a:solidFill>
                  <a:schemeClr val="bg1"/>
                </a:solidFill>
                <a:latin typeface="Arial" panose="020B0604020202020204" pitchFamily="34" charset="0"/>
                <a:cs typeface="Arial" panose="020B0604020202020204" pitchFamily="34" charset="0"/>
              </a:rPr>
              <a:t>Project manager</a:t>
            </a:r>
          </a:p>
        </p:txBody>
      </p:sp>
      <p:sp>
        <p:nvSpPr>
          <p:cNvPr id="3" name="Text Placeholder 2">
            <a:extLst>
              <a:ext uri="{FF2B5EF4-FFF2-40B4-BE49-F238E27FC236}">
                <a16:creationId xmlns:a16="http://schemas.microsoft.com/office/drawing/2014/main" id="{9A831482-3F94-4B30-BF45-46E18110BD83}"/>
              </a:ext>
            </a:extLst>
          </p:cNvPr>
          <p:cNvSpPr>
            <a:spLocks noGrp="1"/>
          </p:cNvSpPr>
          <p:nvPr>
            <p:ph type="body" sz="half" idx="2"/>
          </p:nvPr>
        </p:nvSpPr>
        <p:spPr>
          <a:xfrm>
            <a:off x="2935806" y="2595060"/>
            <a:ext cx="6320387" cy="1729295"/>
          </a:xfrm>
        </p:spPr>
        <p:txBody>
          <a:bodyPr>
            <a:normAutofit/>
          </a:bodyPr>
          <a:lstStyle/>
          <a:p>
            <a:pPr marL="0" indent="0" algn="ctr">
              <a:spcBef>
                <a:spcPct val="0"/>
              </a:spcBef>
              <a:buClr>
                <a:srgbClr val="660066"/>
              </a:buClr>
              <a:buSzTx/>
              <a:buNone/>
              <a:defRPr/>
            </a:pPr>
            <a:endParaRPr lang="en-US" sz="4000" b="1" dirty="0">
              <a:solidFill>
                <a:schemeClr val="bg1"/>
              </a:solidFill>
              <a:latin typeface="Arial" panose="020B0604020202020204" pitchFamily="34" charset="0"/>
              <a:cs typeface="Arial" panose="020B0604020202020204" pitchFamily="34" charset="0"/>
            </a:endParaRPr>
          </a:p>
          <a:p>
            <a:pPr marL="0" indent="0" algn="ctr">
              <a:spcBef>
                <a:spcPct val="0"/>
              </a:spcBef>
              <a:buClr>
                <a:srgbClr val="660066"/>
              </a:buClr>
              <a:buSzTx/>
              <a:buNone/>
              <a:defRPr/>
            </a:pPr>
            <a:r>
              <a:rPr lang="en-US" sz="4400" b="1" dirty="0">
                <a:solidFill>
                  <a:schemeClr val="bg1"/>
                </a:solidFill>
                <a:latin typeface="Arial" panose="020B0604020202020204" pitchFamily="34" charset="0"/>
                <a:cs typeface="Arial" panose="020B0604020202020204" pitchFamily="34" charset="0"/>
              </a:rPr>
              <a:t>Brad Puffer</a:t>
            </a:r>
          </a:p>
          <a:p>
            <a:pPr marL="0" indent="0" algn="ctr">
              <a:spcBef>
                <a:spcPct val="0"/>
              </a:spcBef>
              <a:buClr>
                <a:srgbClr val="660066"/>
              </a:buClr>
              <a:buSzTx/>
              <a:buNone/>
              <a:defRPr/>
            </a:pPr>
            <a:endParaRPr lang="en-US" sz="4000" dirty="0">
              <a:solidFill>
                <a:schemeClr val="bg1"/>
              </a:solidFill>
              <a:latin typeface="Arial" panose="020B0604020202020204" pitchFamily="34" charset="0"/>
              <a:cs typeface="Arial" panose="020B0604020202020204" pitchFamily="34" charset="0"/>
            </a:endParaRPr>
          </a:p>
          <a:p>
            <a:pPr marL="0" indent="0">
              <a:spcBef>
                <a:spcPct val="0"/>
              </a:spcBef>
              <a:buClr>
                <a:srgbClr val="660066"/>
              </a:buClr>
              <a:buSzTx/>
              <a:buNone/>
              <a:defRPr/>
            </a:pPr>
            <a:endParaRPr lang="en-US" sz="3200" i="1" dirty="0">
              <a:solidFill>
                <a:schemeClr val="bg1"/>
              </a:solidFill>
              <a:latin typeface="Arial" panose="020B0604020202020204" pitchFamily="34" charset="0"/>
              <a:cs typeface="Arial" panose="020B0604020202020204" pitchFamily="34" charset="0"/>
            </a:endParaRPr>
          </a:p>
          <a:p>
            <a:endParaRPr lang="en-US" dirty="0"/>
          </a:p>
        </p:txBody>
      </p:sp>
      <p:graphicFrame>
        <p:nvGraphicFramePr>
          <p:cNvPr id="4" name="Object 3">
            <a:extLst>
              <a:ext uri="{FF2B5EF4-FFF2-40B4-BE49-F238E27FC236}">
                <a16:creationId xmlns:a16="http://schemas.microsoft.com/office/drawing/2014/main" id="{618B5823-B3B2-4E6F-BE98-1B9B63332ED4}"/>
              </a:ext>
            </a:extLst>
          </p:cNvPr>
          <p:cNvGraphicFramePr>
            <a:graphicFrameLocks noChangeAspect="1"/>
          </p:cNvGraphicFramePr>
          <p:nvPr>
            <p:extLst>
              <p:ext uri="{D42A27DB-BD31-4B8C-83A1-F6EECF244321}">
                <p14:modId xmlns:p14="http://schemas.microsoft.com/office/powerpoint/2010/main" val="2650033401"/>
              </p:ext>
            </p:extLst>
          </p:nvPr>
        </p:nvGraphicFramePr>
        <p:xfrm>
          <a:off x="179614" y="185065"/>
          <a:ext cx="738187" cy="703262"/>
        </p:xfrm>
        <a:graphic>
          <a:graphicData uri="http://schemas.openxmlformats.org/presentationml/2006/ole">
            <mc:AlternateContent xmlns:mc="http://schemas.openxmlformats.org/markup-compatibility/2006">
              <mc:Choice xmlns:v="urn:schemas-microsoft-com:vml" Requires="v">
                <p:oleObj name="Bitmap Image" r:id="rId3" imgW="5180952" imgH="3533333" progId="Paint.Picture">
                  <p:embed/>
                </p:oleObj>
              </mc:Choice>
              <mc:Fallback>
                <p:oleObj name="Bitmap Image" r:id="rId3" imgW="5180952" imgH="3533333" progId="Paint.Picture">
                  <p:embed/>
                  <p:pic>
                    <p:nvPicPr>
                      <p:cNvPr id="4" name="Object 3">
                        <a:extLst>
                          <a:ext uri="{FF2B5EF4-FFF2-40B4-BE49-F238E27FC236}">
                            <a16:creationId xmlns:a16="http://schemas.microsoft.com/office/drawing/2014/main" id="{618B5823-B3B2-4E6F-BE98-1B9B63332ED4}"/>
                          </a:ext>
                        </a:extLst>
                      </p:cNvPr>
                      <p:cNvPicPr>
                        <a:picLocks noChangeAspect="1" noChangeArrowheads="1"/>
                      </p:cNvPicPr>
                      <p:nvPr/>
                    </p:nvPicPr>
                    <p:blipFill>
                      <a:blip r:embed="rId4">
                        <a:lum contrast="80000"/>
                        <a:grayscl/>
                        <a:extLst>
                          <a:ext uri="{28A0092B-C50C-407E-A947-70E740481C1C}">
                            <a14:useLocalDpi xmlns:a14="http://schemas.microsoft.com/office/drawing/2010/main" val="0"/>
                          </a:ext>
                        </a:extLst>
                      </a:blip>
                      <a:srcRect l="31946" t="7246" r="29651" b="33385"/>
                      <a:stretch>
                        <a:fillRect/>
                      </a:stretch>
                    </p:blipFill>
                    <p:spPr bwMode="auto">
                      <a:xfrm>
                        <a:off x="179614" y="185065"/>
                        <a:ext cx="7381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6659795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lum bright="-19000" contrast="29000"/>
          </a:blip>
          <a:srcRect l="258" t="1598" r="79396" b="60088"/>
          <a:stretch/>
        </p:blipFill>
        <p:spPr>
          <a:xfrm>
            <a:off x="4459699" y="1322070"/>
            <a:ext cx="7354237" cy="5003574"/>
          </a:xfrm>
          <a:prstGeom prst="rect">
            <a:avLst/>
          </a:prstGeom>
          <a:ln w="19050">
            <a:solidFill>
              <a:schemeClr val="accent1"/>
            </a:solidFill>
          </a:ln>
        </p:spPr>
      </p:pic>
      <p:sp>
        <p:nvSpPr>
          <p:cNvPr id="20" name="Title 1"/>
          <p:cNvSpPr>
            <a:spLocks noGrp="1"/>
          </p:cNvSpPr>
          <p:nvPr>
            <p:ph type="title"/>
          </p:nvPr>
        </p:nvSpPr>
        <p:spPr>
          <a:xfrm>
            <a:off x="3890356" y="452359"/>
            <a:ext cx="8301644" cy="839788"/>
          </a:xfrm>
        </p:spPr>
        <p:txBody>
          <a:bodyPr>
            <a:normAutofit/>
          </a:bodyPr>
          <a:lstStyle/>
          <a:p>
            <a:pPr algn="ctr"/>
            <a:r>
              <a:rPr lang="en-US" altLang="en-US" sz="3600" b="1" i="1" dirty="0">
                <a:solidFill>
                  <a:schemeClr val="bg1"/>
                </a:solidFill>
                <a:latin typeface="Arial" panose="020B0604020202020204" pitchFamily="34" charset="0"/>
                <a:cs typeface="Arial" panose="020B0604020202020204" pitchFamily="34" charset="0"/>
              </a:rPr>
              <a:t>RFx Home screen - Login</a:t>
            </a:r>
            <a:endParaRPr lang="en-US" sz="3600" b="1" i="1" dirty="0">
              <a:solidFill>
                <a:schemeClr val="bg1"/>
              </a:solidFill>
              <a:latin typeface="Arial" panose="020B0604020202020204" pitchFamily="34" charset="0"/>
              <a:cs typeface="Arial" panose="020B0604020202020204" pitchFamily="34" charset="0"/>
            </a:endParaRPr>
          </a:p>
        </p:txBody>
      </p:sp>
      <p:sp>
        <p:nvSpPr>
          <p:cNvPr id="22" name="Content Placeholder 2"/>
          <p:cNvSpPr>
            <a:spLocks noGrp="1"/>
          </p:cNvSpPr>
          <p:nvPr>
            <p:ph idx="1"/>
          </p:nvPr>
        </p:nvSpPr>
        <p:spPr>
          <a:xfrm>
            <a:off x="308257" y="1597765"/>
            <a:ext cx="3925540" cy="4203700"/>
          </a:xfrm>
        </p:spPr>
        <p:txBody>
          <a:bodyPr>
            <a:normAutofit lnSpcReduction="10000"/>
          </a:bodyPr>
          <a:lstStyle/>
          <a:p>
            <a:pPr marL="0" indent="0">
              <a:buNone/>
              <a:defRPr/>
            </a:pPr>
            <a:r>
              <a:rPr lang="en-US" altLang="en-US" sz="2400" dirty="0">
                <a:solidFill>
                  <a:schemeClr val="bg1"/>
                </a:solidFill>
                <a:latin typeface="Arial" panose="020B0604020202020204" pitchFamily="34" charset="0"/>
                <a:cs typeface="Arial" panose="020B0604020202020204" pitchFamily="34" charset="0"/>
              </a:rPr>
              <a:t>Once you are logged in to ProcurePHX portal:</a:t>
            </a:r>
          </a:p>
          <a:p>
            <a:pPr marL="0" indent="0">
              <a:buNone/>
              <a:defRPr/>
            </a:pPr>
            <a:r>
              <a:rPr lang="en-US" altLang="en-US" sz="2400" dirty="0">
                <a:solidFill>
                  <a:schemeClr val="bg1"/>
                </a:solidFill>
                <a:latin typeface="Arial" panose="020B0604020202020204" pitchFamily="34" charset="0"/>
                <a:cs typeface="Arial" panose="020B0604020202020204" pitchFamily="34" charset="0"/>
              </a:rPr>
              <a:t> </a:t>
            </a:r>
            <a:r>
              <a:rPr lang="en-US" sz="2400" b="1" u="sng" dirty="0">
                <a:solidFill>
                  <a:schemeClr val="bg1"/>
                </a:solidFill>
                <a:latin typeface="Arial" panose="020B0604020202020204" pitchFamily="34" charset="0"/>
                <a:cs typeface="Arial" panose="020B0604020202020204" pitchFamily="34" charset="0"/>
              </a:rPr>
              <a:t>https://eprocurement.phoenix.gov/irj/portal</a:t>
            </a:r>
            <a:r>
              <a:rPr lang="en-US" sz="2400" b="1" dirty="0">
                <a:solidFill>
                  <a:schemeClr val="bg1"/>
                </a:solidFill>
                <a:latin typeface="Arial" panose="020B0604020202020204" pitchFamily="34" charset="0"/>
                <a:cs typeface="Arial" panose="020B0604020202020204" pitchFamily="34" charset="0"/>
              </a:rPr>
              <a:t> </a:t>
            </a:r>
            <a:endParaRPr lang="en-US" sz="2400" dirty="0">
              <a:solidFill>
                <a:schemeClr val="bg1"/>
              </a:solidFill>
              <a:latin typeface="Arial" panose="020B0604020202020204" pitchFamily="34" charset="0"/>
              <a:cs typeface="Arial" panose="020B0604020202020204" pitchFamily="34" charset="0"/>
            </a:endParaRPr>
          </a:p>
          <a:p>
            <a:pPr marL="0" indent="0">
              <a:buNone/>
              <a:defRPr/>
            </a:pPr>
            <a:endParaRPr lang="en-US" altLang="en-US" sz="2400" dirty="0">
              <a:solidFill>
                <a:schemeClr val="bg1"/>
              </a:solidFill>
              <a:latin typeface="Arial" panose="020B0604020202020204" pitchFamily="34" charset="0"/>
              <a:cs typeface="Arial" panose="020B0604020202020204" pitchFamily="34" charset="0"/>
            </a:endParaRPr>
          </a:p>
          <a:p>
            <a:pPr marL="0" indent="0">
              <a:buNone/>
              <a:defRPr/>
            </a:pPr>
            <a:r>
              <a:rPr lang="en-US" altLang="en-US" sz="2400" dirty="0">
                <a:solidFill>
                  <a:schemeClr val="bg1"/>
                </a:solidFill>
                <a:latin typeface="Arial" panose="020B0604020202020204" pitchFamily="34" charset="0"/>
                <a:cs typeface="Arial" panose="020B0604020202020204" pitchFamily="34" charset="0"/>
              </a:rPr>
              <a:t>Select RFx and Auctions tab on the Ribbon</a:t>
            </a:r>
          </a:p>
          <a:p>
            <a:pPr marL="0" indent="0">
              <a:buNone/>
              <a:defRPr/>
            </a:pPr>
            <a:endParaRPr lang="en-US" altLang="en-US" sz="2400" dirty="0">
              <a:solidFill>
                <a:schemeClr val="bg1"/>
              </a:solidFill>
              <a:latin typeface="Arial" panose="020B0604020202020204" pitchFamily="34" charset="0"/>
              <a:cs typeface="Arial" panose="020B0604020202020204" pitchFamily="34" charset="0"/>
            </a:endParaRPr>
          </a:p>
          <a:p>
            <a:pPr marL="0" lvl="0" indent="0">
              <a:buNone/>
              <a:defRPr/>
            </a:pPr>
            <a:r>
              <a:rPr lang="en-US" altLang="en-US" sz="2400" i="1" dirty="0">
                <a:solidFill>
                  <a:prstClr val="black"/>
                </a:solidFill>
                <a:latin typeface="Book Antiqua" panose="02040602050305030304" pitchFamily="18" charset="0"/>
                <a:cs typeface="Times New Roman" panose="02020603050405020304" pitchFamily="18" charset="0"/>
              </a:rPr>
              <a:t>You will be taken to the RFx Overview </a:t>
            </a:r>
            <a:r>
              <a:rPr lang="en-US" altLang="en-US" sz="2000" i="1" dirty="0">
                <a:solidFill>
                  <a:prstClr val="black"/>
                </a:solidFill>
                <a:latin typeface="Book Antiqua" panose="02040602050305030304" pitchFamily="18" charset="0"/>
                <a:cs typeface="Times New Roman" panose="02020603050405020304" pitchFamily="18" charset="0"/>
              </a:rPr>
              <a:t>(Event)</a:t>
            </a:r>
            <a:r>
              <a:rPr lang="en-US" altLang="en-US" sz="2400" i="1" dirty="0">
                <a:solidFill>
                  <a:prstClr val="black"/>
                </a:solidFill>
                <a:latin typeface="Book Antiqua" panose="02040602050305030304" pitchFamily="18" charset="0"/>
                <a:cs typeface="Times New Roman" panose="02020603050405020304" pitchFamily="18" charset="0"/>
              </a:rPr>
              <a:t> Page</a:t>
            </a:r>
            <a:endParaRPr lang="en-US" altLang="en-US" sz="2400" i="1" dirty="0">
              <a:solidFill>
                <a:prstClr val="black"/>
              </a:solidFill>
              <a:latin typeface="Book Antiqua" panose="02040602050305030304" pitchFamily="18" charset="0"/>
              <a:cs typeface="Arial" panose="020B0604020202020204" pitchFamily="34" charset="0"/>
            </a:endParaRPr>
          </a:p>
          <a:p>
            <a:pPr marL="0" indent="0">
              <a:buNone/>
              <a:defRPr/>
            </a:pPr>
            <a:endParaRPr lang="en-US" altLang="en-US" sz="2400" dirty="0">
              <a:solidFill>
                <a:schemeClr val="bg1"/>
              </a:solidFill>
              <a:latin typeface="Arial" panose="020B0604020202020204" pitchFamily="34" charset="0"/>
              <a:cs typeface="Arial" panose="020B0604020202020204" pitchFamily="34" charset="0"/>
            </a:endParaRPr>
          </a:p>
        </p:txBody>
      </p:sp>
      <p:graphicFrame>
        <p:nvGraphicFramePr>
          <p:cNvPr id="14" name="Object 13"/>
          <p:cNvGraphicFramePr>
            <a:graphicFrameLocks noChangeAspect="1"/>
          </p:cNvGraphicFramePr>
          <p:nvPr/>
        </p:nvGraphicFramePr>
        <p:xfrm>
          <a:off x="115888" y="82323"/>
          <a:ext cx="738187" cy="703262"/>
        </p:xfrm>
        <a:graphic>
          <a:graphicData uri="http://schemas.openxmlformats.org/presentationml/2006/ole">
            <mc:AlternateContent xmlns:mc="http://schemas.openxmlformats.org/markup-compatibility/2006">
              <mc:Choice xmlns:v="urn:schemas-microsoft-com:vml" Requires="v">
                <p:oleObj name="Bitmap Image" r:id="rId4" imgW="5180952" imgH="3533333" progId="Paint.Picture">
                  <p:embed/>
                </p:oleObj>
              </mc:Choice>
              <mc:Fallback>
                <p:oleObj name="Bitmap Image" r:id="rId4" imgW="5180952" imgH="3533333" progId="Paint.Picture">
                  <p:embed/>
                  <p:pic>
                    <p:nvPicPr>
                      <p:cNvPr id="14" name="Object 13"/>
                      <p:cNvPicPr>
                        <a:picLocks noChangeAspect="1" noChangeArrowheads="1"/>
                      </p:cNvPicPr>
                      <p:nvPr/>
                    </p:nvPicPr>
                    <p:blipFill>
                      <a:blip r:embed="rId5">
                        <a:lum contrast="80000"/>
                        <a:grayscl/>
                        <a:extLst>
                          <a:ext uri="{28A0092B-C50C-407E-A947-70E740481C1C}">
                            <a14:useLocalDpi xmlns:a14="http://schemas.microsoft.com/office/drawing/2010/main" val="0"/>
                          </a:ext>
                        </a:extLst>
                      </a:blip>
                      <a:srcRect l="31946" t="7246" r="29651" b="33385"/>
                      <a:stretch>
                        <a:fillRect/>
                      </a:stretch>
                    </p:blipFill>
                    <p:spPr bwMode="auto">
                      <a:xfrm>
                        <a:off x="115888" y="82323"/>
                        <a:ext cx="7381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242059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a:spLocks noGrp="1"/>
          </p:cNvSpPr>
          <p:nvPr>
            <p:ph type="title"/>
          </p:nvPr>
        </p:nvSpPr>
        <p:spPr>
          <a:xfrm>
            <a:off x="3973484" y="452359"/>
            <a:ext cx="8046720" cy="839788"/>
          </a:xfrm>
        </p:spPr>
        <p:txBody>
          <a:bodyPr>
            <a:normAutofit/>
          </a:bodyPr>
          <a:lstStyle/>
          <a:p>
            <a:pPr algn="ctr"/>
            <a:r>
              <a:rPr lang="en-US" altLang="en-US" sz="3600" b="1" i="1" dirty="0">
                <a:solidFill>
                  <a:schemeClr val="bg1"/>
                </a:solidFill>
                <a:latin typeface="Arial" panose="020B0604020202020204" pitchFamily="34" charset="0"/>
                <a:cs typeface="Arial" panose="020B0604020202020204" pitchFamily="34" charset="0"/>
              </a:rPr>
              <a:t>FINDING SOLICITATIONS</a:t>
            </a:r>
            <a:endParaRPr lang="en-US" sz="3600" b="1" i="1" dirty="0">
              <a:solidFill>
                <a:schemeClr val="bg1"/>
              </a:solidFill>
              <a:latin typeface="Arial" panose="020B0604020202020204" pitchFamily="34" charset="0"/>
              <a:cs typeface="Arial" panose="020B0604020202020204" pitchFamily="34" charset="0"/>
            </a:endParaRPr>
          </a:p>
        </p:txBody>
      </p:sp>
      <p:sp>
        <p:nvSpPr>
          <p:cNvPr id="22" name="Content Placeholder 2"/>
          <p:cNvSpPr>
            <a:spLocks noGrp="1"/>
          </p:cNvSpPr>
          <p:nvPr>
            <p:ph idx="1"/>
          </p:nvPr>
        </p:nvSpPr>
        <p:spPr>
          <a:xfrm>
            <a:off x="671512" y="1422399"/>
            <a:ext cx="3659187" cy="5166659"/>
          </a:xfrm>
        </p:spPr>
        <p:txBody>
          <a:bodyPr>
            <a:normAutofit lnSpcReduction="10000"/>
          </a:bodyPr>
          <a:lstStyle/>
          <a:p>
            <a:pPr marL="0" indent="0">
              <a:spcBef>
                <a:spcPts val="1200"/>
              </a:spcBef>
              <a:spcAft>
                <a:spcPts val="1200"/>
              </a:spcAft>
              <a:buNone/>
              <a:defRPr/>
            </a:pPr>
            <a:r>
              <a:rPr lang="en-US" altLang="en-US" sz="2600" dirty="0">
                <a:solidFill>
                  <a:schemeClr val="bg1"/>
                </a:solidFill>
                <a:latin typeface="Arial" panose="020B0604020202020204" pitchFamily="34" charset="0"/>
                <a:cs typeface="Arial" panose="020B0604020202020204" pitchFamily="34" charset="0"/>
              </a:rPr>
              <a:t>Click </a:t>
            </a:r>
            <a:r>
              <a:rPr lang="en-US" altLang="en-US" sz="2600" b="1" dirty="0">
                <a:solidFill>
                  <a:srgbClr val="C00000"/>
                </a:solidFill>
                <a:latin typeface="Arial" panose="020B0604020202020204" pitchFamily="34" charset="0"/>
                <a:cs typeface="Arial" panose="020B0604020202020204" pitchFamily="34" charset="0"/>
              </a:rPr>
              <a:t>Refresh</a:t>
            </a:r>
            <a:r>
              <a:rPr lang="en-US" altLang="en-US" sz="2600" dirty="0">
                <a:solidFill>
                  <a:schemeClr val="accent1"/>
                </a:solidFill>
                <a:latin typeface="Arial" panose="020B0604020202020204" pitchFamily="34" charset="0"/>
                <a:cs typeface="Arial" panose="020B0604020202020204" pitchFamily="34" charset="0"/>
              </a:rPr>
              <a:t> </a:t>
            </a:r>
            <a:r>
              <a:rPr lang="en-US" altLang="en-US" sz="2600" dirty="0">
                <a:solidFill>
                  <a:schemeClr val="bg1"/>
                </a:solidFill>
                <a:latin typeface="Arial" panose="020B0604020202020204" pitchFamily="34" charset="0"/>
                <a:cs typeface="Arial" panose="020B0604020202020204" pitchFamily="34" charset="0"/>
              </a:rPr>
              <a:t>Button on the RFx Overview (Event) Page to see the most current information.</a:t>
            </a:r>
          </a:p>
          <a:p>
            <a:pPr marL="0" indent="0">
              <a:spcBef>
                <a:spcPts val="1200"/>
              </a:spcBef>
              <a:spcAft>
                <a:spcPts val="1200"/>
              </a:spcAft>
              <a:buNone/>
              <a:defRPr/>
            </a:pPr>
            <a:r>
              <a:rPr lang="en-US" altLang="en-US" sz="2600" dirty="0">
                <a:solidFill>
                  <a:schemeClr val="bg1"/>
                </a:solidFill>
                <a:latin typeface="Arial" panose="020B0604020202020204" pitchFamily="34" charset="0"/>
                <a:cs typeface="Arial" panose="020B0604020202020204" pitchFamily="34" charset="0"/>
              </a:rPr>
              <a:t>Find the solicitation you’d like to view from the list, by RFx (Event) Number. </a:t>
            </a:r>
          </a:p>
          <a:p>
            <a:pPr marL="0" indent="0">
              <a:spcBef>
                <a:spcPts val="1200"/>
              </a:spcBef>
              <a:spcAft>
                <a:spcPts val="1200"/>
              </a:spcAft>
              <a:buNone/>
              <a:defRPr/>
            </a:pPr>
            <a:r>
              <a:rPr lang="en-US" altLang="en-US" sz="2600" dirty="0">
                <a:solidFill>
                  <a:schemeClr val="bg1"/>
                </a:solidFill>
                <a:latin typeface="Arial" panose="020B0604020202020204" pitchFamily="34" charset="0"/>
                <a:cs typeface="Arial" panose="020B0604020202020204" pitchFamily="34" charset="0"/>
              </a:rPr>
              <a:t>For this solicitation, your RFx (Event) Number is: </a:t>
            </a:r>
            <a:r>
              <a:rPr lang="en-US" altLang="en-US" sz="2600" b="1" dirty="0">
                <a:solidFill>
                  <a:srgbClr val="C00000"/>
                </a:solidFill>
                <a:latin typeface="Arial" panose="020B0604020202020204" pitchFamily="34" charset="0"/>
                <a:cs typeface="Arial" panose="020B0604020202020204" pitchFamily="34" charset="0"/>
              </a:rPr>
              <a:t>6000001671</a:t>
            </a:r>
          </a:p>
          <a:p>
            <a:pPr marL="0" indent="0">
              <a:buNone/>
              <a:defRPr/>
            </a:pPr>
            <a:endParaRPr lang="en-US" altLang="en-US" sz="2600" b="1" dirty="0">
              <a:latin typeface="Book Antiqua" panose="02040602050305030304" pitchFamily="18" charset="0"/>
              <a:cs typeface="Times New Roman" panose="02020603050405020304" pitchFamily="18" charset="0"/>
            </a:endParaRPr>
          </a:p>
        </p:txBody>
      </p:sp>
      <p:pic>
        <p:nvPicPr>
          <p:cNvPr id="14" name="Picture 13"/>
          <p:cNvPicPr/>
          <p:nvPr/>
        </p:nvPicPr>
        <p:blipFill rotWithShape="1">
          <a:blip r:embed="rId3">
            <a:lum bright="-27000" contrast="45000"/>
            <a:extLst>
              <a:ext uri="{28A0092B-C50C-407E-A947-70E740481C1C}">
                <a14:useLocalDpi xmlns:a14="http://schemas.microsoft.com/office/drawing/2010/main" val="0"/>
              </a:ext>
            </a:extLst>
          </a:blip>
          <a:srcRect l="696" t="10300" r="63356" b="36925"/>
          <a:stretch/>
        </p:blipFill>
        <p:spPr bwMode="auto">
          <a:xfrm>
            <a:off x="4443900" y="1357947"/>
            <a:ext cx="7430774" cy="4692123"/>
          </a:xfrm>
          <a:prstGeom prst="rect">
            <a:avLst/>
          </a:prstGeom>
          <a:noFill/>
          <a:ln w="19050">
            <a:solidFill>
              <a:schemeClr val="accent1"/>
            </a:solidFill>
          </a:ln>
          <a:extLst>
            <a:ext uri="{53640926-AAD7-44D8-BBD7-CCE9431645EC}">
              <a14:shadowObscured xmlns:a14="http://schemas.microsoft.com/office/drawing/2010/main"/>
            </a:ext>
          </a:extLst>
        </p:spPr>
      </p:pic>
      <p:graphicFrame>
        <p:nvGraphicFramePr>
          <p:cNvPr id="16" name="Object 15"/>
          <p:cNvGraphicFramePr>
            <a:graphicFrameLocks noChangeAspect="1"/>
          </p:cNvGraphicFramePr>
          <p:nvPr/>
        </p:nvGraphicFramePr>
        <p:xfrm>
          <a:off x="115888" y="82323"/>
          <a:ext cx="738187" cy="703262"/>
        </p:xfrm>
        <a:graphic>
          <a:graphicData uri="http://schemas.openxmlformats.org/presentationml/2006/ole">
            <mc:AlternateContent xmlns:mc="http://schemas.openxmlformats.org/markup-compatibility/2006">
              <mc:Choice xmlns:v="urn:schemas-microsoft-com:vml" Requires="v">
                <p:oleObj name="Bitmap Image" r:id="rId4" imgW="5180952" imgH="3533333" progId="Paint.Picture">
                  <p:embed/>
                </p:oleObj>
              </mc:Choice>
              <mc:Fallback>
                <p:oleObj name="Bitmap Image" r:id="rId4" imgW="5180952" imgH="3533333" progId="Paint.Picture">
                  <p:embed/>
                  <p:pic>
                    <p:nvPicPr>
                      <p:cNvPr id="16" name="Object 15"/>
                      <p:cNvPicPr>
                        <a:picLocks noChangeAspect="1" noChangeArrowheads="1"/>
                      </p:cNvPicPr>
                      <p:nvPr/>
                    </p:nvPicPr>
                    <p:blipFill>
                      <a:blip r:embed="rId5">
                        <a:lum contrast="80000"/>
                        <a:grayscl/>
                        <a:extLst>
                          <a:ext uri="{28A0092B-C50C-407E-A947-70E740481C1C}">
                            <a14:useLocalDpi xmlns:a14="http://schemas.microsoft.com/office/drawing/2010/main" val="0"/>
                          </a:ext>
                        </a:extLst>
                      </a:blip>
                      <a:srcRect l="31946" t="7246" r="29651" b="33385"/>
                      <a:stretch>
                        <a:fillRect/>
                      </a:stretch>
                    </p:blipFill>
                    <p:spPr bwMode="auto">
                      <a:xfrm>
                        <a:off x="115888" y="82323"/>
                        <a:ext cx="7381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508022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a:spLocks noGrp="1"/>
          </p:cNvSpPr>
          <p:nvPr>
            <p:ph type="title"/>
          </p:nvPr>
        </p:nvSpPr>
        <p:spPr>
          <a:xfrm>
            <a:off x="4019368" y="486028"/>
            <a:ext cx="8092439" cy="703262"/>
          </a:xfrm>
        </p:spPr>
        <p:txBody>
          <a:bodyPr>
            <a:noAutofit/>
          </a:bodyPr>
          <a:lstStyle/>
          <a:p>
            <a:r>
              <a:rPr lang="en-US" altLang="en-US" sz="3600" b="1" i="1" dirty="0">
                <a:solidFill>
                  <a:schemeClr val="bg1"/>
                </a:solidFill>
                <a:latin typeface="Arial" panose="020B0604020202020204" pitchFamily="34" charset="0"/>
                <a:cs typeface="Arial" panose="020B0604020202020204" pitchFamily="34" charset="0"/>
              </a:rPr>
              <a:t>View selected solicitation</a:t>
            </a:r>
            <a:endParaRPr lang="en-US" sz="3600" b="1" i="1" dirty="0">
              <a:solidFill>
                <a:schemeClr val="bg1"/>
              </a:solidFill>
              <a:latin typeface="Arial" panose="020B0604020202020204" pitchFamily="34" charset="0"/>
              <a:cs typeface="Arial" panose="020B0604020202020204" pitchFamily="34" charset="0"/>
            </a:endParaRPr>
          </a:p>
        </p:txBody>
      </p:sp>
      <p:sp>
        <p:nvSpPr>
          <p:cNvPr id="22" name="Content Placeholder 2"/>
          <p:cNvSpPr>
            <a:spLocks noGrp="1"/>
          </p:cNvSpPr>
          <p:nvPr>
            <p:ph idx="1"/>
          </p:nvPr>
        </p:nvSpPr>
        <p:spPr>
          <a:xfrm>
            <a:off x="7885610" y="2418739"/>
            <a:ext cx="4226197" cy="3429209"/>
          </a:xfrm>
        </p:spPr>
        <p:txBody>
          <a:bodyPr>
            <a:normAutofit/>
          </a:bodyPr>
          <a:lstStyle/>
          <a:p>
            <a:pPr marL="514350" indent="-514350">
              <a:spcBef>
                <a:spcPts val="1200"/>
              </a:spcBef>
              <a:spcAft>
                <a:spcPts val="1200"/>
              </a:spcAft>
              <a:buFont typeface="+mj-lt"/>
              <a:buAutoNum type="arabicPeriod"/>
              <a:defRPr/>
            </a:pPr>
            <a:r>
              <a:rPr lang="en-US" altLang="en-US" sz="2000" dirty="0">
                <a:solidFill>
                  <a:schemeClr val="bg1"/>
                </a:solidFill>
                <a:latin typeface="Arial" panose="020B0604020202020204" pitchFamily="34" charset="0"/>
                <a:cs typeface="Arial" panose="020B0604020202020204" pitchFamily="34" charset="0"/>
              </a:rPr>
              <a:t>Click the gray box next to the RFx (Event) Number you’d like to view. Then,</a:t>
            </a:r>
          </a:p>
          <a:p>
            <a:pPr marL="514350" indent="-514350">
              <a:spcBef>
                <a:spcPts val="1200"/>
              </a:spcBef>
              <a:spcAft>
                <a:spcPts val="1200"/>
              </a:spcAft>
              <a:buFont typeface="+mj-lt"/>
              <a:buAutoNum type="arabicPeriod"/>
              <a:defRPr/>
            </a:pPr>
            <a:r>
              <a:rPr lang="en-US" altLang="en-US" sz="2000" dirty="0">
                <a:solidFill>
                  <a:schemeClr val="bg1"/>
                </a:solidFill>
                <a:latin typeface="Arial" panose="020B0604020202020204" pitchFamily="34" charset="0"/>
                <a:cs typeface="Arial" panose="020B0604020202020204" pitchFamily="34" charset="0"/>
              </a:rPr>
              <a:t>Click </a:t>
            </a:r>
            <a:r>
              <a:rPr lang="en-US" altLang="en-US" sz="2000" b="1" dirty="0">
                <a:solidFill>
                  <a:srgbClr val="C00000"/>
                </a:solidFill>
                <a:latin typeface="Arial" panose="020B0604020202020204" pitchFamily="34" charset="0"/>
                <a:cs typeface="Arial" panose="020B0604020202020204" pitchFamily="34" charset="0"/>
              </a:rPr>
              <a:t>Display Event</a:t>
            </a:r>
          </a:p>
          <a:p>
            <a:pPr marL="0" indent="0">
              <a:spcBef>
                <a:spcPts val="1200"/>
              </a:spcBef>
              <a:spcAft>
                <a:spcPts val="1200"/>
              </a:spcAft>
              <a:buNone/>
              <a:defRPr/>
            </a:pPr>
            <a:r>
              <a:rPr lang="en-US" altLang="en-US" sz="2000" dirty="0">
                <a:solidFill>
                  <a:schemeClr val="bg1"/>
                </a:solidFill>
                <a:latin typeface="Arial" panose="020B0604020202020204" pitchFamily="34" charset="0"/>
                <a:cs typeface="Arial" panose="020B0604020202020204" pitchFamily="34" charset="0"/>
              </a:rPr>
              <a:t>This will open a new window to view the selected RFx</a:t>
            </a:r>
          </a:p>
          <a:p>
            <a:pPr marL="0" indent="0">
              <a:buNone/>
              <a:defRPr/>
            </a:pPr>
            <a:r>
              <a:rPr lang="en-US" altLang="en-US" sz="2000" i="1" dirty="0">
                <a:solidFill>
                  <a:schemeClr val="bg1"/>
                </a:solidFill>
                <a:latin typeface="Arial" panose="020B0604020202020204" pitchFamily="34" charset="0"/>
                <a:cs typeface="Arial" panose="020B0604020202020204" pitchFamily="34" charset="0"/>
              </a:rPr>
              <a:t>If you don’t see the new window, check your </a:t>
            </a:r>
            <a:r>
              <a:rPr lang="en-US" altLang="en-US" sz="2000" b="1" i="1" dirty="0">
                <a:solidFill>
                  <a:srgbClr val="C00000"/>
                </a:solidFill>
                <a:latin typeface="Arial" panose="020B0604020202020204" pitchFamily="34" charset="0"/>
                <a:cs typeface="Arial" panose="020B0604020202020204" pitchFamily="34" charset="0"/>
              </a:rPr>
              <a:t>POP-UP BLOCKER</a:t>
            </a:r>
            <a:r>
              <a:rPr lang="en-US" altLang="en-US" sz="2200" i="1" dirty="0">
                <a:latin typeface="Book Antiqua" panose="02040602050305030304" pitchFamily="18" charset="0"/>
                <a:cs typeface="Times New Roman" panose="02020603050405020304" pitchFamily="18" charset="0"/>
              </a:rPr>
              <a:t>.</a:t>
            </a:r>
          </a:p>
          <a:p>
            <a:pPr marL="0" indent="0">
              <a:buNone/>
              <a:defRPr/>
            </a:pPr>
            <a:endParaRPr lang="en-US" altLang="en-US" sz="2600" b="1" dirty="0">
              <a:latin typeface="Book Antiqua" panose="02040602050305030304" pitchFamily="18" charset="0"/>
              <a:cs typeface="Times New Roman" panose="02020603050405020304" pitchFamily="18" charset="0"/>
            </a:endParaRPr>
          </a:p>
        </p:txBody>
      </p:sp>
      <p:pic>
        <p:nvPicPr>
          <p:cNvPr id="16" name="Picture 15"/>
          <p:cNvPicPr/>
          <p:nvPr/>
        </p:nvPicPr>
        <p:blipFill rotWithShape="1">
          <a:blip r:embed="rId3">
            <a:lum bright="-23000" contrast="39000"/>
            <a:extLst>
              <a:ext uri="{28A0092B-C50C-407E-A947-70E740481C1C}">
                <a14:useLocalDpi xmlns:a14="http://schemas.microsoft.com/office/drawing/2010/main" val="0"/>
              </a:ext>
            </a:extLst>
          </a:blip>
          <a:srcRect l="784" t="9761" r="74304" b="34410"/>
          <a:stretch/>
        </p:blipFill>
        <p:spPr bwMode="auto">
          <a:xfrm>
            <a:off x="407409" y="1603671"/>
            <a:ext cx="7478201" cy="4716717"/>
          </a:xfrm>
          <a:prstGeom prst="rect">
            <a:avLst/>
          </a:prstGeom>
          <a:noFill/>
          <a:ln w="19050">
            <a:solidFill>
              <a:schemeClr val="accent1"/>
            </a:solidFill>
          </a:ln>
          <a:extLst>
            <a:ext uri="{53640926-AAD7-44D8-BBD7-CCE9431645EC}">
              <a14:shadowObscured xmlns:a14="http://schemas.microsoft.com/office/drawing/2010/main"/>
            </a:ext>
          </a:extLst>
        </p:spPr>
      </p:pic>
      <p:sp>
        <p:nvSpPr>
          <p:cNvPr id="2" name="Arrow: Right 1">
            <a:extLst>
              <a:ext uri="{FF2B5EF4-FFF2-40B4-BE49-F238E27FC236}">
                <a16:creationId xmlns:a16="http://schemas.microsoft.com/office/drawing/2014/main" id="{2C792180-2A60-4706-A51F-B90E22179E13}"/>
              </a:ext>
            </a:extLst>
          </p:cNvPr>
          <p:cNvSpPr/>
          <p:nvPr/>
        </p:nvSpPr>
        <p:spPr>
          <a:xfrm>
            <a:off x="86685" y="5847948"/>
            <a:ext cx="862474" cy="497027"/>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solidFill>
                  <a:schemeClr val="bg1"/>
                </a:solidFill>
              </a:rPr>
              <a:t>1</a:t>
            </a:r>
          </a:p>
        </p:txBody>
      </p:sp>
      <p:sp>
        <p:nvSpPr>
          <p:cNvPr id="3" name="Arrow: Down 2">
            <a:extLst>
              <a:ext uri="{FF2B5EF4-FFF2-40B4-BE49-F238E27FC236}">
                <a16:creationId xmlns:a16="http://schemas.microsoft.com/office/drawing/2014/main" id="{2564E8D0-8E9A-4068-A168-2452B4BF092C}"/>
              </a:ext>
            </a:extLst>
          </p:cNvPr>
          <p:cNvSpPr/>
          <p:nvPr/>
        </p:nvSpPr>
        <p:spPr>
          <a:xfrm>
            <a:off x="5582518" y="4555082"/>
            <a:ext cx="473336" cy="6992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2</a:t>
            </a:r>
          </a:p>
        </p:txBody>
      </p:sp>
      <p:graphicFrame>
        <p:nvGraphicFramePr>
          <p:cNvPr id="8" name="Object 7">
            <a:extLst>
              <a:ext uri="{FF2B5EF4-FFF2-40B4-BE49-F238E27FC236}">
                <a16:creationId xmlns:a16="http://schemas.microsoft.com/office/drawing/2014/main" id="{20DCC94D-B39B-43A5-9512-70ACB560B873}"/>
              </a:ext>
            </a:extLst>
          </p:cNvPr>
          <p:cNvGraphicFramePr>
            <a:graphicFrameLocks noChangeAspect="1"/>
          </p:cNvGraphicFramePr>
          <p:nvPr>
            <p:extLst>
              <p:ext uri="{D42A27DB-BD31-4B8C-83A1-F6EECF244321}">
                <p14:modId xmlns:p14="http://schemas.microsoft.com/office/powerpoint/2010/main" val="917016158"/>
              </p:ext>
            </p:extLst>
          </p:nvPr>
        </p:nvGraphicFramePr>
        <p:xfrm>
          <a:off x="115888" y="82323"/>
          <a:ext cx="738187" cy="703262"/>
        </p:xfrm>
        <a:graphic>
          <a:graphicData uri="http://schemas.openxmlformats.org/presentationml/2006/ole">
            <mc:AlternateContent xmlns:mc="http://schemas.openxmlformats.org/markup-compatibility/2006">
              <mc:Choice xmlns:v="urn:schemas-microsoft-com:vml" Requires="v">
                <p:oleObj name="Bitmap Image" r:id="rId4" imgW="5180952" imgH="3533333" progId="Paint.Picture">
                  <p:embed/>
                </p:oleObj>
              </mc:Choice>
              <mc:Fallback>
                <p:oleObj name="Bitmap Image" r:id="rId4" imgW="5180952" imgH="3533333" progId="Paint.Picture">
                  <p:embed/>
                  <p:pic>
                    <p:nvPicPr>
                      <p:cNvPr id="5" name="Object 4"/>
                      <p:cNvPicPr>
                        <a:picLocks noChangeAspect="1" noChangeArrowheads="1"/>
                      </p:cNvPicPr>
                      <p:nvPr/>
                    </p:nvPicPr>
                    <p:blipFill>
                      <a:blip r:embed="rId5">
                        <a:lum contrast="80000"/>
                        <a:grayscl/>
                        <a:extLst>
                          <a:ext uri="{28A0092B-C50C-407E-A947-70E740481C1C}">
                            <a14:useLocalDpi xmlns:a14="http://schemas.microsoft.com/office/drawing/2010/main" val="0"/>
                          </a:ext>
                        </a:extLst>
                      </a:blip>
                      <a:srcRect l="31946" t="7246" r="29651" b="33385"/>
                      <a:stretch>
                        <a:fillRect/>
                      </a:stretch>
                    </p:blipFill>
                    <p:spPr bwMode="auto">
                      <a:xfrm>
                        <a:off x="115888" y="82323"/>
                        <a:ext cx="7381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792029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a:spLocks noGrp="1"/>
          </p:cNvSpPr>
          <p:nvPr>
            <p:ph type="title"/>
          </p:nvPr>
        </p:nvSpPr>
        <p:spPr>
          <a:xfrm>
            <a:off x="4555335" y="657459"/>
            <a:ext cx="7354886" cy="839788"/>
          </a:xfrm>
        </p:spPr>
        <p:txBody>
          <a:bodyPr>
            <a:noAutofit/>
          </a:bodyPr>
          <a:lstStyle/>
          <a:p>
            <a:pPr algn="l"/>
            <a:r>
              <a:rPr lang="en-US" altLang="en-US" sz="3600" b="1" i="1" dirty="0">
                <a:solidFill>
                  <a:schemeClr val="bg1"/>
                </a:solidFill>
                <a:latin typeface="Arial" panose="020B0604020202020204" pitchFamily="34" charset="0"/>
                <a:cs typeface="Arial" panose="020B0604020202020204" pitchFamily="34" charset="0"/>
              </a:rPr>
              <a:t>Would you like updates on </a:t>
            </a:r>
            <a:br>
              <a:rPr lang="en-US" altLang="en-US" sz="3600" b="1" i="1" dirty="0">
                <a:solidFill>
                  <a:schemeClr val="bg1"/>
                </a:solidFill>
                <a:latin typeface="Arial" panose="020B0604020202020204" pitchFamily="34" charset="0"/>
                <a:cs typeface="Arial" panose="020B0604020202020204" pitchFamily="34" charset="0"/>
              </a:rPr>
            </a:br>
            <a:r>
              <a:rPr lang="en-US" altLang="en-US" sz="3600" b="1" i="1" dirty="0">
                <a:solidFill>
                  <a:schemeClr val="bg1"/>
                </a:solidFill>
                <a:latin typeface="Arial" panose="020B0604020202020204" pitchFamily="34" charset="0"/>
                <a:cs typeface="Arial" panose="020B0604020202020204" pitchFamily="34" charset="0"/>
              </a:rPr>
              <a:t>this solicitation?</a:t>
            </a:r>
            <a:endParaRPr lang="en-US" sz="3600" b="1" i="1" dirty="0">
              <a:solidFill>
                <a:schemeClr val="bg1"/>
              </a:solidFill>
              <a:latin typeface="Arial" panose="020B0604020202020204" pitchFamily="34" charset="0"/>
              <a:cs typeface="Arial" panose="020B0604020202020204" pitchFamily="34" charset="0"/>
            </a:endParaRPr>
          </a:p>
        </p:txBody>
      </p:sp>
      <p:sp>
        <p:nvSpPr>
          <p:cNvPr id="22" name="Content Placeholder 2"/>
          <p:cNvSpPr>
            <a:spLocks noGrp="1"/>
          </p:cNvSpPr>
          <p:nvPr>
            <p:ph idx="1"/>
          </p:nvPr>
        </p:nvSpPr>
        <p:spPr>
          <a:xfrm>
            <a:off x="8067709" y="2761105"/>
            <a:ext cx="3842512" cy="3949700"/>
          </a:xfrm>
        </p:spPr>
        <p:txBody>
          <a:bodyPr>
            <a:noAutofit/>
          </a:bodyPr>
          <a:lstStyle/>
          <a:p>
            <a:pPr marL="0" indent="0">
              <a:spcBef>
                <a:spcPts val="1200"/>
              </a:spcBef>
              <a:spcAft>
                <a:spcPts val="1200"/>
              </a:spcAft>
              <a:buNone/>
              <a:defRPr/>
            </a:pPr>
            <a:r>
              <a:rPr lang="en-US" altLang="en-US" sz="2000" dirty="0">
                <a:solidFill>
                  <a:schemeClr val="bg1"/>
                </a:solidFill>
                <a:latin typeface="Arial" panose="020B0604020202020204" pitchFamily="34" charset="0"/>
                <a:cs typeface="Arial" panose="020B0604020202020204" pitchFamily="34" charset="0"/>
              </a:rPr>
              <a:t>Update your </a:t>
            </a:r>
            <a:r>
              <a:rPr lang="en-US" altLang="en-US" sz="2000" b="1" dirty="0">
                <a:solidFill>
                  <a:srgbClr val="C00000"/>
                </a:solidFill>
                <a:latin typeface="Arial" panose="020B0604020202020204" pitchFamily="34" charset="0"/>
                <a:cs typeface="Arial" panose="020B0604020202020204" pitchFamily="34" charset="0"/>
              </a:rPr>
              <a:t>Participation Status</a:t>
            </a:r>
            <a:r>
              <a:rPr lang="en-US" altLang="en-US" sz="2000" dirty="0">
                <a:solidFill>
                  <a:srgbClr val="C00000"/>
                </a:solidFill>
                <a:latin typeface="Arial" panose="020B0604020202020204" pitchFamily="34" charset="0"/>
                <a:cs typeface="Arial" panose="020B0604020202020204" pitchFamily="34" charset="0"/>
              </a:rPr>
              <a:t> </a:t>
            </a:r>
            <a:r>
              <a:rPr lang="en-US" altLang="en-US" sz="2000" dirty="0">
                <a:solidFill>
                  <a:schemeClr val="bg1"/>
                </a:solidFill>
                <a:latin typeface="Arial" panose="020B0604020202020204" pitchFamily="34" charset="0"/>
                <a:cs typeface="Arial" panose="020B0604020202020204" pitchFamily="34" charset="0"/>
              </a:rPr>
              <a:t>accordingly</a:t>
            </a:r>
          </a:p>
          <a:p>
            <a:pPr marL="457200" indent="-457200">
              <a:spcBef>
                <a:spcPts val="1200"/>
              </a:spcBef>
              <a:spcAft>
                <a:spcPts val="1200"/>
              </a:spcAft>
              <a:buFont typeface="+mj-lt"/>
              <a:buAutoNum type="arabicPeriod"/>
              <a:defRPr/>
            </a:pPr>
            <a:r>
              <a:rPr lang="en-US" altLang="en-US" sz="2000" dirty="0">
                <a:solidFill>
                  <a:schemeClr val="bg1"/>
                </a:solidFill>
                <a:latin typeface="Arial" panose="020B0604020202020204" pitchFamily="34" charset="0"/>
                <a:cs typeface="Arial" panose="020B0604020202020204" pitchFamily="34" charset="0"/>
              </a:rPr>
              <a:t>Click Participate. </a:t>
            </a:r>
            <a:r>
              <a:rPr lang="en-US" altLang="en-US" sz="2000" i="1" dirty="0">
                <a:solidFill>
                  <a:schemeClr val="bg1"/>
                </a:solidFill>
                <a:latin typeface="Arial" panose="020B0604020202020204" pitchFamily="34" charset="0"/>
                <a:cs typeface="Arial" panose="020B0604020202020204" pitchFamily="34" charset="0"/>
              </a:rPr>
              <a:t>This will ensure you to get email notifications regarding your RFx Event, i.e. Notifications, New Attachments. </a:t>
            </a:r>
          </a:p>
          <a:p>
            <a:pPr marL="457200" indent="-457200">
              <a:spcBef>
                <a:spcPts val="1200"/>
              </a:spcBef>
              <a:spcAft>
                <a:spcPts val="1200"/>
              </a:spcAft>
              <a:buFont typeface="+mj-lt"/>
              <a:buAutoNum type="arabicPeriod"/>
              <a:defRPr/>
            </a:pPr>
            <a:r>
              <a:rPr lang="en-US" sz="2000" dirty="0">
                <a:solidFill>
                  <a:schemeClr val="bg1"/>
                </a:solidFill>
                <a:latin typeface="Arial" panose="020B0604020202020204" pitchFamily="34" charset="0"/>
                <a:cs typeface="Arial" panose="020B0604020202020204" pitchFamily="34" charset="0"/>
              </a:rPr>
              <a:t>Review </a:t>
            </a:r>
            <a:r>
              <a:rPr lang="en-US" sz="2000" b="1" dirty="0">
                <a:solidFill>
                  <a:srgbClr val="C00000"/>
                </a:solidFill>
                <a:latin typeface="Arial" panose="020B0604020202020204" pitchFamily="34" charset="0"/>
                <a:cs typeface="Arial" panose="020B0604020202020204" pitchFamily="34" charset="0"/>
              </a:rPr>
              <a:t>RFx Information </a:t>
            </a:r>
            <a:r>
              <a:rPr lang="en-US" sz="2000" dirty="0">
                <a:solidFill>
                  <a:schemeClr val="bg1"/>
                </a:solidFill>
                <a:latin typeface="Arial" panose="020B0604020202020204" pitchFamily="34" charset="0"/>
                <a:cs typeface="Arial" panose="020B0604020202020204" pitchFamily="34" charset="0"/>
              </a:rPr>
              <a:t>Tab for Start/Due dates/ Title of Solicitation</a:t>
            </a:r>
          </a:p>
          <a:p>
            <a:pPr marL="0" indent="0">
              <a:buNone/>
              <a:defRPr/>
            </a:pPr>
            <a:endParaRPr lang="en-US" sz="2400" dirty="0">
              <a:latin typeface="Book Antiqua" panose="02040602050305030304" pitchFamily="18" charset="0"/>
            </a:endParaRPr>
          </a:p>
          <a:p>
            <a:pPr marL="0" indent="0">
              <a:buNone/>
              <a:defRPr/>
            </a:pPr>
            <a:endParaRPr lang="en-US" altLang="en-US" sz="2400" b="1" dirty="0">
              <a:latin typeface="Book Antiqua" panose="02040602050305030304" pitchFamily="18" charset="0"/>
              <a:cs typeface="Times New Roman" panose="02020603050405020304" pitchFamily="18" charset="0"/>
            </a:endParaRPr>
          </a:p>
        </p:txBody>
      </p:sp>
      <p:pic>
        <p:nvPicPr>
          <p:cNvPr id="14" name="Picture 13"/>
          <p:cNvPicPr/>
          <p:nvPr/>
        </p:nvPicPr>
        <p:blipFill rotWithShape="1">
          <a:blip r:embed="rId3">
            <a:lum bright="-9000" contrast="31000"/>
            <a:extLst>
              <a:ext uri="{28A0092B-C50C-407E-A947-70E740481C1C}">
                <a14:useLocalDpi xmlns:a14="http://schemas.microsoft.com/office/drawing/2010/main" val="0"/>
              </a:ext>
            </a:extLst>
          </a:blip>
          <a:srcRect l="174" t="6967" r="73112" b="29364"/>
          <a:stretch/>
        </p:blipFill>
        <p:spPr bwMode="auto">
          <a:xfrm>
            <a:off x="541686" y="1962429"/>
            <a:ext cx="7354886" cy="4748376"/>
          </a:xfrm>
          <a:prstGeom prst="rect">
            <a:avLst/>
          </a:prstGeom>
          <a:noFill/>
          <a:ln w="19050">
            <a:solidFill>
              <a:schemeClr val="accent1"/>
            </a:solidFill>
          </a:ln>
          <a:extLst>
            <a:ext uri="{53640926-AAD7-44D8-BBD7-CCE9431645EC}">
              <a14:shadowObscured xmlns:a14="http://schemas.microsoft.com/office/drawing/2010/main"/>
            </a:ext>
          </a:extLst>
        </p:spPr>
      </p:pic>
      <p:sp>
        <p:nvSpPr>
          <p:cNvPr id="2" name="Arrow: Down 1">
            <a:extLst>
              <a:ext uri="{FF2B5EF4-FFF2-40B4-BE49-F238E27FC236}">
                <a16:creationId xmlns:a16="http://schemas.microsoft.com/office/drawing/2014/main" id="{51595339-2BCA-4225-BB4B-406FC4CEEC17}"/>
              </a:ext>
            </a:extLst>
          </p:cNvPr>
          <p:cNvSpPr/>
          <p:nvPr/>
        </p:nvSpPr>
        <p:spPr>
          <a:xfrm>
            <a:off x="3238052" y="1645920"/>
            <a:ext cx="516367" cy="633018"/>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solidFill>
                  <a:schemeClr val="bg1"/>
                </a:solidFill>
              </a:rPr>
              <a:t>1</a:t>
            </a:r>
          </a:p>
        </p:txBody>
      </p:sp>
      <p:sp>
        <p:nvSpPr>
          <p:cNvPr id="3" name="Arrow: Right 2">
            <a:extLst>
              <a:ext uri="{FF2B5EF4-FFF2-40B4-BE49-F238E27FC236}">
                <a16:creationId xmlns:a16="http://schemas.microsoft.com/office/drawing/2014/main" id="{C9F4EFD5-DFFB-42C6-8336-01DE0F30C0DC}"/>
              </a:ext>
            </a:extLst>
          </p:cNvPr>
          <p:cNvSpPr/>
          <p:nvPr/>
        </p:nvSpPr>
        <p:spPr>
          <a:xfrm rot="2544076">
            <a:off x="384413" y="3213989"/>
            <a:ext cx="796066" cy="6131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2</a:t>
            </a:r>
          </a:p>
        </p:txBody>
      </p:sp>
      <p:sp>
        <p:nvSpPr>
          <p:cNvPr id="4" name="Rectangle 3">
            <a:extLst>
              <a:ext uri="{FF2B5EF4-FFF2-40B4-BE49-F238E27FC236}">
                <a16:creationId xmlns:a16="http://schemas.microsoft.com/office/drawing/2014/main" id="{828EFAA0-F86F-4C30-8FA9-FD5706D5824E}"/>
              </a:ext>
            </a:extLst>
          </p:cNvPr>
          <p:cNvSpPr/>
          <p:nvPr/>
        </p:nvSpPr>
        <p:spPr>
          <a:xfrm>
            <a:off x="669790" y="4490146"/>
            <a:ext cx="7207143" cy="2173044"/>
          </a:xfrm>
          <a:prstGeom prst="rect">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graphicFrame>
        <p:nvGraphicFramePr>
          <p:cNvPr id="9" name="Object 8">
            <a:extLst>
              <a:ext uri="{FF2B5EF4-FFF2-40B4-BE49-F238E27FC236}">
                <a16:creationId xmlns:a16="http://schemas.microsoft.com/office/drawing/2014/main" id="{F80F02F0-67EA-4F51-B818-1B19EFB98D4C}"/>
              </a:ext>
            </a:extLst>
          </p:cNvPr>
          <p:cNvGraphicFramePr>
            <a:graphicFrameLocks noChangeAspect="1"/>
          </p:cNvGraphicFramePr>
          <p:nvPr>
            <p:extLst>
              <p:ext uri="{D42A27DB-BD31-4B8C-83A1-F6EECF244321}">
                <p14:modId xmlns:p14="http://schemas.microsoft.com/office/powerpoint/2010/main" val="2724299374"/>
              </p:ext>
            </p:extLst>
          </p:nvPr>
        </p:nvGraphicFramePr>
        <p:xfrm>
          <a:off x="172592" y="147195"/>
          <a:ext cx="738187" cy="703262"/>
        </p:xfrm>
        <a:graphic>
          <a:graphicData uri="http://schemas.openxmlformats.org/presentationml/2006/ole">
            <mc:AlternateContent xmlns:mc="http://schemas.openxmlformats.org/markup-compatibility/2006">
              <mc:Choice xmlns:v="urn:schemas-microsoft-com:vml" Requires="v">
                <p:oleObj name="Bitmap Image" r:id="rId4" imgW="5180952" imgH="3533333" progId="Paint.Picture">
                  <p:embed/>
                </p:oleObj>
              </mc:Choice>
              <mc:Fallback>
                <p:oleObj name="Bitmap Image" r:id="rId4" imgW="5180952" imgH="3533333" progId="Paint.Picture">
                  <p:embed/>
                  <p:pic>
                    <p:nvPicPr>
                      <p:cNvPr id="5" name="Object 4"/>
                      <p:cNvPicPr>
                        <a:picLocks noChangeAspect="1" noChangeArrowheads="1"/>
                      </p:cNvPicPr>
                      <p:nvPr/>
                    </p:nvPicPr>
                    <p:blipFill>
                      <a:blip r:embed="rId5">
                        <a:lum contrast="80000"/>
                        <a:grayscl/>
                        <a:extLst>
                          <a:ext uri="{28A0092B-C50C-407E-A947-70E740481C1C}">
                            <a14:useLocalDpi xmlns:a14="http://schemas.microsoft.com/office/drawing/2010/main" val="0"/>
                          </a:ext>
                        </a:extLst>
                      </a:blip>
                      <a:srcRect l="31946" t="7246" r="29651" b="33385"/>
                      <a:stretch>
                        <a:fillRect/>
                      </a:stretch>
                    </p:blipFill>
                    <p:spPr bwMode="auto">
                      <a:xfrm>
                        <a:off x="172592" y="147195"/>
                        <a:ext cx="7381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3825928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2C9CF-E0AF-4472-9CD3-9A3E8D4A82B2}"/>
              </a:ext>
            </a:extLst>
          </p:cNvPr>
          <p:cNvSpPr>
            <a:spLocks noGrp="1"/>
          </p:cNvSpPr>
          <p:nvPr>
            <p:ph type="title"/>
          </p:nvPr>
        </p:nvSpPr>
        <p:spPr>
          <a:xfrm>
            <a:off x="4313320" y="791804"/>
            <a:ext cx="3565358" cy="1293028"/>
          </a:xfrm>
        </p:spPr>
        <p:txBody>
          <a:bodyPr>
            <a:normAutofit/>
          </a:bodyPr>
          <a:lstStyle/>
          <a:p>
            <a:r>
              <a:rPr lang="en-US" sz="4400" b="1" u="sng" dirty="0">
                <a:solidFill>
                  <a:schemeClr val="bg1"/>
                </a:solidFill>
                <a:latin typeface="Arial" panose="020B0604020202020204" pitchFamily="34" charset="0"/>
                <a:cs typeface="Arial" panose="020B0604020202020204" pitchFamily="34" charset="0"/>
              </a:rPr>
              <a:t>Questions</a:t>
            </a:r>
          </a:p>
        </p:txBody>
      </p:sp>
      <p:pic>
        <p:nvPicPr>
          <p:cNvPr id="14" name="Picture 13" descr="A close up of a piece of paper&#10;&#10;Description generated with high confidence">
            <a:extLst>
              <a:ext uri="{FF2B5EF4-FFF2-40B4-BE49-F238E27FC236}">
                <a16:creationId xmlns:a16="http://schemas.microsoft.com/office/drawing/2014/main" id="{F7696FD3-D667-4E62-8196-66DB9B60D1A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893531" y="2084832"/>
            <a:ext cx="6404937" cy="3616327"/>
          </a:xfrm>
          <a:prstGeom prst="rect">
            <a:avLst/>
          </a:prstGeom>
        </p:spPr>
      </p:pic>
    </p:spTree>
    <p:extLst>
      <p:ext uri="{BB962C8B-B14F-4D97-AF65-F5344CB8AC3E}">
        <p14:creationId xmlns:p14="http://schemas.microsoft.com/office/powerpoint/2010/main" val="3451440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Object 21"/>
          <p:cNvGraphicFramePr>
            <a:graphicFrameLocks noChangeAspect="1"/>
          </p:cNvGraphicFramePr>
          <p:nvPr/>
        </p:nvGraphicFramePr>
        <p:xfrm>
          <a:off x="115888" y="82323"/>
          <a:ext cx="738187" cy="703262"/>
        </p:xfrm>
        <a:graphic>
          <a:graphicData uri="http://schemas.openxmlformats.org/presentationml/2006/ole">
            <mc:AlternateContent xmlns:mc="http://schemas.openxmlformats.org/markup-compatibility/2006">
              <mc:Choice xmlns:v="urn:schemas-microsoft-com:vml" Requires="v">
                <p:oleObj name="Bitmap Image" r:id="rId3" imgW="5180952" imgH="3533333" progId="Paint.Picture">
                  <p:embed/>
                </p:oleObj>
              </mc:Choice>
              <mc:Fallback>
                <p:oleObj name="Bitmap Image" r:id="rId3" imgW="5180952" imgH="3533333" progId="Paint.Picture">
                  <p:embed/>
                  <p:pic>
                    <p:nvPicPr>
                      <p:cNvPr id="22" name="Object 21"/>
                      <p:cNvPicPr>
                        <a:picLocks noChangeAspect="1" noChangeArrowheads="1"/>
                      </p:cNvPicPr>
                      <p:nvPr/>
                    </p:nvPicPr>
                    <p:blipFill>
                      <a:blip r:embed="rId4">
                        <a:lum contrast="80000"/>
                        <a:grayscl/>
                        <a:extLst>
                          <a:ext uri="{28A0092B-C50C-407E-A947-70E740481C1C}">
                            <a14:useLocalDpi xmlns:a14="http://schemas.microsoft.com/office/drawing/2010/main" val="0"/>
                          </a:ext>
                        </a:extLst>
                      </a:blip>
                      <a:srcRect l="31946" t="7246" r="29651" b="33385"/>
                      <a:stretch>
                        <a:fillRect/>
                      </a:stretch>
                    </p:blipFill>
                    <p:spPr bwMode="auto">
                      <a:xfrm>
                        <a:off x="115888" y="82323"/>
                        <a:ext cx="7381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 name="Rectangle 22">
            <a:extLst>
              <a:ext uri="{FF2B5EF4-FFF2-40B4-BE49-F238E27FC236}">
                <a16:creationId xmlns:a16="http://schemas.microsoft.com/office/drawing/2014/main" id="{E52377A6-C1DA-4C1F-9C4C-2F29CF5C3A3B}"/>
              </a:ext>
            </a:extLst>
          </p:cNvPr>
          <p:cNvSpPr/>
          <p:nvPr/>
        </p:nvSpPr>
        <p:spPr>
          <a:xfrm>
            <a:off x="5423770" y="433954"/>
            <a:ext cx="6556574" cy="769441"/>
          </a:xfrm>
          <a:prstGeom prst="rect">
            <a:avLst/>
          </a:prstGeom>
        </p:spPr>
        <p:txBody>
          <a:bodyPr wrap="square">
            <a:spAutoFit/>
          </a:bodyPr>
          <a:lstStyle/>
          <a:p>
            <a:r>
              <a:rPr lang="en-US" sz="4400" b="1" i="1" cap="all" dirty="0">
                <a:solidFill>
                  <a:schemeClr val="bg1"/>
                </a:solidFill>
                <a:latin typeface="Arial" panose="020B0604020202020204" pitchFamily="34" charset="0"/>
                <a:ea typeface="+mj-ea"/>
                <a:cs typeface="Arial" panose="020B0604020202020204" pitchFamily="34" charset="0"/>
              </a:rPr>
              <a:t>Project Location</a:t>
            </a:r>
            <a:endParaRPr lang="en-US" sz="4400" i="1" dirty="0">
              <a:solidFill>
                <a:schemeClr val="bg1"/>
              </a:solidFill>
            </a:endParaRPr>
          </a:p>
        </p:txBody>
      </p:sp>
      <p:sp>
        <p:nvSpPr>
          <p:cNvPr id="2" name="TextBox 1">
            <a:extLst>
              <a:ext uri="{FF2B5EF4-FFF2-40B4-BE49-F238E27FC236}">
                <a16:creationId xmlns:a16="http://schemas.microsoft.com/office/drawing/2014/main" id="{ED9B267A-9D60-5036-CB87-2FFDD5F953E6}"/>
              </a:ext>
            </a:extLst>
          </p:cNvPr>
          <p:cNvSpPr txBox="1"/>
          <p:nvPr/>
        </p:nvSpPr>
        <p:spPr>
          <a:xfrm>
            <a:off x="883456" y="1821327"/>
            <a:ext cx="3378199" cy="1015663"/>
          </a:xfrm>
          <a:prstGeom prst="rect">
            <a:avLst/>
          </a:prstGeom>
          <a:noFill/>
        </p:spPr>
        <p:txBody>
          <a:bodyPr wrap="square" rtlCol="0">
            <a:spAutoFit/>
          </a:bodyPr>
          <a:lstStyle/>
          <a:p>
            <a:pPr algn="just"/>
            <a:r>
              <a:rPr lang="en-US" sz="2000" dirty="0">
                <a:solidFill>
                  <a:schemeClr val="bg1"/>
                </a:solidFill>
              </a:rPr>
              <a:t>Historic children’s hospital</a:t>
            </a:r>
          </a:p>
          <a:p>
            <a:pPr algn="just"/>
            <a:r>
              <a:rPr lang="en-US" sz="2000" dirty="0">
                <a:solidFill>
                  <a:schemeClr val="bg1"/>
                </a:solidFill>
              </a:rPr>
              <a:t>1855 E. Garfield Street, Phoenix, AZ 85006</a:t>
            </a:r>
          </a:p>
        </p:txBody>
      </p:sp>
      <p:pic>
        <p:nvPicPr>
          <p:cNvPr id="5" name="Picture 4">
            <a:extLst>
              <a:ext uri="{FF2B5EF4-FFF2-40B4-BE49-F238E27FC236}">
                <a16:creationId xmlns:a16="http://schemas.microsoft.com/office/drawing/2014/main" id="{1CBF57AC-BF50-F90D-385A-9E16F5FB6125}"/>
              </a:ext>
            </a:extLst>
          </p:cNvPr>
          <p:cNvPicPr>
            <a:picLocks noChangeAspect="1"/>
          </p:cNvPicPr>
          <p:nvPr/>
        </p:nvPicPr>
        <p:blipFill rotWithShape="1">
          <a:blip r:embed="rId5"/>
          <a:srcRect b="49444"/>
          <a:stretch/>
        </p:blipFill>
        <p:spPr>
          <a:xfrm>
            <a:off x="5630092" y="1491152"/>
            <a:ext cx="5678452" cy="4308755"/>
          </a:xfrm>
          <a:prstGeom prst="rect">
            <a:avLst/>
          </a:prstGeom>
        </p:spPr>
      </p:pic>
      <p:sp>
        <p:nvSpPr>
          <p:cNvPr id="6" name="TextBox 5">
            <a:extLst>
              <a:ext uri="{FF2B5EF4-FFF2-40B4-BE49-F238E27FC236}">
                <a16:creationId xmlns:a16="http://schemas.microsoft.com/office/drawing/2014/main" id="{0958D7B0-C72B-DE50-F50E-254751732BDC}"/>
              </a:ext>
            </a:extLst>
          </p:cNvPr>
          <p:cNvSpPr txBox="1"/>
          <p:nvPr/>
        </p:nvSpPr>
        <p:spPr>
          <a:xfrm>
            <a:off x="854074" y="3027112"/>
            <a:ext cx="3895725" cy="1015663"/>
          </a:xfrm>
          <a:prstGeom prst="rect">
            <a:avLst/>
          </a:prstGeom>
          <a:noFill/>
        </p:spPr>
        <p:txBody>
          <a:bodyPr wrap="square" rtlCol="0">
            <a:spAutoFit/>
          </a:bodyPr>
          <a:lstStyle/>
          <a:p>
            <a:pPr algn="just"/>
            <a:r>
              <a:rPr lang="en-US" sz="2000" dirty="0">
                <a:solidFill>
                  <a:schemeClr val="bg1"/>
                </a:solidFill>
              </a:rPr>
              <a:t>General location – Just South of Roosevelt, between 18</a:t>
            </a:r>
            <a:r>
              <a:rPr lang="en-US" sz="2000" baseline="30000" dirty="0">
                <a:solidFill>
                  <a:schemeClr val="bg1"/>
                </a:solidFill>
              </a:rPr>
              <a:t>th </a:t>
            </a:r>
            <a:r>
              <a:rPr lang="en-US" sz="2000" dirty="0">
                <a:solidFill>
                  <a:schemeClr val="bg1"/>
                </a:solidFill>
              </a:rPr>
              <a:t>and 19</a:t>
            </a:r>
            <a:r>
              <a:rPr lang="en-US" sz="2000" baseline="30000" dirty="0">
                <a:solidFill>
                  <a:schemeClr val="bg1"/>
                </a:solidFill>
              </a:rPr>
              <a:t>th</a:t>
            </a:r>
            <a:r>
              <a:rPr lang="en-US" sz="2000" dirty="0">
                <a:solidFill>
                  <a:schemeClr val="bg1"/>
                </a:solidFill>
              </a:rPr>
              <a:t> Street</a:t>
            </a:r>
          </a:p>
        </p:txBody>
      </p:sp>
      <p:sp>
        <p:nvSpPr>
          <p:cNvPr id="8" name="TextBox 7">
            <a:extLst>
              <a:ext uri="{FF2B5EF4-FFF2-40B4-BE49-F238E27FC236}">
                <a16:creationId xmlns:a16="http://schemas.microsoft.com/office/drawing/2014/main" id="{9105ECE1-CA08-5D8C-FE99-F0B8DDC1255B}"/>
              </a:ext>
            </a:extLst>
          </p:cNvPr>
          <p:cNvSpPr txBox="1"/>
          <p:nvPr/>
        </p:nvSpPr>
        <p:spPr>
          <a:xfrm>
            <a:off x="854074" y="4232897"/>
            <a:ext cx="3895725" cy="1323439"/>
          </a:xfrm>
          <a:prstGeom prst="rect">
            <a:avLst/>
          </a:prstGeom>
          <a:noFill/>
        </p:spPr>
        <p:txBody>
          <a:bodyPr wrap="square" rtlCol="0">
            <a:spAutoFit/>
          </a:bodyPr>
          <a:lstStyle/>
          <a:p>
            <a:pPr algn="just"/>
            <a:r>
              <a:rPr lang="en-US" sz="2000" dirty="0">
                <a:solidFill>
                  <a:schemeClr val="bg1"/>
                </a:solidFill>
              </a:rPr>
              <a:t>Located in the Edison-Eastlake community and part of the Choice Neighborhoods Revitalization Efforts</a:t>
            </a:r>
          </a:p>
        </p:txBody>
      </p:sp>
    </p:spTree>
    <p:extLst>
      <p:ext uri="{BB962C8B-B14F-4D97-AF65-F5344CB8AC3E}">
        <p14:creationId xmlns:p14="http://schemas.microsoft.com/office/powerpoint/2010/main" val="1616228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Object 21"/>
          <p:cNvGraphicFramePr>
            <a:graphicFrameLocks noChangeAspect="1"/>
          </p:cNvGraphicFramePr>
          <p:nvPr/>
        </p:nvGraphicFramePr>
        <p:xfrm>
          <a:off x="115888" y="82323"/>
          <a:ext cx="738187" cy="703262"/>
        </p:xfrm>
        <a:graphic>
          <a:graphicData uri="http://schemas.openxmlformats.org/presentationml/2006/ole">
            <mc:AlternateContent xmlns:mc="http://schemas.openxmlformats.org/markup-compatibility/2006">
              <mc:Choice xmlns:v="urn:schemas-microsoft-com:vml" Requires="v">
                <p:oleObj name="Bitmap Image" r:id="rId3" imgW="5180952" imgH="3533333" progId="Paint.Picture">
                  <p:embed/>
                </p:oleObj>
              </mc:Choice>
              <mc:Fallback>
                <p:oleObj name="Bitmap Image" r:id="rId3" imgW="5180952" imgH="3533333" progId="Paint.Picture">
                  <p:embed/>
                  <p:pic>
                    <p:nvPicPr>
                      <p:cNvPr id="22" name="Object 21"/>
                      <p:cNvPicPr>
                        <a:picLocks noChangeAspect="1" noChangeArrowheads="1"/>
                      </p:cNvPicPr>
                      <p:nvPr/>
                    </p:nvPicPr>
                    <p:blipFill>
                      <a:blip r:embed="rId4">
                        <a:lum contrast="80000"/>
                        <a:grayscl/>
                        <a:extLst>
                          <a:ext uri="{28A0092B-C50C-407E-A947-70E740481C1C}">
                            <a14:useLocalDpi xmlns:a14="http://schemas.microsoft.com/office/drawing/2010/main" val="0"/>
                          </a:ext>
                        </a:extLst>
                      </a:blip>
                      <a:srcRect l="31946" t="7246" r="29651" b="33385"/>
                      <a:stretch>
                        <a:fillRect/>
                      </a:stretch>
                    </p:blipFill>
                    <p:spPr bwMode="auto">
                      <a:xfrm>
                        <a:off x="115888" y="82323"/>
                        <a:ext cx="7381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 name="Content Placeholder 6"/>
          <p:cNvSpPr txBox="1">
            <a:spLocks/>
          </p:cNvSpPr>
          <p:nvPr/>
        </p:nvSpPr>
        <p:spPr>
          <a:xfrm>
            <a:off x="1507789" y="1613215"/>
            <a:ext cx="10020452" cy="35157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defRPr/>
            </a:pPr>
            <a:r>
              <a:rPr lang="en-US" sz="2400" dirty="0">
                <a:solidFill>
                  <a:schemeClr val="tx2">
                    <a:lumMod val="60000"/>
                    <a:lumOff val="40000"/>
                  </a:schemeClr>
                </a:solidFill>
                <a:latin typeface="Book Antiqua" panose="02040602050305030304" pitchFamily="18" charset="0"/>
              </a:rPr>
              <a:t> </a:t>
            </a:r>
          </a:p>
        </p:txBody>
      </p:sp>
      <p:sp>
        <p:nvSpPr>
          <p:cNvPr id="23" name="Rectangle 22">
            <a:extLst>
              <a:ext uri="{FF2B5EF4-FFF2-40B4-BE49-F238E27FC236}">
                <a16:creationId xmlns:a16="http://schemas.microsoft.com/office/drawing/2014/main" id="{E52377A6-C1DA-4C1F-9C4C-2F29CF5C3A3B}"/>
              </a:ext>
            </a:extLst>
          </p:cNvPr>
          <p:cNvSpPr/>
          <p:nvPr/>
        </p:nvSpPr>
        <p:spPr>
          <a:xfrm>
            <a:off x="6096000" y="431642"/>
            <a:ext cx="5058540" cy="707886"/>
          </a:xfrm>
          <a:prstGeom prst="rect">
            <a:avLst/>
          </a:prstGeom>
        </p:spPr>
        <p:txBody>
          <a:bodyPr wrap="square">
            <a:spAutoFit/>
          </a:bodyPr>
          <a:lstStyle/>
          <a:p>
            <a:r>
              <a:rPr lang="en-US" sz="4000" b="1" i="1" cap="all" dirty="0">
                <a:solidFill>
                  <a:schemeClr val="bg1"/>
                </a:solidFill>
                <a:latin typeface="Arial" panose="020B0604020202020204" pitchFamily="34" charset="0"/>
                <a:ea typeface="+mj-ea"/>
                <a:cs typeface="Arial" panose="020B0604020202020204" pitchFamily="34" charset="0"/>
              </a:rPr>
              <a:t>SCOPE OF WORK</a:t>
            </a:r>
            <a:endParaRPr lang="en-US" sz="4000" i="1" dirty="0">
              <a:solidFill>
                <a:schemeClr val="bg1"/>
              </a:solidFill>
            </a:endParaRPr>
          </a:p>
        </p:txBody>
      </p:sp>
      <p:sp>
        <p:nvSpPr>
          <p:cNvPr id="3" name="TextBox 2">
            <a:extLst>
              <a:ext uri="{FF2B5EF4-FFF2-40B4-BE49-F238E27FC236}">
                <a16:creationId xmlns:a16="http://schemas.microsoft.com/office/drawing/2014/main" id="{DE19AAD3-FAA9-2062-42C2-40F07778E490}"/>
              </a:ext>
            </a:extLst>
          </p:cNvPr>
          <p:cNvSpPr txBox="1"/>
          <p:nvPr/>
        </p:nvSpPr>
        <p:spPr>
          <a:xfrm>
            <a:off x="3048000" y="2551837"/>
            <a:ext cx="6096000" cy="1754326"/>
          </a:xfrm>
          <a:prstGeom prst="rect">
            <a:avLst/>
          </a:prstGeom>
          <a:noFill/>
        </p:spPr>
        <p:txBody>
          <a:bodyPr wrap="square">
            <a:spAutoFit/>
          </a:bodyPr>
          <a:lstStyle/>
          <a:p>
            <a:endParaRPr lang="en-US" sz="1800" b="0" i="0" u="none" strike="noStrike" baseline="0" dirty="0">
              <a:latin typeface="Times New Roman" panose="02020603050405020304" pitchFamily="18" charset="0"/>
            </a:endParaRPr>
          </a:p>
          <a:p>
            <a:endParaRPr lang="en-US" sz="1800" b="0" i="0" u="none" strike="noStrike" baseline="0" dirty="0">
              <a:latin typeface="Times New Roman" panose="02020603050405020304" pitchFamily="18" charset="0"/>
            </a:endParaRPr>
          </a:p>
          <a:p>
            <a:endParaRPr lang="en-US" sz="1800" b="0" i="0" u="none" strike="noStrike" baseline="0" dirty="0">
              <a:latin typeface="Times New Roman" panose="02020603050405020304" pitchFamily="18" charset="0"/>
            </a:endParaRPr>
          </a:p>
          <a:p>
            <a:endParaRPr lang="en-US" sz="1800" b="0" i="0" u="none" strike="noStrike" baseline="0" dirty="0">
              <a:latin typeface="Times New Roman" panose="02020603050405020304" pitchFamily="18" charset="0"/>
            </a:endParaRPr>
          </a:p>
          <a:p>
            <a:endParaRPr lang="en-US" sz="1800" b="0" i="0" u="none" strike="noStrike" baseline="0" dirty="0">
              <a:latin typeface="Times New Roman" panose="02020603050405020304" pitchFamily="18" charset="0"/>
            </a:endParaRPr>
          </a:p>
          <a:p>
            <a:endParaRPr lang="en-US" sz="1800" b="0" i="0" u="none" strike="noStrike" baseline="0" dirty="0">
              <a:latin typeface="Times New Roman" panose="02020603050405020304" pitchFamily="18" charset="0"/>
            </a:endParaRPr>
          </a:p>
        </p:txBody>
      </p:sp>
      <p:sp>
        <p:nvSpPr>
          <p:cNvPr id="5" name="TextBox 4">
            <a:extLst>
              <a:ext uri="{FF2B5EF4-FFF2-40B4-BE49-F238E27FC236}">
                <a16:creationId xmlns:a16="http://schemas.microsoft.com/office/drawing/2014/main" id="{E5E8291E-B80D-B0A8-0158-F1505E7080FF}"/>
              </a:ext>
            </a:extLst>
          </p:cNvPr>
          <p:cNvSpPr txBox="1"/>
          <p:nvPr/>
        </p:nvSpPr>
        <p:spPr>
          <a:xfrm>
            <a:off x="3048000" y="2551837"/>
            <a:ext cx="6096000" cy="1754326"/>
          </a:xfrm>
          <a:prstGeom prst="rect">
            <a:avLst/>
          </a:prstGeom>
          <a:noFill/>
        </p:spPr>
        <p:txBody>
          <a:bodyPr wrap="square">
            <a:spAutoFit/>
          </a:bodyPr>
          <a:lstStyle/>
          <a:p>
            <a:endParaRPr lang="en-US" sz="1800" b="0" i="0" u="none" strike="noStrike" baseline="0" dirty="0">
              <a:latin typeface="Times New Roman" panose="02020603050405020304" pitchFamily="18" charset="0"/>
            </a:endParaRPr>
          </a:p>
          <a:p>
            <a:endParaRPr lang="en-US" sz="1800" b="0" i="0" u="none" strike="noStrike" baseline="0" dirty="0">
              <a:latin typeface="Times New Roman" panose="02020603050405020304" pitchFamily="18" charset="0"/>
            </a:endParaRPr>
          </a:p>
          <a:p>
            <a:endParaRPr lang="en-US" sz="1800" b="0" i="0" u="none" strike="noStrike" baseline="0" dirty="0">
              <a:latin typeface="Times New Roman" panose="02020603050405020304" pitchFamily="18" charset="0"/>
            </a:endParaRPr>
          </a:p>
          <a:p>
            <a:endParaRPr lang="en-US" sz="1800" b="0" i="0" u="none" strike="noStrike" baseline="0" dirty="0">
              <a:latin typeface="Times New Roman" panose="02020603050405020304" pitchFamily="18" charset="0"/>
            </a:endParaRPr>
          </a:p>
          <a:p>
            <a:endParaRPr lang="en-US" sz="1800" b="0" i="0" u="none" strike="noStrike" baseline="0" dirty="0">
              <a:latin typeface="Times New Roman" panose="02020603050405020304" pitchFamily="18" charset="0"/>
            </a:endParaRPr>
          </a:p>
          <a:p>
            <a:endParaRPr lang="en-US" sz="1800" b="0" i="0" u="none" strike="noStrike" baseline="0" dirty="0">
              <a:latin typeface="Times New Roman" panose="02020603050405020304" pitchFamily="18" charset="0"/>
            </a:endParaRPr>
          </a:p>
        </p:txBody>
      </p:sp>
      <p:sp>
        <p:nvSpPr>
          <p:cNvPr id="4" name="TextBox 3">
            <a:extLst>
              <a:ext uri="{FF2B5EF4-FFF2-40B4-BE49-F238E27FC236}">
                <a16:creationId xmlns:a16="http://schemas.microsoft.com/office/drawing/2014/main" id="{3A0DFF40-36FB-0CB4-5B71-77F579814E05}"/>
              </a:ext>
            </a:extLst>
          </p:cNvPr>
          <p:cNvSpPr txBox="1"/>
          <p:nvPr/>
        </p:nvSpPr>
        <p:spPr>
          <a:xfrm>
            <a:off x="3047464" y="-105301"/>
            <a:ext cx="6094926" cy="7068602"/>
          </a:xfrm>
          <a:prstGeom prst="rect">
            <a:avLst/>
          </a:prstGeom>
          <a:noFill/>
        </p:spPr>
        <p:txBody>
          <a:bodyPr wrap="square">
            <a:spAutoFit/>
          </a:bodyPr>
          <a:lstStyle/>
          <a:p>
            <a:endParaRPr lang="en-US" sz="1000" b="0" i="0" u="none" strike="noStrike" baseline="0" dirty="0">
              <a:latin typeface="Times New Roman" panose="02020603050405020304" pitchFamily="18" charset="0"/>
            </a:endParaRPr>
          </a:p>
          <a:p>
            <a:endParaRPr lang="en-US" sz="1000" b="0" i="0" u="none" strike="noStrike" baseline="0" dirty="0">
              <a:latin typeface="Times New Roman" panose="02020603050405020304" pitchFamily="18" charset="0"/>
            </a:endParaRPr>
          </a:p>
          <a:p>
            <a:pPr lvl="1"/>
            <a:endParaRPr lang="en-US" sz="1000" b="0" i="0" u="none" strike="noStrike" baseline="0" dirty="0">
              <a:latin typeface="Times New Roman" panose="02020603050405020304" pitchFamily="18" charset="0"/>
            </a:endParaRPr>
          </a:p>
          <a:p>
            <a:endParaRPr lang="en-US" sz="500" b="0" i="0" u="none" strike="noStrike" baseline="0" dirty="0">
              <a:latin typeface="Times New Roman" panose="02020603050405020304" pitchFamily="18" charset="0"/>
            </a:endParaRPr>
          </a:p>
          <a:p>
            <a:pPr lvl="1"/>
            <a:endParaRPr lang="en-US" sz="100" b="0" i="0" u="none" strike="noStrike" baseline="0" dirty="0">
              <a:latin typeface="Times New Roman" panose="02020603050405020304" pitchFamily="18" charset="0"/>
            </a:endParaRPr>
          </a:p>
          <a:p>
            <a:endParaRPr lang="en-US" sz="600" b="0" i="0" u="none" strike="noStrike" baseline="0" dirty="0">
              <a:latin typeface="Times New Roman" panose="02020603050405020304" pitchFamily="18" charset="0"/>
            </a:endParaRPr>
          </a:p>
          <a:p>
            <a:pPr lvl="2"/>
            <a:endParaRPr lang="en-US" sz="200" b="0" i="0" u="none" strike="noStrike" baseline="-25000" dirty="0">
              <a:latin typeface="Times New Roman" panose="02020603050405020304" pitchFamily="18" charset="0"/>
            </a:endParaRPr>
          </a:p>
          <a:p>
            <a:endParaRPr lang="en-US" sz="1000" b="0" i="0" u="none" strike="noStrike" baseline="0" dirty="0">
              <a:latin typeface="Times New Roman" panose="02020603050405020304" pitchFamily="18" charset="0"/>
            </a:endParaRPr>
          </a:p>
          <a:p>
            <a:endParaRPr lang="en-US" sz="1000" b="0" i="0" u="none" strike="noStrike" baseline="0" dirty="0">
              <a:latin typeface="Times New Roman" panose="02020603050405020304" pitchFamily="18" charset="0"/>
            </a:endParaRPr>
          </a:p>
          <a:p>
            <a:endParaRPr lang="en-US" sz="1000" b="0" i="0" u="none" strike="noStrike" baseline="0" dirty="0">
              <a:latin typeface="Times New Roman" panose="02020603050405020304" pitchFamily="18" charset="0"/>
            </a:endParaRPr>
          </a:p>
          <a:p>
            <a:endParaRPr lang="en-US" sz="1000" b="0" i="0" u="none" strike="noStrike" baseline="0" dirty="0">
              <a:latin typeface="Times New Roman" panose="02020603050405020304" pitchFamily="18" charset="0"/>
            </a:endParaRPr>
          </a:p>
          <a:p>
            <a:endParaRPr lang="en-US" sz="1000" b="0" i="0" u="none" strike="noStrike" baseline="0" dirty="0">
              <a:latin typeface="Times New Roman" panose="02020603050405020304" pitchFamily="18" charset="0"/>
            </a:endParaRPr>
          </a:p>
          <a:p>
            <a:endParaRPr lang="en-US" sz="1000" b="0" i="0" u="none" strike="noStrike" baseline="0" dirty="0">
              <a:latin typeface="Times New Roman" panose="02020603050405020304" pitchFamily="18" charset="0"/>
            </a:endParaRPr>
          </a:p>
          <a:p>
            <a:endParaRPr lang="en-US" sz="1000" b="0" i="0" u="none" strike="noStrike" baseline="0" dirty="0">
              <a:latin typeface="Times New Roman" panose="02020603050405020304" pitchFamily="18" charset="0"/>
            </a:endParaRPr>
          </a:p>
          <a:p>
            <a:endParaRPr lang="en-US" sz="1000" b="0" i="0" u="none" strike="noStrike" baseline="0" dirty="0">
              <a:latin typeface="Times New Roman" panose="02020603050405020304" pitchFamily="18" charset="0"/>
            </a:endParaRPr>
          </a:p>
          <a:p>
            <a:endParaRPr lang="en-US" sz="1000" b="0" i="0" u="none" strike="noStrike" baseline="0" dirty="0">
              <a:latin typeface="Times New Roman" panose="02020603050405020304" pitchFamily="18" charset="0"/>
            </a:endParaRPr>
          </a:p>
          <a:p>
            <a:endParaRPr lang="en-US" sz="1000" b="0" i="0" u="none" strike="noStrike" baseline="0" dirty="0">
              <a:latin typeface="Times New Roman" panose="02020603050405020304" pitchFamily="18" charset="0"/>
            </a:endParaRPr>
          </a:p>
          <a:p>
            <a:endParaRPr lang="en-US" sz="1000" b="0" i="0" u="none" strike="noStrike" baseline="0" dirty="0">
              <a:latin typeface="Times New Roman" panose="02020603050405020304" pitchFamily="18" charset="0"/>
            </a:endParaRPr>
          </a:p>
          <a:p>
            <a:endParaRPr lang="en-US" sz="1000" b="0" i="0" u="none" strike="noStrike" baseline="0" dirty="0">
              <a:latin typeface="Times New Roman" panose="02020603050405020304" pitchFamily="18" charset="0"/>
            </a:endParaRPr>
          </a:p>
          <a:p>
            <a:endParaRPr lang="en-US" sz="1000" b="0" i="0" u="none" strike="noStrike" baseline="0" dirty="0">
              <a:latin typeface="Times New Roman" panose="02020603050405020304" pitchFamily="18" charset="0"/>
            </a:endParaRPr>
          </a:p>
          <a:p>
            <a:endParaRPr lang="en-US" sz="1000" b="0" i="0" u="none" strike="noStrike" baseline="0" dirty="0">
              <a:latin typeface="Times New Roman" panose="02020603050405020304" pitchFamily="18" charset="0"/>
            </a:endParaRPr>
          </a:p>
          <a:p>
            <a:endParaRPr lang="en-US" sz="1000" b="0" i="0" u="none" strike="noStrike" baseline="0" dirty="0">
              <a:latin typeface="Times New Roman" panose="02020603050405020304" pitchFamily="18" charset="0"/>
            </a:endParaRPr>
          </a:p>
          <a:p>
            <a:endParaRPr lang="en-US" sz="1000" b="0" i="0" u="none" strike="noStrike" baseline="0" dirty="0">
              <a:latin typeface="Times New Roman" panose="02020603050405020304" pitchFamily="18" charset="0"/>
            </a:endParaRPr>
          </a:p>
          <a:p>
            <a:endParaRPr lang="en-US" sz="1000" b="0" i="0" u="none" strike="noStrike" baseline="0" dirty="0">
              <a:latin typeface="Times New Roman" panose="02020603050405020304" pitchFamily="18" charset="0"/>
            </a:endParaRPr>
          </a:p>
          <a:p>
            <a:endParaRPr lang="en-US" sz="1000" b="0" i="0" u="none" strike="noStrike" baseline="0" dirty="0">
              <a:latin typeface="Times New Roman" panose="02020603050405020304" pitchFamily="18" charset="0"/>
            </a:endParaRPr>
          </a:p>
          <a:p>
            <a:endParaRPr lang="en-US" sz="1000" b="0" i="0" u="none" strike="noStrike" baseline="0" dirty="0">
              <a:latin typeface="Times New Roman" panose="02020603050405020304" pitchFamily="18" charset="0"/>
            </a:endParaRPr>
          </a:p>
          <a:p>
            <a:endParaRPr lang="en-US" sz="1000" b="0" i="0" u="none" strike="noStrike" baseline="0" dirty="0">
              <a:latin typeface="Times New Roman" panose="02020603050405020304" pitchFamily="18" charset="0"/>
            </a:endParaRPr>
          </a:p>
          <a:p>
            <a:endParaRPr lang="en-US" sz="1000" b="0" i="0" u="none" strike="noStrike" baseline="0" dirty="0">
              <a:latin typeface="Times New Roman" panose="02020603050405020304" pitchFamily="18" charset="0"/>
            </a:endParaRPr>
          </a:p>
          <a:p>
            <a:endParaRPr lang="en-US" sz="1000" b="0" i="0" u="none" strike="noStrike" baseline="0" dirty="0">
              <a:latin typeface="Times New Roman" panose="02020603050405020304" pitchFamily="18" charset="0"/>
            </a:endParaRPr>
          </a:p>
          <a:p>
            <a:endParaRPr lang="en-US" sz="1000" b="0" i="0" u="none" strike="noStrike" baseline="0" dirty="0">
              <a:latin typeface="Times New Roman" panose="02020603050405020304" pitchFamily="18" charset="0"/>
            </a:endParaRPr>
          </a:p>
          <a:p>
            <a:endParaRPr lang="en-US" sz="1000" b="0" i="0" u="none" strike="noStrike" baseline="0" dirty="0">
              <a:latin typeface="Times New Roman" panose="02020603050405020304" pitchFamily="18" charset="0"/>
            </a:endParaRPr>
          </a:p>
          <a:p>
            <a:endParaRPr lang="en-US" sz="1000" b="0" i="0" u="none" strike="noStrike" baseline="0" dirty="0">
              <a:latin typeface="Times New Roman" panose="02020603050405020304" pitchFamily="18" charset="0"/>
            </a:endParaRPr>
          </a:p>
          <a:p>
            <a:endParaRPr lang="en-US" sz="1000" b="0" i="0" u="none" strike="noStrike" baseline="0" dirty="0">
              <a:latin typeface="Times New Roman" panose="02020603050405020304" pitchFamily="18" charset="0"/>
            </a:endParaRPr>
          </a:p>
          <a:p>
            <a:endParaRPr lang="en-US" sz="1000" b="0" i="0" u="none" strike="noStrike" baseline="0" dirty="0">
              <a:latin typeface="Times New Roman" panose="02020603050405020304" pitchFamily="18" charset="0"/>
            </a:endParaRPr>
          </a:p>
          <a:p>
            <a:endParaRPr lang="en-US" sz="1000" b="0" i="0" u="none" strike="noStrike" baseline="0" dirty="0">
              <a:latin typeface="Times New Roman" panose="02020603050405020304" pitchFamily="18" charset="0"/>
            </a:endParaRPr>
          </a:p>
          <a:p>
            <a:endParaRPr lang="en-US" sz="1000" b="0" i="0" u="none" strike="noStrike" baseline="0" dirty="0">
              <a:latin typeface="Times New Roman" panose="02020603050405020304" pitchFamily="18" charset="0"/>
            </a:endParaRPr>
          </a:p>
          <a:p>
            <a:endParaRPr lang="en-US" sz="1000" b="0" i="0" u="none" strike="noStrike" baseline="0" dirty="0">
              <a:latin typeface="Times New Roman" panose="02020603050405020304" pitchFamily="18" charset="0"/>
            </a:endParaRPr>
          </a:p>
          <a:p>
            <a:endParaRPr lang="en-US" sz="1000" b="0" i="0" u="none" strike="noStrike" baseline="0" dirty="0">
              <a:latin typeface="Times New Roman" panose="02020603050405020304" pitchFamily="18" charset="0"/>
            </a:endParaRPr>
          </a:p>
          <a:p>
            <a:endParaRPr lang="en-US" sz="1000" b="0" i="0" u="none" strike="noStrike" baseline="0" dirty="0">
              <a:latin typeface="Times New Roman" panose="02020603050405020304" pitchFamily="18" charset="0"/>
            </a:endParaRPr>
          </a:p>
          <a:p>
            <a:endParaRPr lang="en-US" sz="1000" b="0" i="0" u="none" strike="noStrike" baseline="0" dirty="0">
              <a:latin typeface="Times New Roman" panose="02020603050405020304" pitchFamily="18" charset="0"/>
            </a:endParaRPr>
          </a:p>
          <a:p>
            <a:endParaRPr lang="en-US" sz="1000" b="0" i="0" u="none" strike="noStrike" baseline="0" dirty="0">
              <a:latin typeface="Times New Roman" panose="02020603050405020304" pitchFamily="18" charset="0"/>
            </a:endParaRPr>
          </a:p>
          <a:p>
            <a:endParaRPr lang="en-US" sz="1000" b="0" i="0" u="none" strike="noStrike" baseline="0" dirty="0">
              <a:latin typeface="Times New Roman" panose="02020603050405020304" pitchFamily="18" charset="0"/>
            </a:endParaRPr>
          </a:p>
          <a:p>
            <a:endParaRPr lang="en-US" sz="1000" b="0" i="0" u="none" strike="noStrike" baseline="0" dirty="0">
              <a:latin typeface="Times New Roman" panose="02020603050405020304" pitchFamily="18" charset="0"/>
            </a:endParaRPr>
          </a:p>
          <a:p>
            <a:endParaRPr lang="en-US" sz="1000" b="0" i="0" u="none" strike="noStrike" baseline="0" dirty="0">
              <a:latin typeface="Times New Roman" panose="02020603050405020304" pitchFamily="18" charset="0"/>
            </a:endParaRPr>
          </a:p>
          <a:p>
            <a:endParaRPr lang="en-US" sz="1000" b="0" i="0" u="none" strike="noStrike" baseline="0" dirty="0">
              <a:latin typeface="Times New Roman" panose="02020603050405020304" pitchFamily="18" charset="0"/>
            </a:endParaRPr>
          </a:p>
          <a:p>
            <a:endParaRPr lang="en-US" sz="1000" b="0" i="0" u="none" strike="noStrike" baseline="0" dirty="0">
              <a:latin typeface="Times New Roman" panose="02020603050405020304" pitchFamily="18" charset="0"/>
            </a:endParaRPr>
          </a:p>
          <a:p>
            <a:endParaRPr lang="en-US" sz="1000" b="0" i="0" u="none" strike="noStrike" baseline="0" dirty="0">
              <a:latin typeface="Times New Roman" panose="02020603050405020304" pitchFamily="18" charset="0"/>
            </a:endParaRPr>
          </a:p>
          <a:p>
            <a:endParaRPr lang="en-US" sz="1000" b="0" i="0" u="none" strike="noStrike" baseline="0" dirty="0">
              <a:latin typeface="Times New Roman" panose="02020603050405020304" pitchFamily="18" charset="0"/>
            </a:endParaRPr>
          </a:p>
        </p:txBody>
      </p:sp>
      <p:pic>
        <p:nvPicPr>
          <p:cNvPr id="8" name="Picture 7">
            <a:extLst>
              <a:ext uri="{FF2B5EF4-FFF2-40B4-BE49-F238E27FC236}">
                <a16:creationId xmlns:a16="http://schemas.microsoft.com/office/drawing/2014/main" id="{EC448CDF-82ED-DB53-7B9D-306BA9276B00}"/>
              </a:ext>
            </a:extLst>
          </p:cNvPr>
          <p:cNvPicPr>
            <a:picLocks noChangeAspect="1"/>
          </p:cNvPicPr>
          <p:nvPr/>
        </p:nvPicPr>
        <p:blipFill>
          <a:blip r:embed="rId5"/>
          <a:stretch>
            <a:fillRect/>
          </a:stretch>
        </p:blipFill>
        <p:spPr>
          <a:xfrm>
            <a:off x="2030401" y="1551347"/>
            <a:ext cx="8607076" cy="4377412"/>
          </a:xfrm>
          <a:prstGeom prst="rect">
            <a:avLst/>
          </a:prstGeom>
        </p:spPr>
      </p:pic>
    </p:spTree>
    <p:extLst>
      <p:ext uri="{BB962C8B-B14F-4D97-AF65-F5344CB8AC3E}">
        <p14:creationId xmlns:p14="http://schemas.microsoft.com/office/powerpoint/2010/main" val="1200254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Object 21"/>
          <p:cNvGraphicFramePr>
            <a:graphicFrameLocks noChangeAspect="1"/>
          </p:cNvGraphicFramePr>
          <p:nvPr/>
        </p:nvGraphicFramePr>
        <p:xfrm>
          <a:off x="115888" y="82323"/>
          <a:ext cx="738187" cy="703262"/>
        </p:xfrm>
        <a:graphic>
          <a:graphicData uri="http://schemas.openxmlformats.org/presentationml/2006/ole">
            <mc:AlternateContent xmlns:mc="http://schemas.openxmlformats.org/markup-compatibility/2006">
              <mc:Choice xmlns:v="urn:schemas-microsoft-com:vml" Requires="v">
                <p:oleObj name="Bitmap Image" r:id="rId3" imgW="5180952" imgH="3533333" progId="Paint.Picture">
                  <p:embed/>
                </p:oleObj>
              </mc:Choice>
              <mc:Fallback>
                <p:oleObj name="Bitmap Image" r:id="rId3" imgW="5180952" imgH="3533333" progId="Paint.Picture">
                  <p:embed/>
                  <p:pic>
                    <p:nvPicPr>
                      <p:cNvPr id="22" name="Object 21"/>
                      <p:cNvPicPr>
                        <a:picLocks noChangeAspect="1" noChangeArrowheads="1"/>
                      </p:cNvPicPr>
                      <p:nvPr/>
                    </p:nvPicPr>
                    <p:blipFill>
                      <a:blip r:embed="rId4">
                        <a:lum contrast="80000"/>
                        <a:grayscl/>
                        <a:extLst>
                          <a:ext uri="{28A0092B-C50C-407E-A947-70E740481C1C}">
                            <a14:useLocalDpi xmlns:a14="http://schemas.microsoft.com/office/drawing/2010/main" val="0"/>
                          </a:ext>
                        </a:extLst>
                      </a:blip>
                      <a:srcRect l="31946" t="7246" r="29651" b="33385"/>
                      <a:stretch>
                        <a:fillRect/>
                      </a:stretch>
                    </p:blipFill>
                    <p:spPr bwMode="auto">
                      <a:xfrm>
                        <a:off x="115888" y="82323"/>
                        <a:ext cx="7381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 name="Content Placeholder 6"/>
          <p:cNvSpPr txBox="1">
            <a:spLocks/>
          </p:cNvSpPr>
          <p:nvPr/>
        </p:nvSpPr>
        <p:spPr>
          <a:xfrm>
            <a:off x="498104" y="1345380"/>
            <a:ext cx="11195792" cy="55763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defRPr/>
            </a:pPr>
            <a:endParaRPr lang="en-US" sz="4400" dirty="0">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A0E7531B-8892-4918-A352-77DFE586CE05}"/>
              </a:ext>
            </a:extLst>
          </p:cNvPr>
          <p:cNvSpPr/>
          <p:nvPr/>
        </p:nvSpPr>
        <p:spPr>
          <a:xfrm>
            <a:off x="5952929" y="444897"/>
            <a:ext cx="5185995" cy="769441"/>
          </a:xfrm>
          <a:prstGeom prst="rect">
            <a:avLst/>
          </a:prstGeom>
        </p:spPr>
        <p:txBody>
          <a:bodyPr wrap="square">
            <a:spAutoFit/>
          </a:bodyPr>
          <a:lstStyle/>
          <a:p>
            <a:r>
              <a:rPr lang="en-US" sz="4400" b="1" i="1" cap="all" dirty="0">
                <a:solidFill>
                  <a:schemeClr val="bg1"/>
                </a:solidFill>
                <a:latin typeface="Arial" panose="020B0604020202020204" pitchFamily="34" charset="0"/>
                <a:ea typeface="+mj-ea"/>
                <a:cs typeface="Arial" panose="020B0604020202020204" pitchFamily="34" charset="0"/>
              </a:rPr>
              <a:t>Scope of work</a:t>
            </a:r>
            <a:endParaRPr lang="en-US" sz="4400" i="1" dirty="0">
              <a:solidFill>
                <a:schemeClr val="bg1"/>
              </a:solidFill>
            </a:endParaRPr>
          </a:p>
        </p:txBody>
      </p:sp>
      <p:sp>
        <p:nvSpPr>
          <p:cNvPr id="5" name="Rectangle 854">
            <a:extLst>
              <a:ext uri="{FF2B5EF4-FFF2-40B4-BE49-F238E27FC236}">
                <a16:creationId xmlns:a16="http://schemas.microsoft.com/office/drawing/2014/main" id="{82EC7F91-9ED7-404E-B4CF-EA79856F948B}"/>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id="{9D789ACE-896D-F206-1AEA-F5400C5AD86C}"/>
              </a:ext>
            </a:extLst>
          </p:cNvPr>
          <p:cNvSpPr txBox="1"/>
          <p:nvPr/>
        </p:nvSpPr>
        <p:spPr>
          <a:xfrm>
            <a:off x="854075" y="1443815"/>
            <a:ext cx="10398125" cy="5724644"/>
          </a:xfrm>
          <a:prstGeom prst="rect">
            <a:avLst/>
          </a:prstGeom>
          <a:noFill/>
        </p:spPr>
        <p:txBody>
          <a:bodyPr wrap="square" rtlCol="0">
            <a:spAutoFit/>
          </a:bodyPr>
          <a:lstStyle/>
          <a:p>
            <a:pPr marL="285750" indent="-285750" algn="just">
              <a:spcAft>
                <a:spcPts val="600"/>
              </a:spcAft>
              <a:buFont typeface="Arial" panose="020B0604020202020204" pitchFamily="34" charset="0"/>
              <a:buChar char="•"/>
            </a:pPr>
            <a:r>
              <a:rPr lang="en-US" sz="2400" dirty="0">
                <a:solidFill>
                  <a:schemeClr val="bg1"/>
                </a:solidFill>
              </a:rPr>
              <a:t>Rehabilitation of historic hospital into a community building.  Concrete building (incl. interior walls and ceiling). Originally constructed in the 1940’s. </a:t>
            </a:r>
          </a:p>
          <a:p>
            <a:pPr marL="285750" indent="-285750" algn="just">
              <a:spcAft>
                <a:spcPts val="600"/>
              </a:spcAft>
              <a:buFont typeface="Arial" panose="020B0604020202020204" pitchFamily="34" charset="0"/>
              <a:buChar char="•"/>
            </a:pPr>
            <a:r>
              <a:rPr lang="en-US" sz="2400" dirty="0">
                <a:solidFill>
                  <a:schemeClr val="bg1"/>
                </a:solidFill>
              </a:rPr>
              <a:t>Earthwork – Due to archaeology trenching, soil will need to be excavated down to (5 feet) and recompacted.</a:t>
            </a:r>
          </a:p>
          <a:p>
            <a:pPr marL="285750" indent="-285750" algn="just">
              <a:spcAft>
                <a:spcPts val="600"/>
              </a:spcAft>
              <a:buFont typeface="Arial" panose="020B0604020202020204" pitchFamily="34" charset="0"/>
              <a:buChar char="•"/>
            </a:pPr>
            <a:r>
              <a:rPr lang="en-US" sz="2400" dirty="0">
                <a:solidFill>
                  <a:schemeClr val="bg1"/>
                </a:solidFill>
              </a:rPr>
              <a:t>Electrical, mechanical and plumbing systems have been removed, as well as interior walls, flooring, wall and ceiling coverings.  </a:t>
            </a:r>
          </a:p>
          <a:p>
            <a:pPr marL="285750" indent="-285750" algn="just">
              <a:spcAft>
                <a:spcPts val="600"/>
              </a:spcAft>
              <a:buFont typeface="Arial" panose="020B0604020202020204" pitchFamily="34" charset="0"/>
              <a:buChar char="•"/>
            </a:pPr>
            <a:r>
              <a:rPr lang="en-US" sz="2400" dirty="0">
                <a:solidFill>
                  <a:schemeClr val="bg1"/>
                </a:solidFill>
              </a:rPr>
              <a:t>Partial demolition of interior concrete bearing walls to increase opening sizes, installation of lintels, demolition of infill exterior walls to restore original patio and window openings.  </a:t>
            </a:r>
          </a:p>
          <a:p>
            <a:pPr marL="285750" indent="-285750" algn="just">
              <a:spcAft>
                <a:spcPts val="600"/>
              </a:spcAft>
              <a:buFont typeface="Arial" panose="020B0604020202020204" pitchFamily="34" charset="0"/>
              <a:buChar char="•"/>
            </a:pPr>
            <a:r>
              <a:rPr lang="en-US" sz="2400" dirty="0">
                <a:solidFill>
                  <a:schemeClr val="bg1"/>
                </a:solidFill>
              </a:rPr>
              <a:t>Installation of all new  electrical, plumbing, mechanical systems, fire systems, walk-in refrigerator and freezer, grease trap, etc.</a:t>
            </a:r>
          </a:p>
          <a:p>
            <a:pPr marL="285750" indent="-285750" algn="just">
              <a:spcAft>
                <a:spcPts val="600"/>
              </a:spcAft>
              <a:buFont typeface="Arial" panose="020B0604020202020204" pitchFamily="34" charset="0"/>
              <a:buChar char="•"/>
            </a:pPr>
            <a:endParaRPr lang="en-US" sz="2400" dirty="0">
              <a:solidFill>
                <a:schemeClr val="bg1"/>
              </a:solidFill>
            </a:endParaRPr>
          </a:p>
          <a:p>
            <a:pPr marL="285750" indent="-285750" algn="just">
              <a:spcAft>
                <a:spcPts val="600"/>
              </a:spcAft>
              <a:buFont typeface="Arial" panose="020B0604020202020204" pitchFamily="34" charset="0"/>
              <a:buChar char="•"/>
            </a:pPr>
            <a:endParaRPr lang="en-US" sz="2400" dirty="0">
              <a:solidFill>
                <a:schemeClr val="bg1"/>
              </a:solidFill>
            </a:endParaRPr>
          </a:p>
        </p:txBody>
      </p:sp>
    </p:spTree>
    <p:extLst>
      <p:ext uri="{BB962C8B-B14F-4D97-AF65-F5344CB8AC3E}">
        <p14:creationId xmlns:p14="http://schemas.microsoft.com/office/powerpoint/2010/main" val="1225932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ECD48-37B3-B6C8-8A4B-2D73B2AAEE28}"/>
              </a:ext>
            </a:extLst>
          </p:cNvPr>
          <p:cNvSpPr>
            <a:spLocks noGrp="1"/>
          </p:cNvSpPr>
          <p:nvPr>
            <p:ph type="title"/>
          </p:nvPr>
        </p:nvSpPr>
        <p:spPr>
          <a:xfrm>
            <a:off x="5436296" y="639315"/>
            <a:ext cx="6069904" cy="1293028"/>
          </a:xfrm>
        </p:spPr>
        <p:txBody>
          <a:bodyPr>
            <a:normAutofit/>
          </a:bodyPr>
          <a:lstStyle/>
          <a:p>
            <a:r>
              <a:rPr lang="en-US" sz="4400" b="1" i="1" cap="all" dirty="0">
                <a:solidFill>
                  <a:schemeClr val="bg1"/>
                </a:solidFill>
                <a:latin typeface="Arial" panose="020B0604020202020204" pitchFamily="34" charset="0"/>
                <a:ea typeface="+mj-ea"/>
                <a:cs typeface="Arial" panose="020B0604020202020204" pitchFamily="34" charset="0"/>
              </a:rPr>
              <a:t>Scope of work</a:t>
            </a:r>
            <a:br>
              <a:rPr lang="en-US" sz="4000" i="1" dirty="0">
                <a:solidFill>
                  <a:schemeClr val="bg1"/>
                </a:solidFill>
              </a:rPr>
            </a:br>
            <a:endParaRPr lang="en-US" dirty="0"/>
          </a:p>
        </p:txBody>
      </p:sp>
      <p:sp>
        <p:nvSpPr>
          <p:cNvPr id="3" name="Content Placeholder 2">
            <a:extLst>
              <a:ext uri="{FF2B5EF4-FFF2-40B4-BE49-F238E27FC236}">
                <a16:creationId xmlns:a16="http://schemas.microsoft.com/office/drawing/2014/main" id="{EF6F2037-6EB2-6C1F-15BB-D210E91AAAE3}"/>
              </a:ext>
            </a:extLst>
          </p:cNvPr>
          <p:cNvSpPr>
            <a:spLocks noGrp="1"/>
          </p:cNvSpPr>
          <p:nvPr>
            <p:ph idx="1"/>
          </p:nvPr>
        </p:nvSpPr>
        <p:spPr>
          <a:xfrm>
            <a:off x="685800" y="1932343"/>
            <a:ext cx="10820400" cy="4024125"/>
          </a:xfrm>
        </p:spPr>
        <p:txBody>
          <a:bodyPr>
            <a:normAutofit lnSpcReduction="10000"/>
          </a:bodyPr>
          <a:lstStyle/>
          <a:p>
            <a:pPr marL="285750" indent="-285750" algn="just"/>
            <a:r>
              <a:rPr lang="en-US" sz="2400" dirty="0">
                <a:solidFill>
                  <a:schemeClr val="bg1"/>
                </a:solidFill>
              </a:rPr>
              <a:t>New roofing, masonry, framing, insulation, drywall, stucco repairs, paint, flooring, sound panels, doors.</a:t>
            </a:r>
          </a:p>
          <a:p>
            <a:pPr marL="285750" indent="-285750" algn="just"/>
            <a:r>
              <a:rPr lang="en-US" sz="2400" dirty="0">
                <a:solidFill>
                  <a:schemeClr val="bg1"/>
                </a:solidFill>
              </a:rPr>
              <a:t>Rehabilitation of historic windows.  Replacement of courtyard and non-historic south facing windows with energy efficient replica windows. Coordinate with City contractor regarding lead abatement of windows. </a:t>
            </a:r>
          </a:p>
          <a:p>
            <a:pPr marL="285750" indent="-285750" algn="just"/>
            <a:r>
              <a:rPr lang="en-US" sz="2400" dirty="0">
                <a:solidFill>
                  <a:schemeClr val="bg1"/>
                </a:solidFill>
              </a:rPr>
              <a:t>Sidewalks, driveway aprons, asphalt, site walls, site lighting, landscaping, railings and handrails.</a:t>
            </a:r>
          </a:p>
          <a:p>
            <a:pPr marL="285750" indent="-285750" algn="just">
              <a:buFont typeface="Arial" panose="020B0604020202020204" pitchFamily="34" charset="0"/>
              <a:buChar char="•"/>
            </a:pPr>
            <a:r>
              <a:rPr lang="en-US" sz="2400" dirty="0">
                <a:solidFill>
                  <a:schemeClr val="bg1"/>
                </a:solidFill>
              </a:rPr>
              <a:t>Installation of footings, sidewalks, electrical/lighting related to public art installation and selfie circles. Artist will provide and install their art pieces. (See public art plans). Coordination with artist required.</a:t>
            </a:r>
          </a:p>
          <a:p>
            <a:pPr marL="0" indent="0" algn="just">
              <a:buNone/>
            </a:pPr>
            <a:endParaRPr lang="en-US" sz="2400" dirty="0">
              <a:solidFill>
                <a:schemeClr val="bg1"/>
              </a:solidFill>
            </a:endParaRPr>
          </a:p>
          <a:p>
            <a:endParaRPr lang="en-US" dirty="0"/>
          </a:p>
        </p:txBody>
      </p:sp>
      <p:graphicFrame>
        <p:nvGraphicFramePr>
          <p:cNvPr id="4" name="Object 3">
            <a:extLst>
              <a:ext uri="{FF2B5EF4-FFF2-40B4-BE49-F238E27FC236}">
                <a16:creationId xmlns:a16="http://schemas.microsoft.com/office/drawing/2014/main" id="{4A631BF1-26F5-CA91-55F5-98BD13DC1AC4}"/>
              </a:ext>
            </a:extLst>
          </p:cNvPr>
          <p:cNvGraphicFramePr>
            <a:graphicFrameLocks noChangeAspect="1"/>
          </p:cNvGraphicFramePr>
          <p:nvPr>
            <p:extLst>
              <p:ext uri="{D42A27DB-BD31-4B8C-83A1-F6EECF244321}">
                <p14:modId xmlns:p14="http://schemas.microsoft.com/office/powerpoint/2010/main" val="2585947129"/>
              </p:ext>
            </p:extLst>
          </p:nvPr>
        </p:nvGraphicFramePr>
        <p:xfrm>
          <a:off x="115888" y="82323"/>
          <a:ext cx="785986" cy="748800"/>
        </p:xfrm>
        <a:graphic>
          <a:graphicData uri="http://schemas.openxmlformats.org/presentationml/2006/ole">
            <mc:AlternateContent xmlns:mc="http://schemas.openxmlformats.org/markup-compatibility/2006">
              <mc:Choice xmlns:v="urn:schemas-microsoft-com:vml" Requires="v">
                <p:oleObj name="Bitmap Image" r:id="rId2" imgW="5180952" imgH="3533333" progId="Paint.Picture">
                  <p:embed/>
                </p:oleObj>
              </mc:Choice>
              <mc:Fallback>
                <p:oleObj name="Bitmap Image" r:id="rId2" imgW="5180952" imgH="3533333" progId="Paint.Picture">
                  <p:embed/>
                  <p:pic>
                    <p:nvPicPr>
                      <p:cNvPr id="4" name="Object 3">
                        <a:extLst>
                          <a:ext uri="{FF2B5EF4-FFF2-40B4-BE49-F238E27FC236}">
                            <a16:creationId xmlns:a16="http://schemas.microsoft.com/office/drawing/2014/main" id="{4A631BF1-26F5-CA91-55F5-98BD13DC1AC4}"/>
                          </a:ext>
                        </a:extLst>
                      </p:cNvPr>
                      <p:cNvPicPr>
                        <a:picLocks noChangeAspect="1" noChangeArrowheads="1"/>
                      </p:cNvPicPr>
                      <p:nvPr/>
                    </p:nvPicPr>
                    <p:blipFill>
                      <a:blip r:embed="rId3">
                        <a:lum contrast="80000"/>
                        <a:grayscl/>
                        <a:extLst>
                          <a:ext uri="{28A0092B-C50C-407E-A947-70E740481C1C}">
                            <a14:useLocalDpi xmlns:a14="http://schemas.microsoft.com/office/drawing/2010/main" val="0"/>
                          </a:ext>
                        </a:extLst>
                      </a:blip>
                      <a:srcRect l="31946" t="7246" r="29651" b="33385"/>
                      <a:stretch>
                        <a:fillRect/>
                      </a:stretch>
                    </p:blipFill>
                    <p:spPr bwMode="auto">
                      <a:xfrm>
                        <a:off x="115888" y="82323"/>
                        <a:ext cx="785986" cy="7488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138676659"/>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7139</TotalTime>
  <Words>4086</Words>
  <Application>Microsoft Office PowerPoint</Application>
  <PresentationFormat>Widescreen</PresentationFormat>
  <Paragraphs>518</Paragraphs>
  <Slides>54</Slides>
  <Notes>42</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66" baseType="lpstr">
      <vt:lpstr>Arial</vt:lpstr>
      <vt:lpstr>Book Antiqua</vt:lpstr>
      <vt:lpstr>Calibri</vt:lpstr>
      <vt:lpstr>Century Gothic</vt:lpstr>
      <vt:lpstr>Segoe UI</vt:lpstr>
      <vt:lpstr>Times New Roman</vt:lpstr>
      <vt:lpstr>Trebuchet MS</vt:lpstr>
      <vt:lpstr>Tw Cen MT</vt:lpstr>
      <vt:lpstr>Wingdings</vt:lpstr>
      <vt:lpstr>Wingdings 3</vt:lpstr>
      <vt:lpstr>Vapor Trail</vt:lpstr>
      <vt:lpstr>Bitmap Image</vt:lpstr>
      <vt:lpstr>WELCOME</vt:lpstr>
      <vt:lpstr>PowerPoint Presentation</vt:lpstr>
      <vt:lpstr>PowerPoint Presentation</vt:lpstr>
      <vt:lpstr>Meeting Overview</vt:lpstr>
      <vt:lpstr>Project manager</vt:lpstr>
      <vt:lpstr>PowerPoint Presentation</vt:lpstr>
      <vt:lpstr>PowerPoint Presentation</vt:lpstr>
      <vt:lpstr>PowerPoint Presentation</vt:lpstr>
      <vt:lpstr>Scope of work </vt:lpstr>
      <vt:lpstr>Public Art</vt:lpstr>
      <vt:lpstr>SCOPE OF WORK </vt:lpstr>
      <vt:lpstr>PowerPoint Presentation</vt:lpstr>
      <vt:lpstr>PowerPoint Presentation</vt:lpstr>
      <vt:lpstr>City of phoenix HOUSING DEPARTMENT</vt:lpstr>
      <vt:lpstr>PowerPoint Presentation</vt:lpstr>
      <vt:lpstr>DAVIS-BACON ACT</vt:lpstr>
      <vt:lpstr>COPELAND ACT (Anti-Kickback Act)</vt:lpstr>
      <vt:lpstr>Fair Labor Standards Act (FLSA) </vt:lpstr>
      <vt:lpstr>GENERAL CONTRACTOR</vt:lpstr>
      <vt:lpstr>CONTRACTORS/SUBCONTRACTORS</vt:lpstr>
      <vt:lpstr>COMPLIANCE OFFICER</vt:lpstr>
      <vt:lpstr>CERTIFIED PAYROLL REPORTS (CPR)</vt:lpstr>
      <vt:lpstr>WAGE DECISIONS www.wdol.gov/dba.aspx </vt:lpstr>
      <vt:lpstr>WAGE DETERMINATION</vt:lpstr>
      <vt:lpstr>APPRENTICES AND TRAINEES</vt:lpstr>
      <vt:lpstr>WAGE RATES AND FRINGE BENEFITS </vt:lpstr>
      <vt:lpstr>RESTITUTION</vt:lpstr>
      <vt:lpstr>UNFOUND WORKERS</vt:lpstr>
      <vt:lpstr>LCP TRACKER</vt:lpstr>
      <vt:lpstr>LCP TRACKER www.lcptracker.net</vt:lpstr>
      <vt:lpstr>STANDARDS AND ENFORCEMENT</vt:lpstr>
      <vt:lpstr>Section 3 for  HOME Projects</vt:lpstr>
      <vt:lpstr>Section 3</vt:lpstr>
      <vt:lpstr>QUESTIONS</vt:lpstr>
      <vt:lpstr>BIDDERS SHOULD REVIEW</vt:lpstr>
      <vt:lpstr>PowerPoint Presentation</vt:lpstr>
      <vt:lpstr>Submittal Requirements (continued) </vt:lpstr>
      <vt:lpstr>POST SUBMITTAL REQUIREMENTS</vt:lpstr>
      <vt:lpstr>Grounds for Disqualification</vt:lpstr>
      <vt:lpstr>SEALED BIDS DUE DATE</vt:lpstr>
      <vt:lpstr>DCP Procurement WEBPAGES</vt:lpstr>
      <vt:lpstr>DCP Procurement Webpages</vt:lpstr>
      <vt:lpstr>City of Phoenix Solicitations Website</vt:lpstr>
      <vt:lpstr>Vendor Registration vendor.support@phoenix.gov 602.262.1819</vt:lpstr>
      <vt:lpstr>Vendor Registration</vt:lpstr>
      <vt:lpstr>PowerPoint Presentation</vt:lpstr>
      <vt:lpstr>Procurephx and RFx Overview</vt:lpstr>
      <vt:lpstr>Login to ProcurePHX</vt:lpstr>
      <vt:lpstr>RFx Tips</vt:lpstr>
      <vt:lpstr>RFx Home screen - Login</vt:lpstr>
      <vt:lpstr>FINDING SOLICITATIONS</vt:lpstr>
      <vt:lpstr>View selected solicitation</vt:lpstr>
      <vt:lpstr>Would you like updates on  this solicitation?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 / NATURAL-CULTURAL RESOURCES /  NEPA ON-CALL SERVICES  ON-CALL SERVICES FOR  CALENDAR YEAR  2017-2018</dc:title>
  <dc:creator>Samantha B Ansmann</dc:creator>
  <cp:lastModifiedBy>Kathleen L Kennedy</cp:lastModifiedBy>
  <cp:revision>1215</cp:revision>
  <cp:lastPrinted>2018-10-03T18:14:57Z</cp:lastPrinted>
  <dcterms:created xsi:type="dcterms:W3CDTF">2018-06-14T22:05:36Z</dcterms:created>
  <dcterms:modified xsi:type="dcterms:W3CDTF">2024-10-08T16:43:47Z</dcterms:modified>
</cp:coreProperties>
</file>