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5"/>
    <p:sldMasterId id="2147483672" r:id="rId6"/>
    <p:sldMasterId id="2147483684" r:id="rId7"/>
    <p:sldMasterId id="2147483686" r:id="rId8"/>
  </p:sldMasterIdLst>
  <p:notesMasterIdLst>
    <p:notesMasterId r:id="rId30"/>
  </p:notesMasterIdLst>
  <p:handoutMasterIdLst>
    <p:handoutMasterId r:id="rId31"/>
  </p:handoutMasterIdLst>
  <p:sldIdLst>
    <p:sldId id="263" r:id="rId9"/>
    <p:sldId id="322" r:id="rId10"/>
    <p:sldId id="281" r:id="rId11"/>
    <p:sldId id="319" r:id="rId12"/>
    <p:sldId id="321" r:id="rId13"/>
    <p:sldId id="347" r:id="rId14"/>
    <p:sldId id="344" r:id="rId15"/>
    <p:sldId id="345" r:id="rId16"/>
    <p:sldId id="327" r:id="rId17"/>
    <p:sldId id="328" r:id="rId18"/>
    <p:sldId id="337" r:id="rId19"/>
    <p:sldId id="338" r:id="rId20"/>
    <p:sldId id="340" r:id="rId21"/>
    <p:sldId id="325" r:id="rId22"/>
    <p:sldId id="326" r:id="rId23"/>
    <p:sldId id="346" r:id="rId24"/>
    <p:sldId id="329" r:id="rId25"/>
    <p:sldId id="342" r:id="rId26"/>
    <p:sldId id="332" r:id="rId27"/>
    <p:sldId id="323" r:id="rId28"/>
    <p:sldId id="333" r:id="rId29"/>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56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28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00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7213" indent="1588"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FF"/>
    <a:srgbClr val="CCCCFF"/>
    <a:srgbClr val="DDDDDD"/>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5558" autoAdjust="0"/>
  </p:normalViewPr>
  <p:slideViewPr>
    <p:cSldViewPr>
      <p:cViewPr varScale="1">
        <p:scale>
          <a:sx n="80" d="100"/>
          <a:sy n="80" d="100"/>
        </p:scale>
        <p:origin x="2436" y="84"/>
      </p:cViewPr>
      <p:guideLst>
        <p:guide orient="horz" pos="2160"/>
        <p:guide pos="2880"/>
      </p:guideLst>
    </p:cSldViewPr>
  </p:slideViewPr>
  <p:outlineViewPr>
    <p:cViewPr>
      <p:scale>
        <a:sx n="33" d="100"/>
        <a:sy n="33" d="100"/>
      </p:scale>
      <p:origin x="0" y="-7152"/>
    </p:cViewPr>
  </p:outlineViewPr>
  <p:notesTextViewPr>
    <p:cViewPr>
      <p:scale>
        <a:sx n="1" d="1"/>
        <a:sy n="1" d="1"/>
      </p:scale>
      <p:origin x="0" y="0"/>
    </p:cViewPr>
  </p:notesTextViewPr>
  <p:notesViewPr>
    <p:cSldViewPr>
      <p:cViewPr varScale="1">
        <p:scale>
          <a:sx n="80" d="100"/>
          <a:sy n="80" d="100"/>
        </p:scale>
        <p:origin x="305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Master" Target="slideMasters/slideMaster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5486D6-452A-CC7E-4438-4952F4DBBEA4}"/>
              </a:ext>
            </a:extLst>
          </p:cNvPr>
          <p:cNvSpPr>
            <a:spLocks noGrp="1"/>
          </p:cNvSpPr>
          <p:nvPr>
            <p:ph type="hdr" sz="quarter"/>
          </p:nvPr>
        </p:nvSpPr>
        <p:spPr>
          <a:xfrm>
            <a:off x="0" y="0"/>
            <a:ext cx="3038475" cy="465138"/>
          </a:xfrm>
          <a:prstGeom prst="rect">
            <a:avLst/>
          </a:prstGeom>
        </p:spPr>
        <p:txBody>
          <a:bodyPr vert="horz" lIns="88125" tIns="44063" rIns="88125" bIns="44063" rtlCol="0"/>
          <a:lstStyle>
            <a:lvl1pPr algn="l" eaLnBrk="1" hangingPunct="1">
              <a:defRPr sz="1200">
                <a:latin typeface="Arial" panose="020B0604020202020204" pitchFamily="34" charset="0"/>
                <a:cs typeface="Arial" panose="020B0604020202020204" pitchFamily="34" charset="0"/>
              </a:defRPr>
            </a:lvl1pPr>
          </a:lstStyle>
          <a:p>
            <a:pPr>
              <a:defRPr/>
            </a:pPr>
            <a:endParaRPr lang="en-US"/>
          </a:p>
        </p:txBody>
      </p:sp>
      <p:sp>
        <p:nvSpPr>
          <p:cNvPr id="3" name="Date Placeholder 2">
            <a:extLst>
              <a:ext uri="{FF2B5EF4-FFF2-40B4-BE49-F238E27FC236}">
                <a16:creationId xmlns:a16="http://schemas.microsoft.com/office/drawing/2014/main" id="{A601B8C2-96B0-DC3E-7BCD-8767BB3897B3}"/>
              </a:ext>
            </a:extLst>
          </p:cNvPr>
          <p:cNvSpPr>
            <a:spLocks noGrp="1"/>
          </p:cNvSpPr>
          <p:nvPr>
            <p:ph type="dt" sz="quarter" idx="1"/>
          </p:nvPr>
        </p:nvSpPr>
        <p:spPr>
          <a:xfrm>
            <a:off x="3970338" y="0"/>
            <a:ext cx="3038475" cy="465138"/>
          </a:xfrm>
          <a:prstGeom prst="rect">
            <a:avLst/>
          </a:prstGeom>
        </p:spPr>
        <p:txBody>
          <a:bodyPr vert="horz" lIns="88125" tIns="44063" rIns="88125" bIns="44063" rtlCol="0"/>
          <a:lstStyle>
            <a:lvl1pPr algn="r" eaLnBrk="1" hangingPunct="1">
              <a:defRPr sz="1200">
                <a:latin typeface="Arial" panose="020B0604020202020204" pitchFamily="34" charset="0"/>
                <a:cs typeface="Arial" panose="020B0604020202020204" pitchFamily="34" charset="0"/>
              </a:defRPr>
            </a:lvl1pPr>
          </a:lstStyle>
          <a:p>
            <a:pPr>
              <a:defRPr/>
            </a:pPr>
            <a:fld id="{20E5A8BD-964C-4216-8375-7F425245C9D0}" type="datetimeFigureOut">
              <a:rPr lang="en-US"/>
              <a:pPr>
                <a:defRPr/>
              </a:pPr>
              <a:t>4/15/2025</a:t>
            </a:fld>
            <a:endParaRPr lang="en-US" dirty="0"/>
          </a:p>
        </p:txBody>
      </p:sp>
      <p:sp>
        <p:nvSpPr>
          <p:cNvPr id="4" name="Footer Placeholder 3">
            <a:extLst>
              <a:ext uri="{FF2B5EF4-FFF2-40B4-BE49-F238E27FC236}">
                <a16:creationId xmlns:a16="http://schemas.microsoft.com/office/drawing/2014/main" id="{6016EAFF-E4BE-EFFD-B9AD-686CB2B519DB}"/>
              </a:ext>
            </a:extLst>
          </p:cNvPr>
          <p:cNvSpPr>
            <a:spLocks noGrp="1"/>
          </p:cNvSpPr>
          <p:nvPr>
            <p:ph type="ftr" sz="quarter" idx="2"/>
          </p:nvPr>
        </p:nvSpPr>
        <p:spPr>
          <a:xfrm>
            <a:off x="0" y="8831263"/>
            <a:ext cx="3038475" cy="465137"/>
          </a:xfrm>
          <a:prstGeom prst="rect">
            <a:avLst/>
          </a:prstGeom>
        </p:spPr>
        <p:txBody>
          <a:bodyPr vert="horz" lIns="88125" tIns="44063" rIns="88125" bIns="44063" rtlCol="0" anchor="b"/>
          <a:lstStyle>
            <a:lvl1pPr algn="l" eaLnBrk="1" hangingPunct="1">
              <a:defRPr sz="1200">
                <a:latin typeface="Arial" panose="020B0604020202020204" pitchFamily="34" charset="0"/>
                <a:cs typeface="Arial" panose="020B0604020202020204" pitchFamily="34" charset="0"/>
              </a:defRPr>
            </a:lvl1pPr>
          </a:lstStyle>
          <a:p>
            <a:pPr>
              <a:defRPr/>
            </a:pPr>
            <a:endParaRPr lang="en-US" dirty="0"/>
          </a:p>
          <a:p>
            <a:pPr>
              <a:defRPr/>
            </a:pPr>
            <a:r>
              <a:rPr lang="en-US" dirty="0"/>
              <a:t>Pre-Proposal Meeting</a:t>
            </a:r>
          </a:p>
        </p:txBody>
      </p:sp>
      <p:sp>
        <p:nvSpPr>
          <p:cNvPr id="5" name="Slide Number Placeholder 4">
            <a:extLst>
              <a:ext uri="{FF2B5EF4-FFF2-40B4-BE49-F238E27FC236}">
                <a16:creationId xmlns:a16="http://schemas.microsoft.com/office/drawing/2014/main" id="{F0CA96C6-BC11-7F53-F9E2-7A6C00EDE009}"/>
              </a:ext>
            </a:extLst>
          </p:cNvPr>
          <p:cNvSpPr>
            <a:spLocks noGrp="1"/>
          </p:cNvSpPr>
          <p:nvPr>
            <p:ph type="sldNum" sz="quarter" idx="3"/>
          </p:nvPr>
        </p:nvSpPr>
        <p:spPr>
          <a:xfrm>
            <a:off x="3970338" y="8831263"/>
            <a:ext cx="3038475" cy="465137"/>
          </a:xfrm>
          <a:prstGeom prst="rect">
            <a:avLst/>
          </a:prstGeom>
        </p:spPr>
        <p:txBody>
          <a:bodyPr vert="horz" wrap="square" lIns="88125" tIns="44063" rIns="88125" bIns="44063" numCol="1" anchor="b" anchorCtr="0" compatLnSpc="1">
            <a:prstTxWarp prst="textNoShape">
              <a:avLst/>
            </a:prstTxWarp>
          </a:bodyPr>
          <a:lstStyle>
            <a:lvl1pPr algn="r" eaLnBrk="1" hangingPunct="1">
              <a:defRPr sz="1200"/>
            </a:lvl1pPr>
          </a:lstStyle>
          <a:p>
            <a:pPr>
              <a:defRPr/>
            </a:pPr>
            <a:fld id="{BA3DC132-FF78-4F50-A195-DC98CDAA472D}"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9128DF-633F-AAD1-F5A8-08D9A58AE94A}"/>
              </a:ext>
            </a:extLst>
          </p:cNvPr>
          <p:cNvSpPr>
            <a:spLocks noGrp="1"/>
          </p:cNvSpPr>
          <p:nvPr>
            <p:ph type="hdr" sz="quarter"/>
          </p:nvPr>
        </p:nvSpPr>
        <p:spPr>
          <a:xfrm>
            <a:off x="0" y="0"/>
            <a:ext cx="3038475" cy="463550"/>
          </a:xfrm>
          <a:prstGeom prst="rect">
            <a:avLst/>
          </a:prstGeom>
        </p:spPr>
        <p:txBody>
          <a:bodyPr vert="horz" lIns="93156" tIns="46579" rIns="93156" bIns="46579" rtlCol="0"/>
          <a:lstStyle>
            <a:lvl1pPr algn="l" eaLnBrk="1" fontAlgn="auto" hangingPunct="1">
              <a:spcBef>
                <a:spcPts val="0"/>
              </a:spcBef>
              <a:spcAft>
                <a:spcPts val="0"/>
              </a:spcAft>
              <a:defRPr sz="13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D209B7A1-FE9B-4A29-4C62-107BDEB1FD5F}"/>
              </a:ext>
            </a:extLst>
          </p:cNvPr>
          <p:cNvSpPr>
            <a:spLocks noGrp="1"/>
          </p:cNvSpPr>
          <p:nvPr>
            <p:ph type="dt" idx="1"/>
          </p:nvPr>
        </p:nvSpPr>
        <p:spPr>
          <a:xfrm>
            <a:off x="3970338" y="0"/>
            <a:ext cx="3038475" cy="463550"/>
          </a:xfrm>
          <a:prstGeom prst="rect">
            <a:avLst/>
          </a:prstGeom>
        </p:spPr>
        <p:txBody>
          <a:bodyPr vert="horz" lIns="93156" tIns="46579" rIns="93156" bIns="46579" rtlCol="0"/>
          <a:lstStyle>
            <a:lvl1pPr algn="r" eaLnBrk="1" fontAlgn="auto" hangingPunct="1">
              <a:spcBef>
                <a:spcPts val="0"/>
              </a:spcBef>
              <a:spcAft>
                <a:spcPts val="0"/>
              </a:spcAft>
              <a:defRPr sz="1300">
                <a:latin typeface="+mn-lt"/>
                <a:cs typeface="+mn-cs"/>
              </a:defRPr>
            </a:lvl1pPr>
          </a:lstStyle>
          <a:p>
            <a:pPr>
              <a:defRPr/>
            </a:pPr>
            <a:fld id="{3EF80975-1FB3-4EF4-AA3B-92470973AC6E}" type="datetimeFigureOut">
              <a:rPr lang="en-US"/>
              <a:pPr>
                <a:defRPr/>
              </a:pPr>
              <a:t>4/15/2025</a:t>
            </a:fld>
            <a:endParaRPr lang="en-US" dirty="0"/>
          </a:p>
        </p:txBody>
      </p:sp>
      <p:sp>
        <p:nvSpPr>
          <p:cNvPr id="4" name="Slide Image Placeholder 3">
            <a:extLst>
              <a:ext uri="{FF2B5EF4-FFF2-40B4-BE49-F238E27FC236}">
                <a16:creationId xmlns:a16="http://schemas.microsoft.com/office/drawing/2014/main" id="{40F24A2D-44FD-65C1-88C3-420D949B69F9}"/>
              </a:ext>
            </a:extLst>
          </p:cNvPr>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56" tIns="46579" rIns="93156" bIns="46579" rtlCol="0" anchor="ctr"/>
          <a:lstStyle/>
          <a:p>
            <a:pPr lvl="0"/>
            <a:endParaRPr lang="en-US" noProof="0" dirty="0"/>
          </a:p>
        </p:txBody>
      </p:sp>
      <p:sp>
        <p:nvSpPr>
          <p:cNvPr id="5" name="Notes Placeholder 4">
            <a:extLst>
              <a:ext uri="{FF2B5EF4-FFF2-40B4-BE49-F238E27FC236}">
                <a16:creationId xmlns:a16="http://schemas.microsoft.com/office/drawing/2014/main" id="{0339CA08-64B9-A2BC-61BE-F06EB4C8CF37}"/>
              </a:ext>
            </a:extLst>
          </p:cNvPr>
          <p:cNvSpPr>
            <a:spLocks noGrp="1"/>
          </p:cNvSpPr>
          <p:nvPr>
            <p:ph type="body" sz="quarter" idx="3"/>
          </p:nvPr>
        </p:nvSpPr>
        <p:spPr>
          <a:xfrm>
            <a:off x="701675" y="4416425"/>
            <a:ext cx="5607050" cy="4181475"/>
          </a:xfrm>
          <a:prstGeom prst="rect">
            <a:avLst/>
          </a:prstGeom>
        </p:spPr>
        <p:txBody>
          <a:bodyPr vert="horz" lIns="93156" tIns="46579" rIns="93156" bIns="465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7039570-49ED-E2CD-B5EA-EA0BACF80867}"/>
              </a:ext>
            </a:extLst>
          </p:cNvPr>
          <p:cNvSpPr>
            <a:spLocks noGrp="1"/>
          </p:cNvSpPr>
          <p:nvPr>
            <p:ph type="ftr" sz="quarter" idx="4"/>
          </p:nvPr>
        </p:nvSpPr>
        <p:spPr>
          <a:xfrm>
            <a:off x="0" y="8831263"/>
            <a:ext cx="3038475" cy="463550"/>
          </a:xfrm>
          <a:prstGeom prst="rect">
            <a:avLst/>
          </a:prstGeom>
        </p:spPr>
        <p:txBody>
          <a:bodyPr vert="horz" lIns="93156" tIns="46579" rIns="93156" bIns="46579" rtlCol="0" anchor="b"/>
          <a:lstStyle>
            <a:lvl1pPr algn="l" eaLnBrk="1" fontAlgn="auto" hangingPunct="1">
              <a:spcBef>
                <a:spcPts val="0"/>
              </a:spcBef>
              <a:spcAft>
                <a:spcPts val="0"/>
              </a:spcAft>
              <a:defRPr sz="13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029DB972-CEA2-97B6-43C1-C467557AB8C6}"/>
              </a:ext>
            </a:extLst>
          </p:cNvPr>
          <p:cNvSpPr>
            <a:spLocks noGrp="1"/>
          </p:cNvSpPr>
          <p:nvPr>
            <p:ph type="sldNum" sz="quarter" idx="5"/>
          </p:nvPr>
        </p:nvSpPr>
        <p:spPr>
          <a:xfrm>
            <a:off x="3970338" y="8831263"/>
            <a:ext cx="3038475" cy="463550"/>
          </a:xfrm>
          <a:prstGeom prst="rect">
            <a:avLst/>
          </a:prstGeom>
        </p:spPr>
        <p:txBody>
          <a:bodyPr vert="horz" wrap="square" lIns="93156" tIns="46579" rIns="93156" bIns="46579"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20CAF481-5B35-481B-9351-F2FDB98B9A4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200" kern="1200">
        <a:solidFill>
          <a:schemeClr val="tx1"/>
        </a:solidFill>
        <a:latin typeface="+mn-lt"/>
        <a:ea typeface="+mn-ea"/>
        <a:cs typeface="+mn-cs"/>
      </a:defRPr>
    </a:lvl1pPr>
    <a:lvl2pPr marL="455613" algn="l" defTabSz="912813" rtl="0" eaLnBrk="0" fontAlgn="base" hangingPunct="0">
      <a:spcBef>
        <a:spcPct val="30000"/>
      </a:spcBef>
      <a:spcAft>
        <a:spcPct val="0"/>
      </a:spcAft>
      <a:defRPr sz="1200" kern="1200">
        <a:solidFill>
          <a:schemeClr val="tx1"/>
        </a:solidFill>
        <a:latin typeface="+mn-lt"/>
        <a:ea typeface="+mn-ea"/>
        <a:cs typeface="+mn-cs"/>
      </a:defRPr>
    </a:lvl2pPr>
    <a:lvl3pPr marL="912813" algn="l" defTabSz="912813" rtl="0" eaLnBrk="0" fontAlgn="base" hangingPunct="0">
      <a:spcBef>
        <a:spcPct val="30000"/>
      </a:spcBef>
      <a:spcAft>
        <a:spcPct val="0"/>
      </a:spcAft>
      <a:defRPr sz="1200" kern="1200">
        <a:solidFill>
          <a:schemeClr val="tx1"/>
        </a:solidFill>
        <a:latin typeface="+mn-lt"/>
        <a:ea typeface="+mn-ea"/>
        <a:cs typeface="+mn-cs"/>
      </a:defRPr>
    </a:lvl3pPr>
    <a:lvl4pPr marL="1370013" algn="l" defTabSz="912813" rtl="0" eaLnBrk="0" fontAlgn="base" hangingPunct="0">
      <a:spcBef>
        <a:spcPct val="30000"/>
      </a:spcBef>
      <a:spcAft>
        <a:spcPct val="0"/>
      </a:spcAft>
      <a:defRPr sz="1200" kern="1200">
        <a:solidFill>
          <a:schemeClr val="tx1"/>
        </a:solidFill>
        <a:latin typeface="+mn-lt"/>
        <a:ea typeface="+mn-ea"/>
        <a:cs typeface="+mn-cs"/>
      </a:defRPr>
    </a:lvl4pPr>
    <a:lvl5pPr marL="1827213" algn="l" defTabSz="912813"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C43B72FB-07FD-9F56-B95C-B332E83F0DB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19B44FCC-8219-25EC-3B05-48ACD3D9914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cs typeface="Arial" panose="020B0604020202020204" pitchFamily="34" charset="0"/>
              </a:rPr>
              <a:t>Welcome to the City of Phoenix’s Pre-Offer Conference for </a:t>
            </a:r>
            <a:r>
              <a:rPr lang="en-US" altLang="en-US" dirty="0" err="1">
                <a:solidFill>
                  <a:srgbClr val="000000"/>
                </a:solidFill>
                <a:cs typeface="Arial" panose="020B0604020202020204" pitchFamily="34" charset="0"/>
              </a:rPr>
              <a:t>RFQu</a:t>
            </a:r>
            <a:r>
              <a:rPr lang="en-US" altLang="en-US" dirty="0">
                <a:solidFill>
                  <a:srgbClr val="000000"/>
                </a:solidFill>
                <a:cs typeface="Arial" panose="020B0604020202020204" pitchFamily="34" charset="0"/>
              </a:rPr>
              <a:t> 25-0504, a Request for Qualifications </a:t>
            </a:r>
            <a:r>
              <a:rPr lang="en-US" altLang="en-US" dirty="0">
                <a:cs typeface="Arial" panose="020B0604020202020204" pitchFamily="34" charset="0"/>
              </a:rPr>
              <a:t>for Electrical Safety Training services. </a:t>
            </a:r>
            <a:r>
              <a:rPr lang="en-US" altLang="en-US" dirty="0">
                <a:solidFill>
                  <a:srgbClr val="000000"/>
                </a:solidFill>
                <a:cs typeface="Arial" panose="020B0604020202020204" pitchFamily="34" charset="0"/>
              </a:rPr>
              <a:t>My name is Margie Vasquez.  I represent the City of Phoenix’s Central Procurement Division in the Finance Department, and I will be the facilitator for this </a:t>
            </a:r>
            <a:r>
              <a:rPr lang="en-US" altLang="en-US" dirty="0">
                <a:cs typeface="Arial" panose="020B0604020202020204" pitchFamily="34" charset="0"/>
              </a:rPr>
              <a:t>Conference.</a:t>
            </a:r>
          </a:p>
          <a:p>
            <a:endParaRPr lang="en-US" altLang="en-US" dirty="0">
              <a:cs typeface="Arial" panose="020B0604020202020204" pitchFamily="34" charset="0"/>
            </a:endParaRPr>
          </a:p>
          <a:p>
            <a:r>
              <a:rPr lang="en-US" altLang="en-US" dirty="0">
                <a:cs typeface="Arial" panose="020B0604020202020204" pitchFamily="34" charset="0"/>
              </a:rPr>
              <a:t>Joining me today, we have a Human Resources Division representative(s) who is/are here to assist in answering questions you may have regarding today’s presentation. At this time, I would like to invite our department staff to introduce themselves. </a:t>
            </a:r>
            <a:r>
              <a:rPr lang="en-US" altLang="en-US" dirty="0">
                <a:solidFill>
                  <a:srgbClr val="FF0000"/>
                </a:solidFill>
                <a:cs typeface="Arial" panose="020B0604020202020204" pitchFamily="34" charset="0"/>
              </a:rPr>
              <a:t>[PANEL MEMBER INTRODUCTIONS.]</a:t>
            </a:r>
          </a:p>
        </p:txBody>
      </p:sp>
      <p:sp>
        <p:nvSpPr>
          <p:cNvPr id="30724" name="Slide Number Placeholder 3">
            <a:extLst>
              <a:ext uri="{FF2B5EF4-FFF2-40B4-BE49-F238E27FC236}">
                <a16:creationId xmlns:a16="http://schemas.microsoft.com/office/drawing/2014/main" id="{1AC0F300-52BF-2717-AD32-2B4C2CF438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E281E7F-16B7-4271-8475-9BDDA5044816}"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76C9D672-6278-4262-A8B7-7A8750E705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F9F84313-2D1A-5186-6FAC-CC85F40C506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49156" name="Slide Number Placeholder 3">
            <a:extLst>
              <a:ext uri="{FF2B5EF4-FFF2-40B4-BE49-F238E27FC236}">
                <a16:creationId xmlns:a16="http://schemas.microsoft.com/office/drawing/2014/main" id="{D544344E-078B-8D32-C1EC-6B2092F39F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9CA641-3FFB-4341-A57A-1108A611FFC2}"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B88EB-89B8-96B0-64AF-288851BE691E}"/>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C77F1036-3A02-BB98-E6F8-BB1845071E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D2B63E93-5955-761B-D111-EF22B0BB0DB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49156" name="Slide Number Placeholder 3">
            <a:extLst>
              <a:ext uri="{FF2B5EF4-FFF2-40B4-BE49-F238E27FC236}">
                <a16:creationId xmlns:a16="http://schemas.microsoft.com/office/drawing/2014/main" id="{FD972D9D-2901-D053-5E35-94395D087C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9CA641-3FFB-4341-A57A-1108A611FFC2}" type="slidenum">
              <a:rPr lang="en-US" altLang="en-US" smtClean="0"/>
              <a:pPr/>
              <a:t>11</a:t>
            </a:fld>
            <a:endParaRPr lang="en-US" altLang="en-US"/>
          </a:p>
        </p:txBody>
      </p:sp>
    </p:spTree>
    <p:extLst>
      <p:ext uri="{BB962C8B-B14F-4D97-AF65-F5344CB8AC3E}">
        <p14:creationId xmlns:p14="http://schemas.microsoft.com/office/powerpoint/2010/main" val="1407060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8607E-562E-3FB8-37AD-77AE8E51B4E8}"/>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5B0D7AC5-9EEA-E97B-2579-207B339117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9F29ED75-CB49-F667-98C2-FF5D984264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49156" name="Slide Number Placeholder 3">
            <a:extLst>
              <a:ext uri="{FF2B5EF4-FFF2-40B4-BE49-F238E27FC236}">
                <a16:creationId xmlns:a16="http://schemas.microsoft.com/office/drawing/2014/main" id="{E630BBEC-F7B0-5400-83F2-5AB10A7387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9CA641-3FFB-4341-A57A-1108A611FFC2}" type="slidenum">
              <a:rPr lang="en-US" altLang="en-US" smtClean="0"/>
              <a:pPr/>
              <a:t>12</a:t>
            </a:fld>
            <a:endParaRPr lang="en-US" altLang="en-US"/>
          </a:p>
        </p:txBody>
      </p:sp>
    </p:spTree>
    <p:extLst>
      <p:ext uri="{BB962C8B-B14F-4D97-AF65-F5344CB8AC3E}">
        <p14:creationId xmlns:p14="http://schemas.microsoft.com/office/powerpoint/2010/main" val="3054521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81C4FF-33BE-6CE8-6A57-9AA1C9BB0A7F}"/>
            </a:ext>
          </a:extLst>
        </p:cNvPr>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DBBD7032-8DD7-FEB9-DB60-24479CEB93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a:extLst>
              <a:ext uri="{FF2B5EF4-FFF2-40B4-BE49-F238E27FC236}">
                <a16:creationId xmlns:a16="http://schemas.microsoft.com/office/drawing/2014/main" id="{752E086B-7349-EA09-9979-39B00C8E2A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9156" name="Slide Number Placeholder 3">
            <a:extLst>
              <a:ext uri="{FF2B5EF4-FFF2-40B4-BE49-F238E27FC236}">
                <a16:creationId xmlns:a16="http://schemas.microsoft.com/office/drawing/2014/main" id="{A80B8699-78CC-A1C9-D8F2-AAA2D01648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D9CA641-3FFB-4341-A57A-1108A611FFC2}" type="slidenum">
              <a:rPr lang="en-US" altLang="en-US" smtClean="0"/>
              <a:pPr/>
              <a:t>13</a:t>
            </a:fld>
            <a:endParaRPr lang="en-US" altLang="en-US"/>
          </a:p>
        </p:txBody>
      </p:sp>
    </p:spTree>
    <p:extLst>
      <p:ext uri="{BB962C8B-B14F-4D97-AF65-F5344CB8AC3E}">
        <p14:creationId xmlns:p14="http://schemas.microsoft.com/office/powerpoint/2010/main" val="2439988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A5DBA489-5619-34A5-B181-0E85181B29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E6AA7E7-4AB2-8F2F-DB68-35745103BC7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43012" name="Slide Number Placeholder 3">
            <a:extLst>
              <a:ext uri="{FF2B5EF4-FFF2-40B4-BE49-F238E27FC236}">
                <a16:creationId xmlns:a16="http://schemas.microsoft.com/office/drawing/2014/main" id="{A9832DC6-D186-F372-64D9-17D2312118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4D30B94-2A36-4E68-8047-FF5273739CA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2E925444-54C6-198E-0771-FDEEA743E1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a:extLst>
              <a:ext uri="{FF2B5EF4-FFF2-40B4-BE49-F238E27FC236}">
                <a16:creationId xmlns:a16="http://schemas.microsoft.com/office/drawing/2014/main" id="{923DCA0C-6CC0-1175-8792-8B4D45BC570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45060" name="Slide Number Placeholder 3">
            <a:extLst>
              <a:ext uri="{FF2B5EF4-FFF2-40B4-BE49-F238E27FC236}">
                <a16:creationId xmlns:a16="http://schemas.microsoft.com/office/drawing/2014/main" id="{81B6CD7D-F866-6BCA-688B-395A704D4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EBC13F5-5038-4430-B52D-B0C3C4CA8797}"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0B7FAF3-E1B3-5D08-5C4E-74A0A9969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3DA1D3C-C1FD-2C32-4177-70C52C8EFE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endParaRPr lang="en-US" altLang="en-US" dirty="0"/>
          </a:p>
          <a:p>
            <a:endParaRPr lang="en-US" altLang="en-US" dirty="0"/>
          </a:p>
          <a:p>
            <a:endParaRPr lang="en-US" altLang="en-US" dirty="0"/>
          </a:p>
          <a:p>
            <a:endParaRPr lang="en-US" altLang="en-US" dirty="0"/>
          </a:p>
        </p:txBody>
      </p:sp>
      <p:sp>
        <p:nvSpPr>
          <p:cNvPr id="51204" name="Slide Number Placeholder 3">
            <a:extLst>
              <a:ext uri="{FF2B5EF4-FFF2-40B4-BE49-F238E27FC236}">
                <a16:creationId xmlns:a16="http://schemas.microsoft.com/office/drawing/2014/main" id="{0E6539A3-57AE-90A4-310A-E3835532E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3894B1-B017-4552-B29A-12E052325DF6}"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70B7FAF3-E1B3-5D08-5C4E-74A0A99697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E3DA1D3C-C1FD-2C32-4177-70C52C8EFEC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5613" lvl="1" indent="0">
              <a:buFont typeface="Arial" panose="020B0604020202020204" pitchFamily="34" charset="0"/>
              <a:buNone/>
            </a:pPr>
            <a:endParaRPr lang="en-US" dirty="0"/>
          </a:p>
          <a:p>
            <a:pPr marL="171450" lvl="0" indent="-171450">
              <a:buFont typeface="Arial" panose="020B0604020202020204" pitchFamily="34" charset="0"/>
              <a:buChar char="•"/>
            </a:pPr>
            <a:r>
              <a:rPr lang="en-US" dirty="0"/>
              <a:t>Submittal Instructions &amp; Evaluation Requirements – This section will aid you in preparing your offer with the minimum solicitation requirements. This list is not all inclusive, Offeror’s may provide any additional documentation as deemed appropriate by the Offeror which demonstrates compliance to the requirements.</a:t>
            </a:r>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a:p>
            <a:endParaRPr lang="en-US" altLang="en-US" dirty="0"/>
          </a:p>
        </p:txBody>
      </p:sp>
      <p:sp>
        <p:nvSpPr>
          <p:cNvPr id="51204" name="Slide Number Placeholder 3">
            <a:extLst>
              <a:ext uri="{FF2B5EF4-FFF2-40B4-BE49-F238E27FC236}">
                <a16:creationId xmlns:a16="http://schemas.microsoft.com/office/drawing/2014/main" id="{0E6539A3-57AE-90A4-310A-E3835532EAB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3894B1-B017-4552-B29A-12E052325DF6}"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36DB4-56DC-E4E0-8D3A-E73515026A1D}"/>
            </a:ext>
          </a:extLst>
        </p:cNvPr>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2EF50949-D5D8-0F69-46CA-248B09A2EAE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7F9790B7-2F42-BD8C-D916-DED78B6A4F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51204" name="Slide Number Placeholder 3">
            <a:extLst>
              <a:ext uri="{FF2B5EF4-FFF2-40B4-BE49-F238E27FC236}">
                <a16:creationId xmlns:a16="http://schemas.microsoft.com/office/drawing/2014/main" id="{D44EDE30-1151-B794-802D-B0E5FFF5F9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83894B1-B017-4552-B29A-12E052325DF6}" type="slidenum">
              <a:rPr lang="en-US" altLang="en-US" smtClean="0"/>
              <a:pPr/>
              <a:t>18</a:t>
            </a:fld>
            <a:endParaRPr lang="en-US" altLang="en-US"/>
          </a:p>
        </p:txBody>
      </p:sp>
    </p:spTree>
    <p:extLst>
      <p:ext uri="{BB962C8B-B14F-4D97-AF65-F5344CB8AC3E}">
        <p14:creationId xmlns:p14="http://schemas.microsoft.com/office/powerpoint/2010/main" val="2621304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0CAF481-5B35-481B-9351-F2FDB98B9A43}" type="slidenum">
              <a:rPr lang="en-US" altLang="en-US" smtClean="0"/>
              <a:pPr>
                <a:defRPr/>
              </a:pPr>
              <a:t>19</a:t>
            </a:fld>
            <a:endParaRPr lang="en-US" altLang="en-US"/>
          </a:p>
        </p:txBody>
      </p:sp>
    </p:spTree>
    <p:extLst>
      <p:ext uri="{BB962C8B-B14F-4D97-AF65-F5344CB8AC3E}">
        <p14:creationId xmlns:p14="http://schemas.microsoft.com/office/powerpoint/2010/main" val="24027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2197A5EF-7379-577F-85F6-6A8AA83A63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BEC4B03-E7AD-C367-7CA4-0AE1A7893647}"/>
              </a:ext>
            </a:extLst>
          </p:cNvPr>
          <p:cNvSpPr>
            <a:spLocks noGrp="1"/>
          </p:cNvSpPr>
          <p:nvPr>
            <p:ph type="body" idx="1"/>
          </p:nvPr>
        </p:nvSpPr>
        <p:spPr/>
        <p:txBody>
          <a:bodyPr/>
          <a:lstStyle/>
          <a:p>
            <a:r>
              <a:rPr lang="en-US" altLang="en-US" dirty="0"/>
              <a:t>Read first paragraph of solicitation:</a:t>
            </a:r>
          </a:p>
          <a:p>
            <a:endParaRPr lang="en-US" altLang="en-US" dirty="0"/>
          </a:p>
          <a:p>
            <a:pPr marL="0" marR="0">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The City of Phoenix invites sealed offers for </a:t>
            </a:r>
            <a:r>
              <a:rPr lang="en-US" sz="1800" dirty="0">
                <a:effectLst/>
                <a:latin typeface="Arial" panose="020B0604020202020204" pitchFamily="34" charset="0"/>
                <a:ea typeface="Calibri" panose="020F0502020204030204" pitchFamily="34" charset="0"/>
              </a:rPr>
              <a:t> Electrical Safety Training</a:t>
            </a:r>
            <a:r>
              <a:rPr lang="en-US" sz="1200" dirty="0">
                <a:effectLst/>
                <a:latin typeface="Arial" panose="020B0604020202020204" pitchFamily="34" charset="0"/>
                <a:ea typeface="Calibri" panose="020F0502020204030204" pitchFamily="34" charset="0"/>
                <a:cs typeface="Arial" panose="020B0604020202020204" pitchFamily="34" charset="0"/>
              </a:rPr>
              <a:t> services for the City’s Human Resources Department, on an as-needed basis. for a five-year contract commencing on or about June 15, 2025, in accordance with the specifications and provisions contained herein or the “Effective Date” which is upon award by City Council, conditioned upon signature and recording by the City Clerk’s department, as required by the Phoenix City Code, whichever is later.</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a:defRPr/>
            </a:pPr>
            <a:endParaRPr lang="en-US" dirty="0"/>
          </a:p>
        </p:txBody>
      </p:sp>
      <p:sp>
        <p:nvSpPr>
          <p:cNvPr id="32772" name="Slide Number Placeholder 3">
            <a:extLst>
              <a:ext uri="{FF2B5EF4-FFF2-40B4-BE49-F238E27FC236}">
                <a16:creationId xmlns:a16="http://schemas.microsoft.com/office/drawing/2014/main" id="{0419991F-2BD3-4212-914E-A347A6022B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862AB7C6-2E84-4595-9D91-EE9E9D60ADFF}"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7F11423-C48F-C727-184A-A80B32691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B4DA856-D09F-1AF4-95DE-0256BA94B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Please note the upcoming key dates for this solicitation. Written inquiries are due, April 17</a:t>
            </a:r>
            <a:r>
              <a:rPr lang="en-US" altLang="en-US" baseline="30000" dirty="0"/>
              <a:t>th</a:t>
            </a:r>
            <a:r>
              <a:rPr lang="en-US" altLang="en-US" dirty="0"/>
              <a:t> (Thursday) by 2:00 p.m. All offers are due by April 25, 2025, at 2:00 p.m.</a:t>
            </a:r>
          </a:p>
          <a:p>
            <a:endParaRPr lang="en-US" altLang="en-US" dirty="0"/>
          </a:p>
          <a:p>
            <a:r>
              <a:rPr lang="en-US" altLang="en-US" dirty="0"/>
              <a:t>Thank you for the questions posed today and for participating in this pre-offer conference. For the questions posed today, we ask that you send them in writing to the procurement officer for written responses. Please remember the Transparency Policy is in effect and do not attempt to directly contact City staff or the subject matter experts in attendance today regarding this solicitation.</a:t>
            </a:r>
          </a:p>
          <a:p>
            <a:endParaRPr lang="en-US" altLang="en-US" dirty="0"/>
          </a:p>
          <a:p>
            <a:r>
              <a:rPr lang="en-US" altLang="en-US" dirty="0"/>
              <a:t>We look forward to receiving your offers for this important and impactful solicitation.</a:t>
            </a:r>
          </a:p>
        </p:txBody>
      </p:sp>
      <p:sp>
        <p:nvSpPr>
          <p:cNvPr id="53252" name="Slide Number Placeholder 3">
            <a:extLst>
              <a:ext uri="{FF2B5EF4-FFF2-40B4-BE49-F238E27FC236}">
                <a16:creationId xmlns:a16="http://schemas.microsoft.com/office/drawing/2014/main" id="{AE5A55C9-3E40-DD00-D274-F2F8C91A6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B0EBAE-1F44-48FC-9D23-E1D10E163984}"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a16="http://schemas.microsoft.com/office/drawing/2014/main" id="{F7F11423-C48F-C727-184A-A80B326916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a:extLst>
              <a:ext uri="{FF2B5EF4-FFF2-40B4-BE49-F238E27FC236}">
                <a16:creationId xmlns:a16="http://schemas.microsoft.com/office/drawing/2014/main" id="{1B4DA856-D09F-1AF4-95DE-0256BA94B28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a:extLst>
              <a:ext uri="{FF2B5EF4-FFF2-40B4-BE49-F238E27FC236}">
                <a16:creationId xmlns:a16="http://schemas.microsoft.com/office/drawing/2014/main" id="{AE5A55C9-3E40-DD00-D274-F2F8C91A6F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17B0EBAE-1F44-48FC-9D23-E1D10E163984}" type="slidenum">
              <a:rPr lang="en-US" altLang="en-US" smtClean="0"/>
              <a:pPr/>
              <a:t>21</a:t>
            </a:fld>
            <a:endParaRPr lang="en-US" altLang="en-US" dirty="0"/>
          </a:p>
        </p:txBody>
      </p:sp>
    </p:spTree>
    <p:extLst>
      <p:ext uri="{BB962C8B-B14F-4D97-AF65-F5344CB8AC3E}">
        <p14:creationId xmlns:p14="http://schemas.microsoft.com/office/powerpoint/2010/main" val="4226047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C3CAB15A-2616-9E0B-E666-8815A5766B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07A774D6-6FAB-AEA9-DF10-1EC703CA336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Read the legal notice.</a:t>
            </a:r>
          </a:p>
          <a:p>
            <a:endParaRPr lang="en-US" altLang="en-US"/>
          </a:p>
          <a:p>
            <a:endParaRPr lang="en-US" altLang="en-US"/>
          </a:p>
        </p:txBody>
      </p:sp>
      <p:sp>
        <p:nvSpPr>
          <p:cNvPr id="34820" name="Slide Number Placeholder 3">
            <a:extLst>
              <a:ext uri="{FF2B5EF4-FFF2-40B4-BE49-F238E27FC236}">
                <a16:creationId xmlns:a16="http://schemas.microsoft.com/office/drawing/2014/main" id="{E91E1306-712D-029C-883E-F7208B2E8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0D169FC-D3EE-4D83-A506-58AF780DC956}"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0A99309-632F-5ECA-D8B9-C121259621A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571035C1-585E-893A-25E6-2946AD1037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Please note the upcoming key dates for this solicitation. Written inquiries are due later today, April  17</a:t>
            </a:r>
            <a:r>
              <a:rPr lang="en-US" altLang="en-US" baseline="30000" dirty="0"/>
              <a:t>th</a:t>
            </a:r>
            <a:r>
              <a:rPr lang="en-US" altLang="en-US" dirty="0"/>
              <a:t> (Thursday), by 2:00 p.m. All offers are due by April 25, 2025, at 2:00 p.m.</a:t>
            </a:r>
          </a:p>
        </p:txBody>
      </p:sp>
      <p:sp>
        <p:nvSpPr>
          <p:cNvPr id="36868" name="Slide Number Placeholder 3">
            <a:extLst>
              <a:ext uri="{FF2B5EF4-FFF2-40B4-BE49-F238E27FC236}">
                <a16:creationId xmlns:a16="http://schemas.microsoft.com/office/drawing/2014/main" id="{5F13BE44-9359-AFEA-0291-F20D39E775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9247C802-0A6D-4809-A68D-10E62119650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B93AE1B7-458E-618F-7331-9CBB74317B7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C651CEF6-6E31-B440-7920-0B249747D38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8916" name="Slide Number Placeholder 3">
            <a:extLst>
              <a:ext uri="{FF2B5EF4-FFF2-40B4-BE49-F238E27FC236}">
                <a16:creationId xmlns:a16="http://schemas.microsoft.com/office/drawing/2014/main" id="{B79111A4-5583-FC5F-B3E8-03002E7D06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6B1531C-88DB-4F1D-9847-23D409E98F86}"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24E9F-26D5-604A-0FB7-002A57A40648}"/>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8F7B6FC-60EC-956A-6276-494E596D48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81AC973-FE5D-B399-69B0-D7DE9B6758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0" indent="0">
              <a:buFont typeface="Arial" panose="020B0604020202020204" pitchFamily="34" charset="0"/>
              <a:buNone/>
            </a:pPr>
            <a:endParaRPr lang="en-US" sz="1200" b="0" i="0" u="none" strike="noStrike" baseline="0" dirty="0">
              <a:solidFill>
                <a:srgbClr val="000000"/>
              </a:solidFill>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1293C04F-292A-23FA-A732-D89B0BD713F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54CD0B-E30B-400B-8220-9E73BEB2DD5D}" type="slidenum">
              <a:rPr lang="en-US" altLang="en-US" smtClean="0"/>
              <a:pPr/>
              <a:t>6</a:t>
            </a:fld>
            <a:endParaRPr lang="en-US" altLang="en-US"/>
          </a:p>
        </p:txBody>
      </p:sp>
    </p:spTree>
    <p:extLst>
      <p:ext uri="{BB962C8B-B14F-4D97-AF65-F5344CB8AC3E}">
        <p14:creationId xmlns:p14="http://schemas.microsoft.com/office/powerpoint/2010/main" val="392019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BF632EE9-0558-3327-5B6D-21DC6EAA54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BA2607BB-9D12-8279-495E-CE2E4FE4F1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5613" lvl="1" indent="0">
              <a:buFont typeface="Arial" panose="020B0604020202020204" pitchFamily="34" charset="0"/>
              <a:buNone/>
            </a:pPr>
            <a:endParaRPr lang="en-US" sz="1200" b="1"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b="1" i="0" u="none" strike="noStrike" baseline="0" dirty="0">
                <a:solidFill>
                  <a:srgbClr val="000000"/>
                </a:solidFill>
                <a:latin typeface="Arial" panose="020B0604020202020204" pitchFamily="34" charset="0"/>
                <a:cs typeface="Arial" panose="020B0604020202020204" pitchFamily="34" charset="0"/>
              </a:rPr>
              <a:t>CITY’S VENDOR SELF-REGISTRATION AND NOTIFICATION: </a:t>
            </a:r>
            <a:r>
              <a:rPr lang="en-US" sz="1200" b="0" i="0" u="none" strike="noStrike" baseline="0" dirty="0">
                <a:solidFill>
                  <a:srgbClr val="000000"/>
                </a:solidFill>
                <a:latin typeface="Arial" panose="020B0604020202020204" pitchFamily="34" charset="0"/>
                <a:cs typeface="Arial" panose="020B0604020202020204" pitchFamily="34" charset="0"/>
              </a:rPr>
              <a:t>Vendors must be registered in the City’s </a:t>
            </a:r>
            <a:r>
              <a:rPr lang="en-US" sz="1200" b="0" i="0" u="none" strike="noStrike" baseline="0" dirty="0" err="1">
                <a:solidFill>
                  <a:srgbClr val="000000"/>
                </a:solidFill>
                <a:latin typeface="Arial" panose="020B0604020202020204" pitchFamily="34" charset="0"/>
                <a:cs typeface="Arial" panose="020B0604020202020204" pitchFamily="34" charset="0"/>
              </a:rPr>
              <a:t>procurePHX</a:t>
            </a:r>
            <a:r>
              <a:rPr lang="en-US" sz="1200" b="0" i="0" u="none" strike="noStrike" baseline="0" dirty="0">
                <a:solidFill>
                  <a:srgbClr val="000000"/>
                </a:solidFill>
                <a:latin typeface="Arial" panose="020B0604020202020204" pitchFamily="34" charset="0"/>
                <a:cs typeface="Arial" panose="020B0604020202020204" pitchFamily="34" charset="0"/>
              </a:rPr>
              <a:t> Self-Registration System at </a:t>
            </a:r>
            <a:r>
              <a:rPr lang="en-US" sz="1200" b="0" i="0" u="none" strike="noStrike" baseline="0" dirty="0">
                <a:solidFill>
                  <a:srgbClr val="0000FF"/>
                </a:solidFill>
                <a:latin typeface="Arial" panose="020B0604020202020204" pitchFamily="34" charset="0"/>
                <a:cs typeface="Arial" panose="020B0604020202020204" pitchFamily="34" charset="0"/>
              </a:rPr>
              <a:t>https://www.phoenix.gov/procure </a:t>
            </a:r>
            <a:r>
              <a:rPr lang="en-US" sz="1200" b="0" i="0" u="none" strike="noStrike" baseline="0" dirty="0">
                <a:solidFill>
                  <a:srgbClr val="000000"/>
                </a:solidFill>
                <a:latin typeface="Arial" panose="020B0604020202020204" pitchFamily="34" charset="0"/>
                <a:cs typeface="Arial" panose="020B0604020202020204" pitchFamily="34" charset="0"/>
              </a:rPr>
              <a:t>to receive an award. The City may, at its sole discretion, reject any offer from an Offeror who has not registered.</a:t>
            </a:r>
          </a:p>
          <a:p>
            <a:pPr marL="285750" marR="0" lvl="0" indent="-2857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Exceptions: (PDF </a:t>
            </a:r>
            <a:r>
              <a:rPr lang="en-US" altLang="en-US" dirty="0" err="1"/>
              <a:t>pg</a:t>
            </a:r>
            <a:r>
              <a:rPr lang="en-US" altLang="en-US" dirty="0"/>
              <a:t> 6) Offerors must read the entire solicitation and accept all terms and conditions. It is the City’s preference to not receive exceptions.</a:t>
            </a:r>
          </a:p>
          <a:p>
            <a:pPr marL="285750" marR="0" lvl="0" indent="-2857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dirty="0"/>
              <a:t>Addenda: </a:t>
            </a:r>
            <a:r>
              <a:rPr lang="en-US" altLang="en-US" sz="1200" dirty="0"/>
              <a:t>City will not be responsible for oral instructions made by employees or officers, any changes will be in the form of a solicitation addenda.</a:t>
            </a:r>
            <a:endParaRPr lang="en-US" altLang="en-US" dirty="0"/>
          </a:p>
          <a:p>
            <a:pPr marL="285750" marR="0" lvl="0" indent="-2857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1" i="0" u="none" strike="noStrike" baseline="0" dirty="0">
                <a:solidFill>
                  <a:srgbClr val="000000"/>
                </a:solidFill>
                <a:latin typeface="Arial" panose="020B0604020202020204" pitchFamily="34" charset="0"/>
                <a:cs typeface="Arial" panose="020B0604020202020204" pitchFamily="34" charset="0"/>
              </a:rPr>
              <a:t>BUSINESS IN ARIZONA: </a:t>
            </a:r>
            <a:r>
              <a:rPr lang="en-US" sz="1200" b="0" i="0" u="none" strike="noStrike" baseline="0" dirty="0">
                <a:solidFill>
                  <a:srgbClr val="000000"/>
                </a:solidFill>
                <a:latin typeface="Arial" panose="020B0604020202020204" pitchFamily="34" charset="0"/>
                <a:cs typeface="Arial" panose="020B0604020202020204" pitchFamily="34" charset="0"/>
              </a:rPr>
              <a:t>The City will not enter contracts with Offerors (or any company(</a:t>
            </a:r>
            <a:r>
              <a:rPr lang="en-US" sz="1200" b="0" i="0" u="none" strike="noStrike" baseline="0" dirty="0" err="1">
                <a:solidFill>
                  <a:srgbClr val="000000"/>
                </a:solidFill>
                <a:latin typeface="Arial" panose="020B0604020202020204" pitchFamily="34" charset="0"/>
                <a:cs typeface="Arial" panose="020B0604020202020204" pitchFamily="34" charset="0"/>
              </a:rPr>
              <a:t>ies</a:t>
            </a:r>
            <a:r>
              <a:rPr lang="en-US" sz="1200" b="0" i="0" u="none" strike="noStrike" baseline="0" dirty="0">
                <a:solidFill>
                  <a:srgbClr val="000000"/>
                </a:solidFill>
                <a:latin typeface="Arial" panose="020B0604020202020204" pitchFamily="34" charset="0"/>
                <a:cs typeface="Arial" panose="020B0604020202020204" pitchFamily="34" charset="0"/>
              </a:rPr>
              <a:t>)) not granted authority to transact business, or not in good standing, in the state of Arizona by the Arizona Corporation Commission, unless the offeror asserts a statutory exception prior to entering a contract with the City</a:t>
            </a:r>
            <a:r>
              <a:rPr lang="en-US" sz="1200" b="1" i="0" u="none" strike="noStrike" baseline="0" dirty="0">
                <a:solidFill>
                  <a:srgbClr val="000000"/>
                </a:solidFill>
                <a:latin typeface="Arial" panose="020B0604020202020204" pitchFamily="34" charset="0"/>
                <a:cs typeface="Arial" panose="020B0604020202020204" pitchFamily="34" charset="0"/>
              </a:rPr>
              <a:t>. </a:t>
            </a:r>
            <a:r>
              <a:rPr lang="en-US" altLang="en-US" sz="1200" dirty="0"/>
              <a:t>(this is checked)</a:t>
            </a:r>
          </a:p>
          <a:p>
            <a:pPr marL="285750" indent="-285750">
              <a:buFont typeface="Arial" panose="020B0604020202020204" pitchFamily="34" charset="0"/>
              <a:buChar char="•"/>
            </a:pPr>
            <a:r>
              <a:rPr lang="en-US" sz="1200" b="1" i="0" u="none" strike="noStrike" baseline="0" dirty="0">
                <a:solidFill>
                  <a:srgbClr val="000000"/>
                </a:solidFill>
                <a:latin typeface="Arial" panose="020B0604020202020204" pitchFamily="34" charset="0"/>
                <a:cs typeface="Arial" panose="020B0604020202020204" pitchFamily="34" charset="0"/>
              </a:rPr>
              <a:t>Transparency Policy: </a:t>
            </a:r>
          </a:p>
          <a:p>
            <a:pPr marL="0" marR="0" lvl="0" indent="0" algn="l" defTabSz="912813"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dirty="0"/>
              <a:t>This policy is intended to create a level playing field for all Offerors, assure that contracts are awarded in public, and protect the integrity of the selection process.</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741363" lvl="1"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Begins at solicitation opening and ends at City Council Approval of Award.</a:t>
            </a:r>
          </a:p>
          <a:p>
            <a:pPr marL="741363" lvl="1"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All communication directly regarding this solicitation shall be through the procurement officer. </a:t>
            </a:r>
          </a:p>
          <a:p>
            <a:pPr marL="741363" lvl="1" indent="-285750">
              <a:buFont typeface="Arial" panose="020B0604020202020204" pitchFamily="34" charset="0"/>
              <a:buChar char="•"/>
            </a:pPr>
            <a:r>
              <a:rPr lang="en-US" sz="1200" b="0" i="0" u="none" strike="noStrike" baseline="0" dirty="0">
                <a:solidFill>
                  <a:srgbClr val="000000"/>
                </a:solidFill>
                <a:latin typeface="Arial" panose="020B0604020202020204" pitchFamily="34" charset="0"/>
                <a:cs typeface="Arial" panose="020B0604020202020204" pitchFamily="34" charset="0"/>
              </a:rPr>
              <a:t>Offerors that violate this policy shall be disqualified. </a:t>
            </a:r>
          </a:p>
          <a:p>
            <a:pPr marL="285750"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1200" b="0" i="0" u="none" strike="noStrike" baseline="0" dirty="0">
              <a:solidFill>
                <a:srgbClr val="000000"/>
              </a:solidFill>
              <a:latin typeface="Arial" panose="020B0604020202020204" pitchFamily="34" charset="0"/>
              <a:cs typeface="Arial" panose="020B0604020202020204" pitchFamily="34" charset="0"/>
            </a:endParaRPr>
          </a:p>
        </p:txBody>
      </p:sp>
      <p:sp>
        <p:nvSpPr>
          <p:cNvPr id="40964" name="Slide Number Placeholder 3">
            <a:extLst>
              <a:ext uri="{FF2B5EF4-FFF2-40B4-BE49-F238E27FC236}">
                <a16:creationId xmlns:a16="http://schemas.microsoft.com/office/drawing/2014/main" id="{17733EA2-1BAF-7821-7703-B5B077F0A38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54CD0B-E30B-400B-8220-9E73BEB2DD5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0C913-FFE8-D91E-44B3-4D7A133F6895}"/>
            </a:ext>
          </a:extLst>
        </p:cNvPr>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5973DA08-E42C-B021-4F88-CF0725431D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A6D7CCB1-F917-16F7-6C8D-22A2C323CB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912813"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b="1" dirty="0"/>
              <a:t>Inquiries</a:t>
            </a:r>
            <a:r>
              <a:rPr lang="en-US" altLang="en-US" dirty="0"/>
              <a:t> should be directed to the procurement officer via email before the deadline. The City will not consider questions received after the deadline.  Please DO NOT submit questions to the Procurement mailbox. That is intended ONLY for the submission of offers.</a:t>
            </a:r>
          </a:p>
          <a:p>
            <a:pPr marL="171450" indent="-171450">
              <a:buFont typeface="Arial" panose="020B0604020202020204" pitchFamily="34" charset="0"/>
              <a:buChar char="•"/>
            </a:pPr>
            <a:r>
              <a:rPr lang="en-US" altLang="en-US" dirty="0"/>
              <a:t>Submission of Offer</a:t>
            </a:r>
          </a:p>
          <a:p>
            <a:pPr marL="627063" lvl="1" indent="-171450">
              <a:buFont typeface="Arial" panose="020B0604020202020204" pitchFamily="34" charset="0"/>
              <a:buChar char="•"/>
            </a:pPr>
            <a:r>
              <a:rPr lang="en-US" altLang="en-US" dirty="0"/>
              <a:t>Please submit early if possible to avoid any technical issues. </a:t>
            </a:r>
          </a:p>
          <a:p>
            <a:pPr marL="627063" lvl="1" indent="-171450">
              <a:buFont typeface="Arial" panose="020B0604020202020204" pitchFamily="34" charset="0"/>
              <a:buChar char="•"/>
            </a:pPr>
            <a:r>
              <a:rPr lang="en-US" altLang="en-US" dirty="0"/>
              <a:t>When submitting electronically, be mindful of size limitations when sending via email. May need to be submitted in parts. </a:t>
            </a:r>
          </a:p>
          <a:p>
            <a:pPr marL="627063" lvl="1" indent="-171450">
              <a:buFont typeface="Arial" panose="020B0604020202020204" pitchFamily="34" charset="0"/>
              <a:buChar char="•"/>
            </a:pPr>
            <a:r>
              <a:rPr lang="en-US" altLang="en-US" dirty="0"/>
              <a:t>Late Offers will not be considered and may be disqualified. </a:t>
            </a:r>
          </a:p>
          <a:p>
            <a:pPr marL="171450" indent="-171450">
              <a:buFont typeface="Arial" panose="020B0604020202020204" pitchFamily="34" charset="0"/>
              <a:buChar char="•"/>
            </a:pPr>
            <a:r>
              <a:rPr lang="en-US" altLang="en-US" dirty="0"/>
              <a:t>Preparation of Offer – Section 9 Submittals</a:t>
            </a:r>
          </a:p>
          <a:p>
            <a:pPr marL="627063" lvl="1" indent="-171450">
              <a:buFont typeface="Arial" panose="020B0604020202020204" pitchFamily="34" charset="0"/>
              <a:buChar char="•"/>
            </a:pPr>
            <a:r>
              <a:rPr lang="en-US" altLang="en-US" dirty="0"/>
              <a:t>(PDF Page 44) Ensure that all documents in Submittal Instructions &amp; Evaluation Requirements at a minimum are Submitted. </a:t>
            </a:r>
          </a:p>
          <a:p>
            <a:pPr marL="627063" lvl="1" indent="-171450">
              <a:buFont typeface="Arial" panose="020B0604020202020204" pitchFamily="34" charset="0"/>
              <a:buChar char="•"/>
            </a:pPr>
            <a:r>
              <a:rPr lang="en-US" altLang="en-US" dirty="0"/>
              <a:t>Please do not make any modifications to the Submittal Forms unless the form allows modifications. </a:t>
            </a:r>
          </a:p>
          <a:p>
            <a:pPr marL="171450" lvl="0" indent="-171450">
              <a:buFont typeface="Arial" panose="020B0604020202020204" pitchFamily="34" charset="0"/>
              <a:buChar char="•"/>
            </a:pPr>
            <a:r>
              <a:rPr lang="en-US" altLang="en-US" dirty="0"/>
              <a:t>Award of Contract – read slide</a:t>
            </a:r>
          </a:p>
        </p:txBody>
      </p:sp>
      <p:sp>
        <p:nvSpPr>
          <p:cNvPr id="40964" name="Slide Number Placeholder 3">
            <a:extLst>
              <a:ext uri="{FF2B5EF4-FFF2-40B4-BE49-F238E27FC236}">
                <a16:creationId xmlns:a16="http://schemas.microsoft.com/office/drawing/2014/main" id="{5B9DA0F2-F124-5A80-4FA1-6304C1219F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0C54CD0B-E30B-400B-8220-9E73BEB2DD5D}" type="slidenum">
              <a:rPr lang="en-US" altLang="en-US" smtClean="0"/>
              <a:pPr/>
              <a:t>8</a:t>
            </a:fld>
            <a:endParaRPr lang="en-US" altLang="en-US"/>
          </a:p>
        </p:txBody>
      </p:sp>
    </p:spTree>
    <p:extLst>
      <p:ext uri="{BB962C8B-B14F-4D97-AF65-F5344CB8AC3E}">
        <p14:creationId xmlns:p14="http://schemas.microsoft.com/office/powerpoint/2010/main" val="3983323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C3A10711-94BC-67C3-5724-34C05CED12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a:extLst>
              <a:ext uri="{FF2B5EF4-FFF2-40B4-BE49-F238E27FC236}">
                <a16:creationId xmlns:a16="http://schemas.microsoft.com/office/drawing/2014/main" id="{5E127704-9D0C-3D92-AAB8-8C1E5FCAB1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a:p>
            <a:endParaRPr lang="en-US" altLang="en-US"/>
          </a:p>
          <a:p>
            <a:endParaRPr lang="en-US" altLang="en-US"/>
          </a:p>
          <a:p>
            <a:endParaRPr lang="en-US" altLang="en-US"/>
          </a:p>
          <a:p>
            <a:endParaRPr lang="en-US" altLang="en-US"/>
          </a:p>
          <a:p>
            <a:endParaRPr lang="en-US" altLang="en-US"/>
          </a:p>
          <a:p>
            <a:endParaRPr lang="en-US" altLang="en-US"/>
          </a:p>
          <a:p>
            <a:endParaRPr lang="en-US" altLang="en-US"/>
          </a:p>
        </p:txBody>
      </p:sp>
      <p:sp>
        <p:nvSpPr>
          <p:cNvPr id="47108" name="Slide Number Placeholder 3">
            <a:extLst>
              <a:ext uri="{FF2B5EF4-FFF2-40B4-BE49-F238E27FC236}">
                <a16:creationId xmlns:a16="http://schemas.microsoft.com/office/drawing/2014/main" id="{3E521CC3-FFC6-2186-96D0-A87D857981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ABF41249-B198-43B4-B5E7-A9816440560F}"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a:extLst>
              <a:ext uri="{FF2B5EF4-FFF2-40B4-BE49-F238E27FC236}">
                <a16:creationId xmlns:a16="http://schemas.microsoft.com/office/drawing/2014/main" id="{D2A2327F-8A3A-264E-E6D9-FB90FBEF3AE1}"/>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300334048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BA8A4C4B-4B98-EC84-6E04-5E2598A783C2}"/>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14200017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1600200"/>
            <a:ext cx="2152650" cy="4525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 y="1600200"/>
            <a:ext cx="630555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C7601D1-7737-DBA9-77D6-E2A8C2BE5DF4}"/>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9376693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8">
            <a:extLst>
              <a:ext uri="{FF2B5EF4-FFF2-40B4-BE49-F238E27FC236}">
                <a16:creationId xmlns:a16="http://schemas.microsoft.com/office/drawing/2014/main" id="{219C81D4-42D0-A3F4-1D9A-653349B20A78}"/>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2934079242"/>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8">
            <a:extLst>
              <a:ext uri="{FF2B5EF4-FFF2-40B4-BE49-F238E27FC236}">
                <a16:creationId xmlns:a16="http://schemas.microsoft.com/office/drawing/2014/main" id="{9EA1D6A2-0E83-B5B2-FFEE-FB68DE461040}"/>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220600352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707D2591-F9C1-CCAC-BFFF-DD2B2168313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46780556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67300" y="1600200"/>
            <a:ext cx="3619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6A0C80F6-386D-E9A1-36AD-CB86DF01B5FC}"/>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27424281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5F105621-F897-5CAD-A15E-0357480F005D}"/>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298322432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71B9E2F4-9082-0923-59B0-E782F6802768}"/>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97036296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8201860F-5893-FDE5-982F-94426D0A7EB9}"/>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3276446827"/>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AE29F3AB-A257-88CD-A4BC-213929589BA8}"/>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76711988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F0E3197F-BCEA-FDFE-CBFE-116125AF3156}"/>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19075044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BFC0D763-6156-AE99-E6C6-E11586F9425A}"/>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5878516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D8A07AFE-9E67-155B-53B3-B3DC84397AEE}"/>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4221914448"/>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274638"/>
            <a:ext cx="184785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95400" y="274638"/>
            <a:ext cx="539115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8">
            <a:extLst>
              <a:ext uri="{FF2B5EF4-FFF2-40B4-BE49-F238E27FC236}">
                <a16:creationId xmlns:a16="http://schemas.microsoft.com/office/drawing/2014/main" id="{BF1D2D7E-D67D-222E-607D-B6274298A78A}"/>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396317363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2472" y="4695430"/>
            <a:ext cx="6097202" cy="1143000"/>
          </a:xfrm>
          <a:prstGeom prst="rect">
            <a:avLst/>
          </a:prstGeom>
        </p:spPr>
        <p:txBody>
          <a:bodyPr rtlCol="0">
            <a:normAutofit/>
          </a:bodyPr>
          <a:lstStyle/>
          <a:p>
            <a:r>
              <a:rPr lang="en-US"/>
              <a:t>Click to edit Master title style</a:t>
            </a:r>
            <a:endParaRPr lang="en-US" dirty="0"/>
          </a:p>
        </p:txBody>
      </p:sp>
    </p:spTree>
    <p:extLst>
      <p:ext uri="{BB962C8B-B14F-4D97-AF65-F5344CB8AC3E}">
        <p14:creationId xmlns:p14="http://schemas.microsoft.com/office/powerpoint/2010/main" val="4192418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54963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69021" y="1451604"/>
            <a:ext cx="3694713" cy="4674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278160" y="1451604"/>
            <a:ext cx="3694712" cy="46745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301186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69022" y="76698"/>
            <a:ext cx="760385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69022" y="1369126"/>
            <a:ext cx="3645230" cy="7737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380878" y="2174875"/>
            <a:ext cx="36333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327643" y="1369126"/>
            <a:ext cx="3645229" cy="77379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327643" y="2174875"/>
            <a:ext cx="36452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04980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63012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8">
            <a:extLst>
              <a:ext uri="{FF2B5EF4-FFF2-40B4-BE49-F238E27FC236}">
                <a16:creationId xmlns:a16="http://schemas.microsoft.com/office/drawing/2014/main" id="{AEF2DFF5-6B8E-3920-3EDE-844F416DA13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14660488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8">
            <a:extLst>
              <a:ext uri="{FF2B5EF4-FFF2-40B4-BE49-F238E27FC236}">
                <a16:creationId xmlns:a16="http://schemas.microsoft.com/office/drawing/2014/main" id="{38C18782-EBC8-ABD7-63D2-323DFF5A643D}"/>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283803597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8">
            <a:extLst>
              <a:ext uri="{FF2B5EF4-FFF2-40B4-BE49-F238E27FC236}">
                <a16:creationId xmlns:a16="http://schemas.microsoft.com/office/drawing/2014/main" id="{C7C203E3-0F05-EAF2-72A1-533F2EB5AA74}"/>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30467114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8">
            <a:extLst>
              <a:ext uri="{FF2B5EF4-FFF2-40B4-BE49-F238E27FC236}">
                <a16:creationId xmlns:a16="http://schemas.microsoft.com/office/drawing/2014/main" id="{C591D802-54A1-1855-B45B-C48F1BE0410E}"/>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40649122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3CC9A4BD-C55E-CE37-CD42-D13BDB0CA76F}"/>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302189543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F54FAD92-D279-A814-A12A-E418B430CD9E}"/>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10417179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8">
            <a:extLst>
              <a:ext uri="{FF2B5EF4-FFF2-40B4-BE49-F238E27FC236}">
                <a16:creationId xmlns:a16="http://schemas.microsoft.com/office/drawing/2014/main" id="{60B19463-BCCE-F1D7-BDE2-383A90CCD3D7}"/>
              </a:ext>
            </a:extLst>
          </p:cNvPr>
          <p:cNvSpPr>
            <a:spLocks noGrp="1" noChangeArrowheads="1"/>
          </p:cNvSpPr>
          <p:nvPr>
            <p:ph type="ftr" sz="quarter" idx="10"/>
          </p:nvPr>
        </p:nvSpPr>
        <p:spPr/>
        <p:txBody>
          <a:bodyPr/>
          <a:lstStyle>
            <a:lvl1pPr fontAlgn="auto">
              <a:spcBef>
                <a:spcPts val="0"/>
              </a:spcBef>
              <a:spcAft>
                <a:spcPts val="0"/>
              </a:spcAft>
              <a:defRPr/>
            </a:lvl1pPr>
          </a:lstStyle>
          <a:p>
            <a:pPr>
              <a:defRPr/>
            </a:pPr>
            <a:r>
              <a:rPr lang="en-US"/>
              <a:t>FINANCE DEPARTMENT</a:t>
            </a:r>
          </a:p>
        </p:txBody>
      </p:sp>
    </p:spTree>
    <p:extLst>
      <p:ext uri="{BB962C8B-B14F-4D97-AF65-F5344CB8AC3E}">
        <p14:creationId xmlns:p14="http://schemas.microsoft.com/office/powerpoint/2010/main" val="27595629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4.png"/><Relationship Id="rId5" Type="http://schemas.openxmlformats.org/officeDocument/2006/relationships/theme" Target="../theme/theme4.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1" descr="splash_lakeblue-r1">
            <a:extLst>
              <a:ext uri="{FF2B5EF4-FFF2-40B4-BE49-F238E27FC236}">
                <a16:creationId xmlns:a16="http://schemas.microsoft.com/office/drawing/2014/main" id="{237DA641-626E-D1E7-12F2-5549E19461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a:extLst>
              <a:ext uri="{FF2B5EF4-FFF2-40B4-BE49-F238E27FC236}">
                <a16:creationId xmlns:a16="http://schemas.microsoft.com/office/drawing/2014/main" id="{C3D94E9F-8FBA-A7C2-A859-1AE97A8BC5A9}"/>
              </a:ext>
            </a:extLst>
          </p:cNvPr>
          <p:cNvSpPr>
            <a:spLocks noGrp="1" noChangeArrowheads="1"/>
          </p:cNvSpPr>
          <p:nvPr>
            <p:ph type="title"/>
          </p:nvPr>
        </p:nvSpPr>
        <p:spPr bwMode="auto">
          <a:xfrm>
            <a:off x="76200" y="4800600"/>
            <a:ext cx="6096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7528" name="Rectangle 8">
            <a:extLst>
              <a:ext uri="{FF2B5EF4-FFF2-40B4-BE49-F238E27FC236}">
                <a16:creationId xmlns:a16="http://schemas.microsoft.com/office/drawing/2014/main" id="{BD5536FB-C1AD-47E0-163E-19459676B7A6}"/>
              </a:ext>
            </a:extLst>
          </p:cNvPr>
          <p:cNvSpPr>
            <a:spLocks noGrp="1" noChangeArrowheads="1"/>
          </p:cNvSpPr>
          <p:nvPr>
            <p:ph type="ftr" sz="quarter" idx="3"/>
          </p:nvPr>
        </p:nvSpPr>
        <p:spPr bwMode="auto">
          <a:xfrm>
            <a:off x="5943600" y="622935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100">
                <a:solidFill>
                  <a:srgbClr val="FFFFFF"/>
                </a:solidFill>
                <a:latin typeface="+mn-lt"/>
                <a:cs typeface="+mn-cs"/>
              </a:defRPr>
            </a:lvl1pPr>
          </a:lstStyle>
          <a:p>
            <a:pPr>
              <a:defRPr/>
            </a:pPr>
            <a:r>
              <a:rPr lang="en-US"/>
              <a:t>FINANCE DEPARTMENT</a:t>
            </a:r>
          </a:p>
        </p:txBody>
      </p:sp>
    </p:spTree>
  </p:cSld>
  <p:clrMap bg1="lt1" tx1="dk1" bg2="lt2" tx2="dk2" accent1="accent1" accent2="accent2" accent3="accent3" accent4="accent4" accent5="accent5" accent6="accent6" hlink="hlink" folHlink="folHlink"/>
  <p:sldLayoutIdLst>
    <p:sldLayoutId id="2147485785" r:id="rId1"/>
    <p:sldLayoutId id="2147485786" r:id="rId2"/>
    <p:sldLayoutId id="2147485787" r:id="rId3"/>
    <p:sldLayoutId id="2147485788" r:id="rId4"/>
    <p:sldLayoutId id="2147485789" r:id="rId5"/>
    <p:sldLayoutId id="2147485790" r:id="rId6"/>
    <p:sldLayoutId id="2147485791" r:id="rId7"/>
    <p:sldLayoutId id="2147485792" r:id="rId8"/>
    <p:sldLayoutId id="2147485793" r:id="rId9"/>
    <p:sldLayoutId id="2147485794" r:id="rId10"/>
    <p:sldLayoutId id="2147485795" r:id="rId11"/>
  </p:sldLayoutIdLst>
  <p:transition/>
  <p:hf hdr="0" ftr="0" dt="0"/>
  <p:txStyles>
    <p:titleStyle>
      <a:lvl1pPr algn="r" rtl="0" eaLnBrk="0" fontAlgn="base" hangingPunct="0">
        <a:spcBef>
          <a:spcPct val="0"/>
        </a:spcBef>
        <a:spcAft>
          <a:spcPct val="0"/>
        </a:spcAft>
        <a:defRPr sz="2800">
          <a:solidFill>
            <a:schemeClr val="bg1"/>
          </a:solidFill>
          <a:latin typeface="+mj-lt"/>
          <a:ea typeface="+mj-ea"/>
          <a:cs typeface="+mj-cs"/>
        </a:defRPr>
      </a:lvl1pPr>
      <a:lvl2pPr algn="r" rtl="0" eaLnBrk="0" fontAlgn="base" hangingPunct="0">
        <a:spcBef>
          <a:spcPct val="0"/>
        </a:spcBef>
        <a:spcAft>
          <a:spcPct val="0"/>
        </a:spcAft>
        <a:defRPr sz="2800">
          <a:solidFill>
            <a:schemeClr val="bg1"/>
          </a:solidFill>
          <a:latin typeface="Arial" charset="0"/>
        </a:defRPr>
      </a:lvl2pPr>
      <a:lvl3pPr algn="r" rtl="0" eaLnBrk="0" fontAlgn="base" hangingPunct="0">
        <a:spcBef>
          <a:spcPct val="0"/>
        </a:spcBef>
        <a:spcAft>
          <a:spcPct val="0"/>
        </a:spcAft>
        <a:defRPr sz="2800">
          <a:solidFill>
            <a:schemeClr val="bg1"/>
          </a:solidFill>
          <a:latin typeface="Arial" charset="0"/>
        </a:defRPr>
      </a:lvl3pPr>
      <a:lvl4pPr algn="r" rtl="0" eaLnBrk="0" fontAlgn="base" hangingPunct="0">
        <a:spcBef>
          <a:spcPct val="0"/>
        </a:spcBef>
        <a:spcAft>
          <a:spcPct val="0"/>
        </a:spcAft>
        <a:defRPr sz="2800">
          <a:solidFill>
            <a:schemeClr val="bg1"/>
          </a:solidFill>
          <a:latin typeface="Arial" charset="0"/>
        </a:defRPr>
      </a:lvl4pPr>
      <a:lvl5pPr algn="r" rtl="0" eaLnBrk="0" fontAlgn="base" hangingPunct="0">
        <a:spcBef>
          <a:spcPct val="0"/>
        </a:spcBef>
        <a:spcAft>
          <a:spcPct val="0"/>
        </a:spcAft>
        <a:defRPr sz="2800">
          <a:solidFill>
            <a:schemeClr val="bg1"/>
          </a:solidFill>
          <a:latin typeface="Arial" charset="0"/>
        </a:defRPr>
      </a:lvl5pPr>
      <a:lvl6pPr marL="457200" algn="r" rtl="0" eaLnBrk="1" fontAlgn="base" hangingPunct="1">
        <a:spcBef>
          <a:spcPct val="0"/>
        </a:spcBef>
        <a:spcAft>
          <a:spcPct val="0"/>
        </a:spcAft>
        <a:defRPr sz="2800">
          <a:solidFill>
            <a:schemeClr val="bg1"/>
          </a:solidFill>
          <a:latin typeface="Arial" charset="0"/>
        </a:defRPr>
      </a:lvl6pPr>
      <a:lvl7pPr marL="914400" algn="r" rtl="0" eaLnBrk="1" fontAlgn="base" hangingPunct="1">
        <a:spcBef>
          <a:spcPct val="0"/>
        </a:spcBef>
        <a:spcAft>
          <a:spcPct val="0"/>
        </a:spcAft>
        <a:defRPr sz="2800">
          <a:solidFill>
            <a:schemeClr val="bg1"/>
          </a:solidFill>
          <a:latin typeface="Arial" charset="0"/>
        </a:defRPr>
      </a:lvl7pPr>
      <a:lvl8pPr marL="1371600" algn="r" rtl="0" eaLnBrk="1" fontAlgn="base" hangingPunct="1">
        <a:spcBef>
          <a:spcPct val="0"/>
        </a:spcBef>
        <a:spcAft>
          <a:spcPct val="0"/>
        </a:spcAft>
        <a:defRPr sz="2800">
          <a:solidFill>
            <a:schemeClr val="bg1"/>
          </a:solidFill>
          <a:latin typeface="Arial" charset="0"/>
        </a:defRPr>
      </a:lvl8pPr>
      <a:lvl9pPr marL="1828800" algn="r" rtl="0" eaLnBrk="1" fontAlgn="base" hangingPunct="1">
        <a:spcBef>
          <a:spcPct val="0"/>
        </a:spcBef>
        <a:spcAft>
          <a:spcPct val="0"/>
        </a:spcAft>
        <a:defRPr sz="2800">
          <a:solidFill>
            <a:schemeClr val="bg1"/>
          </a:solidFill>
          <a:latin typeface="Arial" charset="0"/>
        </a:defRPr>
      </a:lvl9pPr>
    </p:titleStyle>
    <p:bodyStyle>
      <a:lvl1pPr marL="341313" indent="-342900" algn="l" rtl="0" eaLnBrk="0" fontAlgn="base" hangingPunct="0">
        <a:spcBef>
          <a:spcPct val="20000"/>
        </a:spcBef>
        <a:spcAft>
          <a:spcPct val="0"/>
        </a:spcAft>
        <a:buChar char="•"/>
        <a:defRPr sz="3200">
          <a:solidFill>
            <a:schemeClr val="tx1"/>
          </a:solidFill>
          <a:latin typeface="+mn-lt"/>
          <a:ea typeface="+mn-ea"/>
          <a:cs typeface="+mn-cs"/>
        </a:defRPr>
      </a:lvl1pPr>
      <a:lvl2pPr marL="741363" indent="-285750" algn="l" rtl="0" eaLnBrk="0" fontAlgn="base" hangingPunct="0">
        <a:spcBef>
          <a:spcPct val="20000"/>
        </a:spcBef>
        <a:spcAft>
          <a:spcPct val="0"/>
        </a:spcAft>
        <a:buChar char="–"/>
        <a:defRPr sz="2800">
          <a:solidFill>
            <a:schemeClr val="tx1"/>
          </a:solidFill>
          <a:latin typeface="+mn-lt"/>
        </a:defRPr>
      </a:lvl2pPr>
      <a:lvl3pPr marL="1141413" indent="-228600" algn="l" rtl="0" eaLnBrk="0" fontAlgn="base" hangingPunct="0">
        <a:spcBef>
          <a:spcPct val="20000"/>
        </a:spcBef>
        <a:spcAft>
          <a:spcPct val="0"/>
        </a:spcAft>
        <a:buChar char="•"/>
        <a:defRPr sz="2400">
          <a:solidFill>
            <a:schemeClr val="tx1"/>
          </a:solidFill>
          <a:latin typeface="+mn-lt"/>
        </a:defRPr>
      </a:lvl3pPr>
      <a:lvl4pPr marL="1598613" indent="-228600" algn="l" rtl="0" eaLnBrk="0" fontAlgn="base" hangingPunct="0">
        <a:spcBef>
          <a:spcPct val="20000"/>
        </a:spcBef>
        <a:spcAft>
          <a:spcPct val="0"/>
        </a:spcAft>
        <a:buChar char="–"/>
        <a:defRPr sz="2000">
          <a:solidFill>
            <a:schemeClr val="tx1"/>
          </a:solidFill>
          <a:latin typeface="+mn-lt"/>
        </a:defRPr>
      </a:lvl4pPr>
      <a:lvl5pPr marL="2055813"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0" descr="infopage_4_lakeblue-r1">
            <a:extLst>
              <a:ext uri="{FF2B5EF4-FFF2-40B4-BE49-F238E27FC236}">
                <a16:creationId xmlns:a16="http://schemas.microsoft.com/office/drawing/2014/main" id="{D29B272E-51F5-C019-8AB3-A9254321A1A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a:extLst>
              <a:ext uri="{FF2B5EF4-FFF2-40B4-BE49-F238E27FC236}">
                <a16:creationId xmlns:a16="http://schemas.microsoft.com/office/drawing/2014/main" id="{E6EB26A6-B98E-2677-C709-D76E2FDCB05A}"/>
              </a:ext>
            </a:extLst>
          </p:cNvPr>
          <p:cNvSpPr>
            <a:spLocks noGrp="1" noChangeArrowheads="1"/>
          </p:cNvSpPr>
          <p:nvPr>
            <p:ph type="title"/>
          </p:nvPr>
        </p:nvSpPr>
        <p:spPr bwMode="auto">
          <a:xfrm>
            <a:off x="1295400" y="274638"/>
            <a:ext cx="7391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2" name="Rectangle 3">
            <a:extLst>
              <a:ext uri="{FF2B5EF4-FFF2-40B4-BE49-F238E27FC236}">
                <a16:creationId xmlns:a16="http://schemas.microsoft.com/office/drawing/2014/main" id="{ED6D5AAE-0925-080C-5962-D22F84E43680}"/>
              </a:ext>
            </a:extLst>
          </p:cNvPr>
          <p:cNvSpPr>
            <a:spLocks noGrp="1" noChangeArrowheads="1"/>
          </p:cNvSpPr>
          <p:nvPr>
            <p:ph type="body" idx="1"/>
          </p:nvPr>
        </p:nvSpPr>
        <p:spPr bwMode="auto">
          <a:xfrm>
            <a:off x="1295400" y="1600200"/>
            <a:ext cx="73914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6024" name="Rectangle 8">
            <a:extLst>
              <a:ext uri="{FF2B5EF4-FFF2-40B4-BE49-F238E27FC236}">
                <a16:creationId xmlns:a16="http://schemas.microsoft.com/office/drawing/2014/main" id="{485D0A17-06D7-16C2-64DD-68D580F3B30F}"/>
              </a:ext>
            </a:extLst>
          </p:cNvPr>
          <p:cNvSpPr>
            <a:spLocks noGrp="1" noChangeArrowheads="1"/>
          </p:cNvSpPr>
          <p:nvPr>
            <p:ph type="ftr" sz="quarter" idx="3"/>
          </p:nvPr>
        </p:nvSpPr>
        <p:spPr bwMode="auto">
          <a:xfrm>
            <a:off x="5943600" y="6229350"/>
            <a:ext cx="2895600" cy="4762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100">
                <a:solidFill>
                  <a:srgbClr val="5482AB"/>
                </a:solidFill>
                <a:latin typeface="+mn-lt"/>
                <a:cs typeface="+mn-cs"/>
              </a:defRPr>
            </a:lvl1pPr>
          </a:lstStyle>
          <a:p>
            <a:pPr>
              <a:defRPr/>
            </a:pPr>
            <a:r>
              <a:rPr lang="en-US"/>
              <a:t>FINANCE DEPARTMENT</a:t>
            </a:r>
          </a:p>
        </p:txBody>
      </p:sp>
    </p:spTree>
  </p:cSld>
  <p:clrMap bg1="lt1" tx1="dk1" bg2="lt2" tx2="dk2" accent1="accent1" accent2="accent2" accent3="accent3" accent4="accent4" accent5="accent5" accent6="accent6" hlink="hlink" folHlink="folHlink"/>
  <p:sldLayoutIdLst>
    <p:sldLayoutId id="2147485796" r:id="rId1"/>
    <p:sldLayoutId id="2147485797" r:id="rId2"/>
    <p:sldLayoutId id="2147485798" r:id="rId3"/>
    <p:sldLayoutId id="2147485799" r:id="rId4"/>
    <p:sldLayoutId id="2147485800" r:id="rId5"/>
    <p:sldLayoutId id="2147485801" r:id="rId6"/>
    <p:sldLayoutId id="2147485802" r:id="rId7"/>
    <p:sldLayoutId id="2147485803" r:id="rId8"/>
    <p:sldLayoutId id="2147485804" r:id="rId9"/>
    <p:sldLayoutId id="2147485805" r:id="rId10"/>
    <p:sldLayoutId id="2147485806" r:id="rId11"/>
  </p:sldLayoutIdLst>
  <p:transition/>
  <p:hf hdr="0" ftr="0" dt="0"/>
  <p:txStyles>
    <p:title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p:titleStyle>
    <p:bodyStyle>
      <a:lvl1pPr marL="341313" indent="-342900" algn="l" rtl="0" eaLnBrk="0" fontAlgn="base" hangingPunct="0">
        <a:spcBef>
          <a:spcPct val="20000"/>
        </a:spcBef>
        <a:spcAft>
          <a:spcPct val="0"/>
        </a:spcAft>
        <a:defRPr sz="2000">
          <a:solidFill>
            <a:srgbClr val="48494B"/>
          </a:solidFill>
          <a:latin typeface="+mn-lt"/>
          <a:ea typeface="+mn-ea"/>
          <a:cs typeface="+mn-cs"/>
        </a:defRPr>
      </a:lvl1pPr>
      <a:lvl2pPr marL="741363" indent="-28575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2pPr>
      <a:lvl3pPr marL="1141413" indent="-22860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3pPr>
      <a:lvl4pPr marL="1598613" indent="-22860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4pPr>
      <a:lvl5pPr marL="2055813" indent="-22860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5pPr>
      <a:lvl6pPr marL="25146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6pPr>
      <a:lvl7pPr marL="29718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7pPr>
      <a:lvl8pPr marL="34290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8pPr>
      <a:lvl9pPr marL="38862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5AA99A33-A6E3-F059-CBFA-090E210C1B1F}"/>
              </a:ext>
            </a:extLst>
          </p:cNvPr>
          <p:cNvSpPr>
            <a:spLocks noGrp="1"/>
          </p:cNvSpPr>
          <p:nvPr>
            <p:ph type="title"/>
          </p:nvPr>
        </p:nvSpPr>
        <p:spPr bwMode="auto">
          <a:xfrm>
            <a:off x="82550" y="4695825"/>
            <a:ext cx="609758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485780" r:id="rId1"/>
  </p:sldLayoutIdLst>
  <p:hf hdr="0" ftr="0" dt="0"/>
  <p:txStyles>
    <p:titleStyle>
      <a:lvl1pPr algn="ctr" defTabSz="455613" rtl="0" eaLnBrk="0" fontAlgn="base" hangingPunct="0">
        <a:spcBef>
          <a:spcPct val="0"/>
        </a:spcBef>
        <a:spcAft>
          <a:spcPct val="0"/>
        </a:spcAft>
        <a:defRPr sz="3000" b="1" kern="1200">
          <a:solidFill>
            <a:schemeClr val="bg1"/>
          </a:solidFill>
          <a:latin typeface="Arial"/>
          <a:ea typeface="ＭＳ Ｐゴシック" charset="0"/>
          <a:cs typeface="ＭＳ Ｐゴシック" charset="0"/>
        </a:defRPr>
      </a:lvl1pPr>
      <a:lvl2pPr algn="ctr" defTabSz="455613"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2pPr>
      <a:lvl3pPr algn="ctr" defTabSz="455613"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3pPr>
      <a:lvl4pPr algn="ctr" defTabSz="455613"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4pPr>
      <a:lvl5pPr algn="ctr" defTabSz="455613" rtl="0" eaLnBrk="0" fontAlgn="base" hangingPunct="0">
        <a:spcBef>
          <a:spcPct val="0"/>
        </a:spcBef>
        <a:spcAft>
          <a:spcPct val="0"/>
        </a:spcAft>
        <a:defRPr sz="3000" b="1">
          <a:solidFill>
            <a:schemeClr val="bg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3000" b="1">
          <a:solidFill>
            <a:schemeClr val="bg1"/>
          </a:solidFill>
          <a:latin typeface="Arial" charset="0"/>
          <a:ea typeface="ＭＳ Ｐゴシック" charset="0"/>
        </a:defRPr>
      </a:lvl6pPr>
      <a:lvl7pPr marL="914400" algn="ctr" defTabSz="457200" rtl="0" eaLnBrk="1" fontAlgn="base" hangingPunct="1">
        <a:spcBef>
          <a:spcPct val="0"/>
        </a:spcBef>
        <a:spcAft>
          <a:spcPct val="0"/>
        </a:spcAft>
        <a:defRPr sz="3000" b="1">
          <a:solidFill>
            <a:schemeClr val="bg1"/>
          </a:solidFill>
          <a:latin typeface="Arial" charset="0"/>
          <a:ea typeface="ＭＳ Ｐゴシック" charset="0"/>
        </a:defRPr>
      </a:lvl7pPr>
      <a:lvl8pPr marL="1371600" algn="ctr" defTabSz="457200" rtl="0" eaLnBrk="1" fontAlgn="base" hangingPunct="1">
        <a:spcBef>
          <a:spcPct val="0"/>
        </a:spcBef>
        <a:spcAft>
          <a:spcPct val="0"/>
        </a:spcAft>
        <a:defRPr sz="3000" b="1">
          <a:solidFill>
            <a:schemeClr val="bg1"/>
          </a:solidFill>
          <a:latin typeface="Arial" charset="0"/>
          <a:ea typeface="ＭＳ Ｐゴシック" charset="0"/>
        </a:defRPr>
      </a:lvl8pPr>
      <a:lvl9pPr marL="1828800" algn="ctr" defTabSz="457200" rtl="0" eaLnBrk="1" fontAlgn="base" hangingPunct="1">
        <a:spcBef>
          <a:spcPct val="0"/>
        </a:spcBef>
        <a:spcAft>
          <a:spcPct val="0"/>
        </a:spcAft>
        <a:defRPr sz="3000" b="1">
          <a:solidFill>
            <a:schemeClr val="bg1"/>
          </a:solidFill>
          <a:latin typeface="Arial" charset="0"/>
          <a:ea typeface="ＭＳ Ｐゴシック" charset="0"/>
        </a:defRPr>
      </a:lvl9pPr>
    </p:titleStyle>
    <p:bodyStyle>
      <a:lvl1pPr marL="341313" indent="-342900" algn="l" defTabSz="455613"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1363" indent="-285750" algn="l" defTabSz="455613"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1413" indent="-228600" algn="l" defTabSz="455613"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598613" indent="-228600"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5813" indent="-228600" algn="l" defTabSz="455613"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55308035-FA10-BF3C-DA99-36885074C1AF}"/>
              </a:ext>
            </a:extLst>
          </p:cNvPr>
          <p:cNvSpPr>
            <a:spLocks noGrp="1"/>
          </p:cNvSpPr>
          <p:nvPr>
            <p:ph type="title"/>
          </p:nvPr>
        </p:nvSpPr>
        <p:spPr bwMode="auto">
          <a:xfrm>
            <a:off x="1368425" y="76200"/>
            <a:ext cx="7604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A4676FBF-6F5E-43E7-5E23-7CD72FABCC2F}"/>
              </a:ext>
            </a:extLst>
          </p:cNvPr>
          <p:cNvSpPr>
            <a:spLocks noGrp="1"/>
          </p:cNvSpPr>
          <p:nvPr>
            <p:ph type="body" idx="1"/>
          </p:nvPr>
        </p:nvSpPr>
        <p:spPr bwMode="auto">
          <a:xfrm>
            <a:off x="1368425" y="1435100"/>
            <a:ext cx="7604125"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Text Box 9">
            <a:extLst>
              <a:ext uri="{FF2B5EF4-FFF2-40B4-BE49-F238E27FC236}">
                <a16:creationId xmlns:a16="http://schemas.microsoft.com/office/drawing/2014/main" id="{21F028AB-5DF2-F90A-5BF1-FC9A2CA2C2D3}"/>
              </a:ext>
            </a:extLst>
          </p:cNvPr>
          <p:cNvSpPr txBox="1">
            <a:spLocks noChangeArrowheads="1"/>
          </p:cNvSpPr>
          <p:nvPr/>
        </p:nvSpPr>
        <p:spPr bwMode="auto">
          <a:xfrm>
            <a:off x="7753350" y="6318250"/>
            <a:ext cx="1219200" cy="338138"/>
          </a:xfrm>
          <a:prstGeom prst="rect">
            <a:avLst/>
          </a:prstGeom>
          <a:noFill/>
          <a:ln>
            <a:noFill/>
          </a:ln>
          <a:effectLst/>
        </p:spPr>
        <p:txBody>
          <a:bodyPr>
            <a:spAutoFit/>
          </a:bodyPr>
          <a:lstStyle>
            <a:lvl1pPr defTabSz="457200">
              <a:defRPr>
                <a:solidFill>
                  <a:schemeClr val="tx1"/>
                </a:solidFill>
                <a:latin typeface="Arial" panose="020B0604020202020204" pitchFamily="34" charset="0"/>
                <a:cs typeface="Arial" panose="020B0604020202020204" pitchFamily="34" charset="0"/>
              </a:defRPr>
            </a:lvl1pPr>
            <a:lvl2pPr marL="742950" indent="-285750" defTabSz="457200">
              <a:defRPr>
                <a:solidFill>
                  <a:schemeClr val="tx1"/>
                </a:solidFill>
                <a:latin typeface="Arial" panose="020B0604020202020204" pitchFamily="34" charset="0"/>
                <a:cs typeface="Arial" panose="020B0604020202020204" pitchFamily="34" charset="0"/>
              </a:defRPr>
            </a:lvl2pPr>
            <a:lvl3pPr marL="1143000" indent="-228600" defTabSz="457200">
              <a:defRPr>
                <a:solidFill>
                  <a:schemeClr val="tx1"/>
                </a:solidFill>
                <a:latin typeface="Arial" panose="020B0604020202020204" pitchFamily="34" charset="0"/>
                <a:cs typeface="Arial" panose="020B0604020202020204" pitchFamily="34" charset="0"/>
              </a:defRPr>
            </a:lvl3pPr>
            <a:lvl4pPr marL="1600200" indent="-228600" defTabSz="457200">
              <a:defRPr>
                <a:solidFill>
                  <a:schemeClr val="tx1"/>
                </a:solidFill>
                <a:latin typeface="Arial" panose="020B0604020202020204" pitchFamily="34" charset="0"/>
                <a:cs typeface="Arial" panose="020B0604020202020204" pitchFamily="34" charset="0"/>
              </a:defRPr>
            </a:lvl4pPr>
            <a:lvl5pPr marL="2057400" indent="-228600" defTabSz="4572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spcBef>
                <a:spcPct val="50000"/>
              </a:spcBef>
              <a:defRPr/>
            </a:pPr>
            <a:fld id="{DF8E42CF-27C6-4C29-9207-65BF101FA1A9}" type="slidenum">
              <a:rPr lang="en-US" altLang="en-US" sz="1600" b="1" smtClean="0">
                <a:solidFill>
                  <a:srgbClr val="1D6EA0"/>
                </a:solidFill>
                <a:ea typeface="ＭＳ Ｐゴシック" panose="020B0600070205080204" pitchFamily="34" charset="-128"/>
              </a:rPr>
              <a:pPr algn="r" eaLnBrk="1" hangingPunct="1">
                <a:spcBef>
                  <a:spcPct val="50000"/>
                </a:spcBef>
                <a:defRPr/>
              </a:pPr>
              <a:t>‹#›</a:t>
            </a:fld>
            <a:endParaRPr lang="en-US" altLang="en-US" sz="1600" b="1">
              <a:solidFill>
                <a:srgbClr val="1D6EA0"/>
              </a:solidFill>
              <a:ea typeface="ＭＳ Ｐゴシック" panose="020B0600070205080204" pitchFamily="34" charset="-128"/>
            </a:endParaRPr>
          </a:p>
        </p:txBody>
      </p:sp>
    </p:spTree>
  </p:cSld>
  <p:clrMap bg1="lt1" tx1="dk1" bg2="lt2" tx2="dk2" accent1="accent1" accent2="accent2" accent3="accent3" accent4="accent4" accent5="accent5" accent6="accent6" hlink="hlink" folHlink="folHlink"/>
  <p:sldLayoutIdLst>
    <p:sldLayoutId id="2147485781" r:id="rId1"/>
    <p:sldLayoutId id="2147485782" r:id="rId2"/>
    <p:sldLayoutId id="2147485783" r:id="rId3"/>
    <p:sldLayoutId id="2147485784" r:id="rId4"/>
  </p:sldLayoutIdLst>
  <p:hf hdr="0" ftr="0" dt="0"/>
  <p:txStyles>
    <p:titleStyle>
      <a:lvl1pPr algn="ctr" defTabSz="455613" rtl="0" eaLnBrk="0" fontAlgn="base" hangingPunct="0">
        <a:spcBef>
          <a:spcPct val="0"/>
        </a:spcBef>
        <a:spcAft>
          <a:spcPct val="0"/>
        </a:spcAft>
        <a:defRPr sz="3600" kern="1200">
          <a:solidFill>
            <a:srgbClr val="FFFFFF"/>
          </a:solidFill>
          <a:latin typeface="+mj-lt"/>
          <a:ea typeface="ＭＳ Ｐゴシック" charset="0"/>
          <a:cs typeface="ＭＳ Ｐゴシック" charset="0"/>
        </a:defRPr>
      </a:lvl1pPr>
      <a:lvl2pPr algn="ctr" defTabSz="455613"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2pPr>
      <a:lvl3pPr algn="ctr" defTabSz="455613"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3pPr>
      <a:lvl4pPr algn="ctr" defTabSz="455613"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4pPr>
      <a:lvl5pPr algn="ctr" defTabSz="455613" rtl="0" eaLnBrk="0" fontAlgn="base" hangingPunct="0">
        <a:spcBef>
          <a:spcPct val="0"/>
        </a:spcBef>
        <a:spcAft>
          <a:spcPct val="0"/>
        </a:spcAft>
        <a:defRPr sz="3600">
          <a:solidFill>
            <a:srgbClr val="FFFFFF"/>
          </a:solidFill>
          <a:latin typeface="Arial" charset="0"/>
          <a:ea typeface="ＭＳ Ｐゴシック" charset="0"/>
          <a:cs typeface="ＭＳ Ｐゴシック" charset="0"/>
        </a:defRPr>
      </a:lvl5pPr>
      <a:lvl6pPr marL="4572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a:solidFill>
            <a:srgbClr val="FFFFFF"/>
          </a:solidFill>
          <a:latin typeface="Arial" charset="0"/>
          <a:ea typeface="ＭＳ Ｐゴシック" charset="0"/>
          <a:cs typeface="ＭＳ Ｐゴシック" charset="0"/>
        </a:defRPr>
      </a:lvl9pPr>
    </p:titleStyle>
    <p:bodyStyle>
      <a:lvl1pPr marL="341313" indent="-342900" algn="l" defTabSz="455613" rtl="0" eaLnBrk="0" fontAlgn="base" hangingPunct="0">
        <a:spcBef>
          <a:spcPct val="20000"/>
        </a:spcBef>
        <a:spcAft>
          <a:spcPct val="0"/>
        </a:spcAft>
        <a:buFont typeface="Arial" panose="020B0604020202020204" pitchFamily="34" charset="0"/>
        <a:buChar char="•"/>
        <a:defRPr sz="3200" kern="1200">
          <a:solidFill>
            <a:srgbClr val="48494B"/>
          </a:solidFill>
          <a:latin typeface="+mn-lt"/>
          <a:ea typeface="ＭＳ Ｐゴシック" charset="0"/>
          <a:cs typeface="ＭＳ Ｐゴシック" charset="0"/>
        </a:defRPr>
      </a:lvl1pPr>
      <a:lvl2pPr marL="741363" indent="-285750" algn="l" defTabSz="455613" rtl="0" eaLnBrk="0" fontAlgn="base" hangingPunct="0">
        <a:spcBef>
          <a:spcPct val="20000"/>
        </a:spcBef>
        <a:spcAft>
          <a:spcPct val="0"/>
        </a:spcAft>
        <a:buFont typeface="Arial" panose="020B0604020202020204" pitchFamily="34" charset="0"/>
        <a:buChar char="–"/>
        <a:defRPr sz="2800" kern="1200">
          <a:solidFill>
            <a:srgbClr val="48494B"/>
          </a:solidFill>
          <a:latin typeface="+mn-lt"/>
          <a:ea typeface="ＭＳ Ｐゴシック" charset="0"/>
          <a:cs typeface="+mn-cs"/>
        </a:defRPr>
      </a:lvl2pPr>
      <a:lvl3pPr marL="1141413" indent="-228600" algn="l" defTabSz="455613" rtl="0" eaLnBrk="0" fontAlgn="base" hangingPunct="0">
        <a:spcBef>
          <a:spcPct val="20000"/>
        </a:spcBef>
        <a:spcAft>
          <a:spcPct val="0"/>
        </a:spcAft>
        <a:buFont typeface="Arial" panose="020B0604020202020204" pitchFamily="34" charset="0"/>
        <a:buChar char="•"/>
        <a:defRPr sz="2400" kern="1200">
          <a:solidFill>
            <a:srgbClr val="48494B"/>
          </a:solidFill>
          <a:latin typeface="+mn-lt"/>
          <a:ea typeface="ＭＳ Ｐゴシック" charset="0"/>
          <a:cs typeface="+mn-cs"/>
        </a:defRPr>
      </a:lvl3pPr>
      <a:lvl4pPr marL="1598613" indent="-228600" algn="l" defTabSz="455613" rtl="0" eaLnBrk="0" fontAlgn="base" hangingPunct="0">
        <a:spcBef>
          <a:spcPct val="20000"/>
        </a:spcBef>
        <a:spcAft>
          <a:spcPct val="0"/>
        </a:spcAft>
        <a:buFont typeface="Arial" panose="020B0604020202020204" pitchFamily="34" charset="0"/>
        <a:buChar char="–"/>
        <a:defRPr sz="2000" kern="1200">
          <a:solidFill>
            <a:srgbClr val="48494B"/>
          </a:solidFill>
          <a:latin typeface="+mn-lt"/>
          <a:ea typeface="ＭＳ Ｐゴシック" charset="0"/>
          <a:cs typeface="+mn-cs"/>
        </a:defRPr>
      </a:lvl4pPr>
      <a:lvl5pPr marL="2055813" indent="-228600" algn="l" defTabSz="455613" rtl="0" eaLnBrk="0" fontAlgn="base" hangingPunct="0">
        <a:spcBef>
          <a:spcPct val="20000"/>
        </a:spcBef>
        <a:spcAft>
          <a:spcPct val="0"/>
        </a:spcAft>
        <a:buFont typeface="Arial" panose="020B0604020202020204" pitchFamily="34" charset="0"/>
        <a:buChar char="»"/>
        <a:defRPr sz="2000" kern="1200">
          <a:solidFill>
            <a:srgbClr val="48494B"/>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solicitations.phoenix.gov/Solicitations/Details/2108"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hyperlink" Target="mailto:procurement@phoenix.gov"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39C08D0-4514-A898-E1B2-A04439425720}"/>
              </a:ext>
            </a:extLst>
          </p:cNvPr>
          <p:cNvSpPr>
            <a:spLocks noGrp="1" noChangeArrowheads="1"/>
          </p:cNvSpPr>
          <p:nvPr>
            <p:ph type="title"/>
          </p:nvPr>
        </p:nvSpPr>
        <p:spPr>
          <a:xfrm>
            <a:off x="533400" y="152400"/>
            <a:ext cx="8153400" cy="4114800"/>
          </a:xfrm>
        </p:spPr>
        <p:txBody>
          <a:bodyPr/>
          <a:lstStyle/>
          <a:p>
            <a:pPr algn="ctr" eaLnBrk="1" hangingPunct="1"/>
            <a:r>
              <a:rPr lang="en-US" altLang="en-US" sz="3600" dirty="0" err="1"/>
              <a:t>RFQu</a:t>
            </a:r>
            <a:r>
              <a:rPr lang="en-US" altLang="en-US" sz="3600" dirty="0"/>
              <a:t> 25-0504</a:t>
            </a:r>
            <a:br>
              <a:rPr lang="en-US" altLang="en-US" sz="3600" dirty="0"/>
            </a:br>
            <a:r>
              <a:rPr lang="en-US" altLang="en-US" sz="3600" dirty="0"/>
              <a:t>Electrical Safety Training</a:t>
            </a:r>
            <a:br>
              <a:rPr lang="en-US" altLang="en-US" sz="3600" b="1" dirty="0"/>
            </a:br>
            <a:endParaRPr lang="en-US" altLang="en-US" sz="3600" b="1" dirty="0"/>
          </a:p>
        </p:txBody>
      </p:sp>
      <p:sp>
        <p:nvSpPr>
          <p:cNvPr id="29699" name="Rectangle 1">
            <a:extLst>
              <a:ext uri="{FF2B5EF4-FFF2-40B4-BE49-F238E27FC236}">
                <a16:creationId xmlns:a16="http://schemas.microsoft.com/office/drawing/2014/main" id="{A60254DA-5DDD-0E1B-7695-ED0BF38C1E9C}"/>
              </a:ext>
            </a:extLst>
          </p:cNvPr>
          <p:cNvSpPr>
            <a:spLocks noChangeArrowheads="1"/>
          </p:cNvSpPr>
          <p:nvPr/>
        </p:nvSpPr>
        <p:spPr bwMode="auto">
          <a:xfrm>
            <a:off x="76200" y="6042025"/>
            <a:ext cx="61595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a:defRPr>
                <a:solidFill>
                  <a:schemeClr val="tx1"/>
                </a:solidFill>
                <a:latin typeface="Arial" panose="020B0604020202020204" pitchFamily="34" charset="0"/>
                <a:cs typeface="Arial" panose="020B0604020202020204" pitchFamily="34" charset="0"/>
              </a:defRPr>
            </a:lvl1pPr>
            <a:lvl2pPr marL="742950" indent="-285750" defTabSz="912813">
              <a:defRPr>
                <a:solidFill>
                  <a:schemeClr val="tx1"/>
                </a:solidFill>
                <a:latin typeface="Arial" panose="020B0604020202020204" pitchFamily="34" charset="0"/>
                <a:cs typeface="Arial" panose="020B0604020202020204" pitchFamily="34" charset="0"/>
              </a:defRPr>
            </a:lvl2pPr>
            <a:lvl3pPr marL="1143000" indent="-228600" defTabSz="912813">
              <a:defRPr>
                <a:solidFill>
                  <a:schemeClr val="tx1"/>
                </a:solidFill>
                <a:latin typeface="Arial" panose="020B0604020202020204" pitchFamily="34" charset="0"/>
                <a:cs typeface="Arial" panose="020B0604020202020204" pitchFamily="34" charset="0"/>
              </a:defRPr>
            </a:lvl3pPr>
            <a:lvl4pPr marL="1600200" indent="-228600" defTabSz="912813">
              <a:defRPr>
                <a:solidFill>
                  <a:schemeClr val="tx1"/>
                </a:solidFill>
                <a:latin typeface="Arial" panose="020B0604020202020204" pitchFamily="34" charset="0"/>
                <a:cs typeface="Arial" panose="020B0604020202020204" pitchFamily="34" charset="0"/>
              </a:defRPr>
            </a:lvl4pPr>
            <a:lvl5pPr marL="2057400" indent="-228600" defTabSz="912813">
              <a:defRPr>
                <a:solidFill>
                  <a:schemeClr val="tx1"/>
                </a:solidFill>
                <a:latin typeface="Arial" panose="020B0604020202020204" pitchFamily="34" charset="0"/>
                <a:cs typeface="Arial" panose="020B0604020202020204" pitchFamily="34" charset="0"/>
              </a:defRPr>
            </a:lvl5pPr>
            <a:lvl6pPr marL="25146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en-US" sz="2200" dirty="0">
                <a:solidFill>
                  <a:schemeClr val="bg1"/>
                </a:solidFill>
              </a:rPr>
              <a:t>April 15, 2025 – 2:00 p.m.  </a:t>
            </a:r>
          </a:p>
          <a:p>
            <a:pPr algn="r" eaLnBrk="1" hangingPunct="1"/>
            <a:r>
              <a:rPr lang="en-US" altLang="en-US" sz="2200" dirty="0">
                <a:solidFill>
                  <a:schemeClr val="bg1"/>
                </a:solidFill>
              </a:rPr>
              <a:t>Via </a:t>
            </a:r>
            <a:r>
              <a:rPr lang="en-US" altLang="en-US" sz="2200" dirty="0" err="1">
                <a:solidFill>
                  <a:schemeClr val="bg1"/>
                </a:solidFill>
              </a:rPr>
              <a:t>WebEx</a:t>
            </a:r>
            <a:r>
              <a:rPr lang="en-US" altLang="en-US" sz="2200" dirty="0">
                <a:solidFill>
                  <a:schemeClr val="bg1"/>
                </a:solidFill>
              </a:rPr>
              <a:t> </a:t>
            </a:r>
          </a:p>
        </p:txBody>
      </p:sp>
      <p:sp>
        <p:nvSpPr>
          <p:cNvPr id="29700" name="TextBox 1">
            <a:extLst>
              <a:ext uri="{FF2B5EF4-FFF2-40B4-BE49-F238E27FC236}">
                <a16:creationId xmlns:a16="http://schemas.microsoft.com/office/drawing/2014/main" id="{9950E207-640C-7D10-3050-38295EDD647C}"/>
              </a:ext>
            </a:extLst>
          </p:cNvPr>
          <p:cNvSpPr txBox="1">
            <a:spLocks noChangeArrowheads="1"/>
          </p:cNvSpPr>
          <p:nvPr/>
        </p:nvSpPr>
        <p:spPr bwMode="auto">
          <a:xfrm>
            <a:off x="6400800" y="6427788"/>
            <a:ext cx="251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US" altLang="en-US">
                <a:solidFill>
                  <a:schemeClr val="bg1"/>
                </a:solidFill>
              </a:rPr>
              <a:t>Finance Department</a:t>
            </a:r>
          </a:p>
        </p:txBody>
      </p:sp>
    </p:spTree>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14D86-B5C2-0590-14FF-784D6EB81CC1}"/>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Scope of Work</a:t>
            </a:r>
            <a:endParaRPr lang="en-US" dirty="0"/>
          </a:p>
        </p:txBody>
      </p:sp>
      <p:sp>
        <p:nvSpPr>
          <p:cNvPr id="32771" name="Content Placeholder 2">
            <a:extLst>
              <a:ext uri="{FF2B5EF4-FFF2-40B4-BE49-F238E27FC236}">
                <a16:creationId xmlns:a16="http://schemas.microsoft.com/office/drawing/2014/main" id="{EC8FBDD3-C809-3999-D2C7-51DFCBFFBE42}"/>
              </a:ext>
            </a:extLst>
          </p:cNvPr>
          <p:cNvSpPr>
            <a:spLocks noGrp="1"/>
          </p:cNvSpPr>
          <p:nvPr>
            <p:ph idx="1"/>
          </p:nvPr>
        </p:nvSpPr>
        <p:spPr>
          <a:xfrm>
            <a:off x="1312863" y="1524000"/>
            <a:ext cx="7391400" cy="4648200"/>
          </a:xfrm>
        </p:spPr>
        <p:txBody>
          <a:bodyPr/>
          <a:lstStyle/>
          <a:p>
            <a:pPr marL="0" marR="0">
              <a:spcAft>
                <a:spcPts val="600"/>
              </a:spcAft>
            </a:pPr>
            <a:r>
              <a:rPr lang="en-US" sz="1600" b="1" dirty="0">
                <a:effectLst/>
                <a:uFill>
                  <a:solidFill>
                    <a:srgbClr val="4472C4"/>
                  </a:solidFill>
                </a:uFill>
                <a:latin typeface="Arial" panose="020B0604020202020204" pitchFamily="34" charset="0"/>
                <a:cs typeface="Arial" panose="020B0604020202020204" pitchFamily="34" charset="0"/>
              </a:rPr>
              <a:t>3.2 LOCATION(S)</a:t>
            </a:r>
            <a:endParaRPr lang="en-US" sz="1600" b="1" dirty="0">
              <a:effectLst/>
              <a:uFill>
                <a:solidFill>
                  <a:srgbClr val="4472C4"/>
                </a:solidFill>
              </a:uFill>
              <a:latin typeface="Arial" panose="020B0604020202020204" pitchFamily="34" charset="0"/>
              <a:cs typeface="Times New Roman" panose="02020603050405020304" pitchFamily="18" charset="0"/>
            </a:endParaRPr>
          </a:p>
          <a:p>
            <a:pPr marL="0">
              <a:lnSpc>
                <a:spcPct val="107000"/>
              </a:lnSpc>
              <a:spcAft>
                <a:spcPts val="800"/>
              </a:spcAft>
            </a:pPr>
            <a:r>
              <a:rPr lang="en-US" sz="1600" dirty="0">
                <a:effectLst/>
                <a:latin typeface="Arial" panose="020B0604020202020204" pitchFamily="34" charset="0"/>
                <a:ea typeface="Calibri" panose="020F0502020204030204" pitchFamily="34" charset="0"/>
                <a:cs typeface="Arial" panose="020B0604020202020204" pitchFamily="34" charset="0"/>
              </a:rPr>
              <a:t>All trainings shall be conducted at City of Phoenix location(s) by the contractor(s). The locations will be determined at the time the City request services.</a:t>
            </a:r>
          </a:p>
          <a:p>
            <a:pPr marL="0">
              <a:lnSpc>
                <a:spcPct val="107000"/>
              </a:lnSpc>
              <a:spcAft>
                <a:spcPts val="600"/>
              </a:spcAft>
            </a:pPr>
            <a:r>
              <a:rPr lang="en-US" sz="1600" b="1" dirty="0">
                <a:uFill>
                  <a:solidFill>
                    <a:srgbClr val="4472C4"/>
                  </a:solidFill>
                </a:uFill>
                <a:latin typeface="Arial" panose="020B0604020202020204" pitchFamily="34" charset="0"/>
                <a:cs typeface="Arial" panose="020B0604020202020204" pitchFamily="34" charset="0"/>
              </a:rPr>
              <a:t>3.3 INSTRUCTORS</a:t>
            </a:r>
          </a:p>
          <a:p>
            <a:pPr marL="342900" marR="0" lvl="0" indent="-342900">
              <a:lnSpc>
                <a:spcPct val="120000"/>
              </a:lnSpc>
              <a:spcAft>
                <a:spcPts val="700"/>
              </a:spcAft>
              <a:buFont typeface="+mj-lt"/>
              <a:buAutoNum type="alphaUcPeriod"/>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Instructors must have at least five (5) years of documented NFPA 70E training experience.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700"/>
              </a:spcAft>
              <a:buFont typeface="+mj-lt"/>
              <a:buAutoNum type="alphaUcPeriod"/>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The assigned trainer must arrive at least twenty (20) minutes prior to the scheduled class time to set-up and check equipment.</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Aft>
                <a:spcPts val="600"/>
              </a:spcAft>
              <a:buNone/>
            </a:pPr>
            <a:r>
              <a:rPr lang="en-US" sz="1600" b="1" dirty="0">
                <a:uFill>
                  <a:solidFill>
                    <a:srgbClr val="4472C4"/>
                  </a:solidFill>
                </a:uFill>
                <a:latin typeface="Arial" panose="020B0604020202020204" pitchFamily="34" charset="0"/>
                <a:cs typeface="Arial" panose="020B0604020202020204" pitchFamily="34" charset="0"/>
              </a:rPr>
              <a:t>3.4.TRAINING MATERIALS</a:t>
            </a:r>
          </a:p>
          <a:p>
            <a:pPr marL="342900" marR="0" lvl="0" indent="-342900">
              <a:lnSpc>
                <a:spcPct val="120000"/>
              </a:lnSpc>
              <a:spcAft>
                <a:spcPts val="700"/>
              </a:spcAft>
              <a:buFont typeface="+mj-lt"/>
              <a:buAutoNum type="alphaUcPeriod"/>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All necessary training materials shall be provided for each student attending the class.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700"/>
              </a:spcAft>
              <a:buFont typeface="+mj-lt"/>
              <a:buAutoNum type="alphaUcPeriod"/>
              <a:tabLst>
                <a:tab pos="457200" algn="l"/>
              </a:tabLst>
            </a:pPr>
            <a:r>
              <a:rPr lang="en-US" sz="1600" dirty="0">
                <a:effectLst/>
                <a:latin typeface="Arial" panose="020B0604020202020204" pitchFamily="34" charset="0"/>
                <a:ea typeface="Calibri" panose="020F0502020204030204" pitchFamily="34" charset="0"/>
                <a:cs typeface="Arial" panose="020B0604020202020204" pitchFamily="34" charset="0"/>
              </a:rPr>
              <a:t>Each student must be able to keep hard copies for future reference.</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0" indent="0">
              <a:spcBef>
                <a:spcPts val="600"/>
              </a:spcBef>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23F855-BC3D-AEE8-1144-16690BB3C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8BB3C-0464-1EC3-139E-9B40D4AE236F}"/>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Scope of Work</a:t>
            </a:r>
            <a:endParaRPr lang="en-US" dirty="0"/>
          </a:p>
        </p:txBody>
      </p:sp>
      <p:sp>
        <p:nvSpPr>
          <p:cNvPr id="32771" name="Content Placeholder 2">
            <a:extLst>
              <a:ext uri="{FF2B5EF4-FFF2-40B4-BE49-F238E27FC236}">
                <a16:creationId xmlns:a16="http://schemas.microsoft.com/office/drawing/2014/main" id="{14C1B9ED-3300-D493-C4BD-DB7B252B7DA5}"/>
              </a:ext>
            </a:extLst>
          </p:cNvPr>
          <p:cNvSpPr>
            <a:spLocks noGrp="1"/>
          </p:cNvSpPr>
          <p:nvPr>
            <p:ph idx="1"/>
          </p:nvPr>
        </p:nvSpPr>
        <p:spPr>
          <a:xfrm>
            <a:off x="1325880" y="1295400"/>
            <a:ext cx="7391400" cy="5287962"/>
          </a:xfrm>
        </p:spPr>
        <p:txBody>
          <a:bodyPr/>
          <a:lstStyle/>
          <a:p>
            <a:pPr marL="0">
              <a:lnSpc>
                <a:spcPct val="107000"/>
              </a:lnSpc>
              <a:spcAft>
                <a:spcPts val="600"/>
              </a:spcAft>
            </a:pPr>
            <a:r>
              <a:rPr lang="en-US" sz="1400" b="1" dirty="0">
                <a:uFill>
                  <a:solidFill>
                    <a:srgbClr val="4472C4"/>
                  </a:solidFill>
                </a:uFill>
                <a:latin typeface="Arial" panose="020B0604020202020204" pitchFamily="34" charset="0"/>
                <a:cs typeface="Arial" panose="020B0604020202020204" pitchFamily="34" charset="0"/>
              </a:rPr>
              <a:t>3.5.SERVICE REQUIREMENTS</a:t>
            </a:r>
          </a:p>
          <a:p>
            <a:pPr marL="342900" marR="0" lvl="0" indent="-342900">
              <a:spcAft>
                <a:spcPts val="700"/>
              </a:spcAft>
              <a:buFont typeface="+mj-lt"/>
              <a:buAutoNum type="alphaU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The Contractor must provide the following electrical safety training on an as needed basis: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An 8-hour training course covering current NFPA70E documentation, including field application for medium voltage and 600 volt and below installations and maintenance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 4-hour training course covering current NFPA70E documentation, including field application for 600 volts and below installations and maintenance.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Each training session must be able to accommodate a minimum of 15 students and a maximum of 35 students.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Aft>
                <a:spcPts val="700"/>
              </a:spcAft>
              <a:buFont typeface="+mj-lt"/>
              <a:buAutoNum type="alphaU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The training sessions identified above must meet the following minimum requirements: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The 8-hour training session must provide 8 continuing education units to each student in attendance.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The 4-hour training session must provide 4 continuing education units to each student in attendance.</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spcAft>
                <a:spcPts val="700"/>
              </a:spcAft>
              <a:buFont typeface="+mj-lt"/>
              <a:buAutoNum type="alphaUcPeriod"/>
              <a:tabLst>
                <a:tab pos="4572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At a minimum, the training sessions will cover the following:</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Electrically Safe Work Practices;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Personal Protective Equipment (PPE) Selection;</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Arc Flash Boundaries, Limited and Restrictive Approach Boundaries;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Equipment Assessment;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Arc Flash Reduction Applications;</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Any changes required by the current edition of NFPA 70E; and</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spcAft>
                <a:spcPts val="700"/>
              </a:spcAft>
              <a:buFont typeface="+mj-lt"/>
              <a:buAutoNum type="arabicPeriod"/>
              <a:tabLst>
                <a:tab pos="685800" algn="l"/>
              </a:tabLst>
            </a:pPr>
            <a:r>
              <a:rPr lang="en-US" sz="1100" dirty="0">
                <a:effectLst/>
                <a:latin typeface="Arial" panose="020B0604020202020204" pitchFamily="34" charset="0"/>
                <a:ea typeface="Calibri" panose="020F0502020204030204" pitchFamily="34" charset="0"/>
                <a:cs typeface="Arial" panose="020B0604020202020204" pitchFamily="34" charset="0"/>
              </a:rPr>
              <a:t>Any other applicable topics as identified by the City in advance of the training.</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a:lnSpc>
                <a:spcPct val="107000"/>
              </a:lnSpc>
              <a:spcAft>
                <a:spcPts val="600"/>
              </a:spcAft>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Tree>
    <p:extLst>
      <p:ext uri="{BB962C8B-B14F-4D97-AF65-F5344CB8AC3E}">
        <p14:creationId xmlns:p14="http://schemas.microsoft.com/office/powerpoint/2010/main" val="1897729765"/>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83FC0-BC19-5FF3-7755-4E52BCAC4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2F7627-1C33-38C6-C944-5196F933ABE5}"/>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Scope of Work</a:t>
            </a:r>
            <a:endParaRPr lang="en-US" dirty="0"/>
          </a:p>
        </p:txBody>
      </p:sp>
      <p:sp>
        <p:nvSpPr>
          <p:cNvPr id="32771" name="Content Placeholder 2">
            <a:extLst>
              <a:ext uri="{FF2B5EF4-FFF2-40B4-BE49-F238E27FC236}">
                <a16:creationId xmlns:a16="http://schemas.microsoft.com/office/drawing/2014/main" id="{A27029FD-96CF-7DCC-BD1D-9AA08FBDBFF4}"/>
              </a:ext>
            </a:extLst>
          </p:cNvPr>
          <p:cNvSpPr>
            <a:spLocks noGrp="1"/>
          </p:cNvSpPr>
          <p:nvPr>
            <p:ph idx="1"/>
          </p:nvPr>
        </p:nvSpPr>
        <p:spPr>
          <a:xfrm>
            <a:off x="1312863" y="1524000"/>
            <a:ext cx="7391400" cy="4953000"/>
          </a:xfrm>
        </p:spPr>
        <p:txBody>
          <a:bodyPr/>
          <a:lstStyle/>
          <a:p>
            <a:pPr marL="0" marR="0">
              <a:lnSpc>
                <a:spcPct val="107000"/>
              </a:lnSpc>
              <a:spcAft>
                <a:spcPts val="600"/>
              </a:spcAft>
            </a:pPr>
            <a:r>
              <a:rPr lang="en-US" sz="1400" b="1" dirty="0">
                <a:uFill>
                  <a:solidFill>
                    <a:srgbClr val="4472C4"/>
                  </a:solidFill>
                </a:uFill>
                <a:latin typeface="Arial" panose="020B0604020202020204" pitchFamily="34" charset="0"/>
                <a:cs typeface="Arial" panose="020B0604020202020204" pitchFamily="34" charset="0"/>
              </a:rPr>
              <a:t>3.6.SPECIAL TRAINING REQUIREMENTS</a:t>
            </a:r>
          </a:p>
          <a:p>
            <a:pPr marL="342900" marR="0" lvl="0" indent="-342900">
              <a:lnSpc>
                <a:spcPct val="120000"/>
              </a:lnSpc>
              <a:spcAft>
                <a:spcPts val="700"/>
              </a:spcAft>
              <a:buFont typeface="+mj-lt"/>
              <a:buAutoNum type="alphaU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The current version of the NFPA70E must be available for purchase at any time throughout the contract period.</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700"/>
              </a:spcAft>
              <a:buFont typeface="+mj-lt"/>
              <a:buAutoNum type="alphaU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Training sessions shall be available throughout the contract period, scheduled within 30 days of City request.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700"/>
              </a:spcAft>
              <a:buFont typeface="+mj-lt"/>
              <a:buAutoNum type="alphaU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Training materials shall be provided for each student attending the class.</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700"/>
              </a:spcAft>
              <a:buFont typeface="+mj-lt"/>
              <a:buAutoNum type="alphaU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 written examination must be provided to each student in attendance.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20000"/>
              </a:lnSpc>
              <a:spcAft>
                <a:spcPts val="700"/>
              </a:spcAft>
              <a:buFont typeface="+mj-lt"/>
              <a:buAutoNum type="alphaUcPeriod"/>
              <a:tabLst>
                <a:tab pos="457200" algn="l"/>
              </a:tabLst>
            </a:pPr>
            <a:r>
              <a:rPr lang="en-US" sz="1200" dirty="0">
                <a:effectLst/>
                <a:latin typeface="Arial" panose="020B0604020202020204" pitchFamily="34" charset="0"/>
                <a:ea typeface="Calibri" panose="020F0502020204030204" pitchFamily="34" charset="0"/>
                <a:cs typeface="Arial" panose="020B0604020202020204" pitchFamily="34" charset="0"/>
              </a:rPr>
              <a:t>A course completion certificate must be provided to each student who successfully completes the training.</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a:lnSpc>
                <a:spcPct val="107000"/>
              </a:lnSpc>
              <a:spcAft>
                <a:spcPts val="600"/>
              </a:spcAft>
            </a:pPr>
            <a:r>
              <a:rPr lang="en-US" sz="1400" b="1" dirty="0">
                <a:uFill>
                  <a:solidFill>
                    <a:srgbClr val="4472C4"/>
                  </a:solidFill>
                </a:uFill>
                <a:latin typeface="Arial" panose="020B0604020202020204" pitchFamily="34" charset="0"/>
                <a:cs typeface="Arial" panose="020B0604020202020204" pitchFamily="34" charset="0"/>
              </a:rPr>
              <a:t>3.7.CANCELLATION OF SERVICES BY THE CONTRACTOR</a:t>
            </a:r>
          </a:p>
          <a:p>
            <a:pPr marL="0" marR="0">
              <a:lnSpc>
                <a:spcPct val="107000"/>
              </a:lnSpc>
              <a:spcAft>
                <a:spcPts val="800"/>
              </a:spcAft>
              <a:buNone/>
            </a:pPr>
            <a:r>
              <a:rPr lang="en-US" sz="1200" dirty="0">
                <a:effectLst/>
                <a:latin typeface="Arial" panose="020B0604020202020204" pitchFamily="34" charset="0"/>
                <a:ea typeface="Calibri" panose="020F0502020204030204" pitchFamily="34" charset="0"/>
                <a:cs typeface="Arial" panose="020B0604020202020204" pitchFamily="34" charset="0"/>
              </a:rPr>
              <a:t>Services may be cancelled by the Contractor. The Contractor must notify the City's project manager or designee in writing, within a minimum of fifteen (15) calendar days, prior to the date of the event and/or service.</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200" dirty="0">
                <a:effectLst/>
                <a:latin typeface="Arial" panose="020B0604020202020204" pitchFamily="34" charset="0"/>
                <a:ea typeface="Calibri" panose="020F0502020204030204" pitchFamily="34" charset="0"/>
                <a:cs typeface="Arial" panose="020B0604020202020204" pitchFamily="34" charset="0"/>
              </a:rPr>
              <a:t>It is at the City’s sole discretion to allow the Contractor to reschedule the services or to obtain the services from a different contractor from the Qualified Vendors List.</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p>
            <a:pPr marL="857250" lvl="1" indent="-457200">
              <a:spcBef>
                <a:spcPts val="600"/>
              </a:spcBef>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Tree>
    <p:extLst>
      <p:ext uri="{BB962C8B-B14F-4D97-AF65-F5344CB8AC3E}">
        <p14:creationId xmlns:p14="http://schemas.microsoft.com/office/powerpoint/2010/main" val="4052391841"/>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BAC8B-8805-2866-8521-C920A261EA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65DA69-9BF1-EBC6-AB28-CC4A8FFF0CBD}"/>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Pricing Proposal</a:t>
            </a:r>
            <a:endParaRPr lang="en-US" dirty="0"/>
          </a:p>
        </p:txBody>
      </p:sp>
      <p:sp>
        <p:nvSpPr>
          <p:cNvPr id="32771" name="Content Placeholder 2">
            <a:extLst>
              <a:ext uri="{FF2B5EF4-FFF2-40B4-BE49-F238E27FC236}">
                <a16:creationId xmlns:a16="http://schemas.microsoft.com/office/drawing/2014/main" id="{D4AD4630-E775-1AEF-0B70-4FCE456EBCB8}"/>
              </a:ext>
            </a:extLst>
          </p:cNvPr>
          <p:cNvSpPr>
            <a:spLocks noGrp="1"/>
          </p:cNvSpPr>
          <p:nvPr>
            <p:ph idx="1"/>
          </p:nvPr>
        </p:nvSpPr>
        <p:spPr>
          <a:xfrm>
            <a:off x="1404437" y="1219200"/>
            <a:ext cx="7391400" cy="4953000"/>
          </a:xfrm>
        </p:spPr>
        <p:txBody>
          <a:bodyPr/>
          <a:lstStyle/>
          <a:p>
            <a:pPr marL="228600" marR="0" indent="-228600">
              <a:lnSpc>
                <a:spcPct val="107000"/>
              </a:lnSpc>
              <a:spcAft>
                <a:spcPts val="800"/>
              </a:spcAft>
            </a:pPr>
            <a:r>
              <a:rPr lang="en-US" sz="1800" b="1" u="sng" dirty="0">
                <a:latin typeface="Arial" panose="020B0604020202020204" pitchFamily="34" charset="0"/>
                <a:ea typeface="Calibri" panose="020F0502020204030204" pitchFamily="34" charset="0"/>
                <a:cs typeface="Arial" panose="020B0604020202020204" pitchFamily="34" charset="0"/>
              </a:rPr>
              <a:t>Pricing Proposal Excel Attachment</a:t>
            </a:r>
          </a:p>
          <a:p>
            <a:pPr marL="0" marR="0" indent="0">
              <a:lnSpc>
                <a:spcPct val="107000"/>
              </a:lnSpc>
              <a:spcAft>
                <a:spcPts val="800"/>
              </a:spcAft>
            </a:pPr>
            <a:r>
              <a:rPr lang="en-US" sz="1400" dirty="0">
                <a:latin typeface="Arial" panose="020B0604020202020204" pitchFamily="34" charset="0"/>
                <a:ea typeface="Calibri" panose="020F0502020204030204" pitchFamily="34" charset="0"/>
                <a:cs typeface="Arial" panose="020B0604020202020204" pitchFamily="34" charset="0"/>
              </a:rPr>
              <a:t>The pricing proposal form provided by the City shall be used to submit your pricing NO EXCEPTIONS. Prices are all inclusive, additional fees and charges will not be allowed.</a:t>
            </a:r>
            <a:endParaRPr lang="en-US" altLang="en-US" sz="1400" dirty="0">
              <a:latin typeface="Arial" panose="020B0604020202020204" pitchFamily="34" charset="0"/>
              <a:ea typeface="Calibri" panose="020F0502020204030204" pitchFamily="34" charset="0"/>
              <a:cs typeface="Arial" panose="020B0604020202020204" pitchFamily="34" charset="0"/>
            </a:endParaRPr>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pic>
        <p:nvPicPr>
          <p:cNvPr id="5" name="Picture 4">
            <a:extLst>
              <a:ext uri="{FF2B5EF4-FFF2-40B4-BE49-F238E27FC236}">
                <a16:creationId xmlns:a16="http://schemas.microsoft.com/office/drawing/2014/main" id="{3C69ABCF-FF52-67AA-BF94-6AA48E323BF7}"/>
              </a:ext>
            </a:extLst>
          </p:cNvPr>
          <p:cNvPicPr>
            <a:picLocks noChangeAspect="1"/>
          </p:cNvPicPr>
          <p:nvPr/>
        </p:nvPicPr>
        <p:blipFill>
          <a:blip r:embed="rId3"/>
          <a:stretch>
            <a:fillRect/>
          </a:stretch>
        </p:blipFill>
        <p:spPr>
          <a:xfrm>
            <a:off x="1436521" y="2286001"/>
            <a:ext cx="7173326" cy="4114800"/>
          </a:xfrm>
          <a:prstGeom prst="rect">
            <a:avLst/>
          </a:prstGeom>
        </p:spPr>
      </p:pic>
    </p:spTree>
    <p:extLst>
      <p:ext uri="{BB962C8B-B14F-4D97-AF65-F5344CB8AC3E}">
        <p14:creationId xmlns:p14="http://schemas.microsoft.com/office/powerpoint/2010/main" val="354388248"/>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13528-8353-8C85-1B69-960688D99E6C}"/>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Special Terms &amp; Conditions</a:t>
            </a:r>
            <a:endParaRPr lang="en-US" dirty="0"/>
          </a:p>
        </p:txBody>
      </p:sp>
      <p:sp>
        <p:nvSpPr>
          <p:cNvPr id="32771" name="Content Placeholder 2">
            <a:extLst>
              <a:ext uri="{FF2B5EF4-FFF2-40B4-BE49-F238E27FC236}">
                <a16:creationId xmlns:a16="http://schemas.microsoft.com/office/drawing/2014/main" id="{EFF073FC-4C80-321A-AD77-664CC048ED0A}"/>
              </a:ext>
            </a:extLst>
          </p:cNvPr>
          <p:cNvSpPr>
            <a:spLocks noGrp="1"/>
          </p:cNvSpPr>
          <p:nvPr>
            <p:ph idx="1"/>
          </p:nvPr>
        </p:nvSpPr>
        <p:spPr>
          <a:xfrm>
            <a:off x="1295400" y="1752600"/>
            <a:ext cx="7696200" cy="4754562"/>
          </a:xfrm>
        </p:spPr>
        <p:txBody>
          <a:bodyPr/>
          <a:lstStyle/>
          <a:p>
            <a:pPr marL="457200" indent="-457200">
              <a:spcBef>
                <a:spcPts val="600"/>
              </a:spcBef>
              <a:buFont typeface="Wingdings" panose="05000000000000000000" pitchFamily="2" charset="2"/>
              <a:buChar char="§"/>
              <a:defRPr/>
            </a:pPr>
            <a:r>
              <a:rPr lang="en-US" dirty="0"/>
              <a:t>Term of Contract (6.1 – Page 32)</a:t>
            </a:r>
          </a:p>
          <a:p>
            <a:pPr marL="857250" lvl="1" indent="-457200">
              <a:spcBef>
                <a:spcPts val="600"/>
              </a:spcBef>
              <a:defRPr/>
            </a:pPr>
            <a:r>
              <a:rPr lang="en-US" altLang="en-US" dirty="0"/>
              <a:t>Effective June 15, 2025 for a 5 year contract.</a:t>
            </a:r>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r>
              <a:rPr lang="en-US" dirty="0"/>
              <a:t>Price (6.2 – Page 32) - </a:t>
            </a:r>
            <a:r>
              <a:rPr lang="en-US" altLang="en-US" dirty="0"/>
              <a:t>Pricing shall be firm and fixed for the initial one year. Price increases will be considered annually. </a:t>
            </a:r>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r>
              <a:rPr lang="en-US" dirty="0"/>
              <a:t>Background Screening (6.22 – Page 35)</a:t>
            </a:r>
          </a:p>
          <a:p>
            <a:pPr marL="857250" lvl="1" indent="-457200">
              <a:spcBef>
                <a:spcPts val="600"/>
              </a:spcBef>
              <a:defRPr/>
            </a:pPr>
            <a:r>
              <a:rPr lang="en-US" altLang="en-US" dirty="0"/>
              <a:t>Standard Risk Level Background Screening is the requirement of this solicitation and resulting contract.</a:t>
            </a:r>
          </a:p>
          <a:p>
            <a:pPr marL="400050" lvl="1" indent="0">
              <a:spcBef>
                <a:spcPts val="600"/>
              </a:spcBef>
              <a:buNone/>
              <a:defRPr/>
            </a:pPr>
            <a:endParaRPr lang="en-US" altLang="en-US" dirty="0"/>
          </a:p>
          <a:p>
            <a:pPr marL="0" indent="0">
              <a:spcBef>
                <a:spcPts val="600"/>
              </a:spcBef>
              <a:defRPr/>
            </a:pPr>
            <a:endParaRPr lang="en-US" altLang="en-US" sz="2800" dirty="0"/>
          </a:p>
          <a:p>
            <a:pPr>
              <a:defRPr/>
            </a:pPr>
            <a:endParaRPr lang="en-US" altLang="en-US" dirty="0"/>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CDED6-AF7A-439A-3538-702334B63B37}"/>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Insurance &amp; Indemnification</a:t>
            </a:r>
            <a:endParaRPr lang="en-US" dirty="0"/>
          </a:p>
        </p:txBody>
      </p:sp>
      <p:sp>
        <p:nvSpPr>
          <p:cNvPr id="32771" name="Content Placeholder 2">
            <a:extLst>
              <a:ext uri="{FF2B5EF4-FFF2-40B4-BE49-F238E27FC236}">
                <a16:creationId xmlns:a16="http://schemas.microsoft.com/office/drawing/2014/main" id="{16F9044F-2527-EB11-CBEF-57A919FD52C7}"/>
              </a:ext>
            </a:extLst>
          </p:cNvPr>
          <p:cNvSpPr>
            <a:spLocks noGrp="1"/>
          </p:cNvSpPr>
          <p:nvPr>
            <p:ph idx="1"/>
          </p:nvPr>
        </p:nvSpPr>
        <p:spPr>
          <a:xfrm>
            <a:off x="1295400" y="1417638"/>
            <a:ext cx="7391400" cy="4525962"/>
          </a:xfrm>
        </p:spPr>
        <p:txBody>
          <a:bodyPr/>
          <a:lstStyle/>
          <a:p>
            <a:pPr marL="457200" indent="-457200">
              <a:spcBef>
                <a:spcPts val="600"/>
              </a:spcBef>
              <a:buFont typeface="Wingdings" panose="05000000000000000000" pitchFamily="2" charset="2"/>
              <a:buChar char="§"/>
              <a:defRPr/>
            </a:pPr>
            <a:r>
              <a:rPr lang="en-US" altLang="en-US" dirty="0" err="1"/>
              <a:t>RFQu</a:t>
            </a:r>
            <a:r>
              <a:rPr lang="en-US" altLang="en-US" dirty="0"/>
              <a:t> Section 7. Defense and Indemnification (Page 40)</a:t>
            </a:r>
          </a:p>
          <a:p>
            <a:pPr marL="457200" indent="-457200">
              <a:spcBef>
                <a:spcPts val="600"/>
              </a:spcBef>
              <a:buFont typeface="Wingdings" panose="05000000000000000000" pitchFamily="2" charset="2"/>
              <a:buChar char="§"/>
              <a:defRPr/>
            </a:pPr>
            <a:r>
              <a:rPr lang="en-US" altLang="en-US" dirty="0" err="1"/>
              <a:t>RFQu</a:t>
            </a:r>
            <a:r>
              <a:rPr lang="en-US" altLang="en-US" dirty="0"/>
              <a:t> Section 8. Insurance requirements (Page 41), the required coverages include:</a:t>
            </a:r>
          </a:p>
          <a:p>
            <a:pPr marL="857250" lvl="1" indent="-457200">
              <a:spcBef>
                <a:spcPts val="600"/>
              </a:spcBef>
              <a:defRPr/>
            </a:pPr>
            <a:r>
              <a:rPr lang="en-US" altLang="en-US" dirty="0"/>
              <a:t>General liability</a:t>
            </a:r>
          </a:p>
          <a:p>
            <a:pPr marL="857250" lvl="1" indent="-457200">
              <a:spcBef>
                <a:spcPts val="600"/>
              </a:spcBef>
              <a:defRPr/>
            </a:pPr>
            <a:r>
              <a:rPr lang="en-US" altLang="en-US" dirty="0"/>
              <a:t>Automobile liability</a:t>
            </a:r>
          </a:p>
          <a:p>
            <a:pPr marL="857250" lvl="1" indent="-457200">
              <a:spcBef>
                <a:spcPts val="600"/>
              </a:spcBef>
              <a:defRPr/>
            </a:pPr>
            <a:r>
              <a:rPr lang="en-US" altLang="en-US" dirty="0"/>
              <a:t>Worker’s compensation</a:t>
            </a:r>
          </a:p>
          <a:p>
            <a:pPr marL="857250" lvl="1" indent="-457200">
              <a:spcBef>
                <a:spcPts val="600"/>
              </a:spcBef>
              <a:defRPr/>
            </a:pPr>
            <a:r>
              <a:rPr lang="en-US" altLang="en-US" dirty="0"/>
              <a:t>Professional liability</a:t>
            </a:r>
          </a:p>
          <a:p>
            <a:pPr marL="400050" lvl="1" indent="0">
              <a:spcBef>
                <a:spcPts val="600"/>
              </a:spcBef>
              <a:buNone/>
              <a:defRPr/>
            </a:pPr>
            <a:r>
              <a:rPr lang="en-US" altLang="en-US" i="1" dirty="0"/>
              <a:t>*Please refer to this section for the coverage limits.</a:t>
            </a:r>
          </a:p>
          <a:p>
            <a:pPr marL="457200" indent="-457200">
              <a:spcBef>
                <a:spcPts val="600"/>
              </a:spcBef>
              <a:buFont typeface="Wingdings" panose="05000000000000000000" pitchFamily="2" charset="2"/>
              <a:buChar char="§"/>
              <a:defRPr/>
            </a:pPr>
            <a:r>
              <a:rPr lang="en-US" altLang="en-US" dirty="0"/>
              <a:t>Upon award, certificates of insurance (ACORD form or equivalent) must be provided to the City within 10-days</a:t>
            </a:r>
          </a:p>
          <a:p>
            <a:pPr marL="457200" indent="-457200">
              <a:spcBef>
                <a:spcPts val="600"/>
              </a:spcBef>
              <a:buFont typeface="Wingdings" panose="05000000000000000000" pitchFamily="2" charset="2"/>
              <a:buChar char="§"/>
              <a:defRPr/>
            </a:pPr>
            <a:r>
              <a:rPr lang="en-US" altLang="en-US" dirty="0"/>
              <a:t>A copy of your Certificate of Insurance is not required to be submitted with your offer.</a:t>
            </a:r>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Tree>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6506-CD6E-BC8C-7BA8-CF66F5D4B4D1}"/>
              </a:ext>
            </a:extLst>
          </p:cNvPr>
          <p:cNvSpPr>
            <a:spLocks noGrp="1"/>
          </p:cNvSpPr>
          <p:nvPr>
            <p:ph type="title"/>
          </p:nvPr>
        </p:nvSpPr>
        <p:spPr/>
        <p:txBody>
          <a:bodyPr/>
          <a:lstStyle/>
          <a:p>
            <a:pPr algn="ctr">
              <a:defRPr/>
            </a:pPr>
            <a:r>
              <a:rPr lang="en-US" sz="4400" dirty="0"/>
              <a:t>Evaluation Criteria</a:t>
            </a:r>
            <a:endParaRPr lang="en-US" dirty="0"/>
          </a:p>
        </p:txBody>
      </p:sp>
      <p:sp>
        <p:nvSpPr>
          <p:cNvPr id="32771" name="Content Placeholder 2">
            <a:extLst>
              <a:ext uri="{FF2B5EF4-FFF2-40B4-BE49-F238E27FC236}">
                <a16:creationId xmlns:a16="http://schemas.microsoft.com/office/drawing/2014/main" id="{55251B7D-0809-2E77-D0FA-0FE1C7ABD00A}"/>
              </a:ext>
            </a:extLst>
          </p:cNvPr>
          <p:cNvSpPr>
            <a:spLocks noGrp="1"/>
          </p:cNvSpPr>
          <p:nvPr>
            <p:ph idx="1"/>
          </p:nvPr>
        </p:nvSpPr>
        <p:spPr>
          <a:xfrm>
            <a:off x="1286668" y="1249362"/>
            <a:ext cx="7408863" cy="5627688"/>
          </a:xfrm>
        </p:spPr>
        <p:txBody>
          <a:bodyPr/>
          <a:lstStyle/>
          <a:p>
            <a:pPr marL="0" indent="0">
              <a:spcBef>
                <a:spcPts val="600"/>
              </a:spcBef>
              <a:defRPr/>
            </a:pPr>
            <a:endParaRPr lang="en-US" b="1" u="sng" kern="0" dirty="0"/>
          </a:p>
          <a:p>
            <a:pPr marL="0" indent="0">
              <a:spcBef>
                <a:spcPts val="600"/>
              </a:spcBef>
              <a:defRPr/>
            </a:pPr>
            <a:endParaRPr lang="en-US" altLang="en-US" dirty="0"/>
          </a:p>
          <a:p>
            <a:pPr marL="0" indent="0">
              <a:spcBef>
                <a:spcPts val="600"/>
              </a:spcBef>
              <a:defRPr/>
            </a:pPr>
            <a:endParaRPr lang="en-US" altLang="en-US" dirty="0"/>
          </a:p>
          <a:p>
            <a:pPr marL="0" indent="0">
              <a:spcBef>
                <a:spcPts val="600"/>
              </a:spcBef>
              <a:defRPr/>
            </a:pPr>
            <a:endParaRPr lang="en-US" altLang="en-US" sz="2800" dirty="0"/>
          </a:p>
          <a:p>
            <a:pPr>
              <a:defRPr/>
            </a:pPr>
            <a:endParaRPr lang="en-US" altLang="en-US" dirty="0"/>
          </a:p>
        </p:txBody>
      </p:sp>
      <p:pic>
        <p:nvPicPr>
          <p:cNvPr id="3" name="Picture 2">
            <a:extLst>
              <a:ext uri="{FF2B5EF4-FFF2-40B4-BE49-F238E27FC236}">
                <a16:creationId xmlns:a16="http://schemas.microsoft.com/office/drawing/2014/main" id="{6DFD90C5-5A65-FD91-2F34-60648F07937F}"/>
              </a:ext>
            </a:extLst>
          </p:cNvPr>
          <p:cNvPicPr>
            <a:picLocks noChangeAspect="1"/>
          </p:cNvPicPr>
          <p:nvPr/>
        </p:nvPicPr>
        <p:blipFill>
          <a:blip r:embed="rId3"/>
          <a:stretch>
            <a:fillRect/>
          </a:stretch>
        </p:blipFill>
        <p:spPr>
          <a:xfrm>
            <a:off x="1447800" y="1249362"/>
            <a:ext cx="3378833" cy="2636838"/>
          </a:xfrm>
          <a:prstGeom prst="rect">
            <a:avLst/>
          </a:prstGeom>
        </p:spPr>
      </p:pic>
      <p:pic>
        <p:nvPicPr>
          <p:cNvPr id="4" name="Picture 3">
            <a:extLst>
              <a:ext uri="{FF2B5EF4-FFF2-40B4-BE49-F238E27FC236}">
                <a16:creationId xmlns:a16="http://schemas.microsoft.com/office/drawing/2014/main" id="{4A591614-6C5D-D951-E9B3-6759B0221C66}"/>
              </a:ext>
            </a:extLst>
          </p:cNvPr>
          <p:cNvPicPr>
            <a:picLocks noChangeAspect="1"/>
          </p:cNvPicPr>
          <p:nvPr/>
        </p:nvPicPr>
        <p:blipFill>
          <a:blip r:embed="rId4"/>
          <a:stretch>
            <a:fillRect/>
          </a:stretch>
        </p:blipFill>
        <p:spPr>
          <a:xfrm>
            <a:off x="1406274" y="3880099"/>
            <a:ext cx="3420359" cy="2444501"/>
          </a:xfrm>
          <a:prstGeom prst="rect">
            <a:avLst/>
          </a:prstGeom>
        </p:spPr>
      </p:pic>
      <p:pic>
        <p:nvPicPr>
          <p:cNvPr id="5" name="Picture 4">
            <a:extLst>
              <a:ext uri="{FF2B5EF4-FFF2-40B4-BE49-F238E27FC236}">
                <a16:creationId xmlns:a16="http://schemas.microsoft.com/office/drawing/2014/main" id="{F88CD43F-4654-C86C-B785-1098169D58D9}"/>
              </a:ext>
            </a:extLst>
          </p:cNvPr>
          <p:cNvPicPr>
            <a:picLocks noChangeAspect="1"/>
          </p:cNvPicPr>
          <p:nvPr/>
        </p:nvPicPr>
        <p:blipFill>
          <a:blip r:embed="rId5"/>
          <a:stretch>
            <a:fillRect/>
          </a:stretch>
        </p:blipFill>
        <p:spPr>
          <a:xfrm>
            <a:off x="5205663" y="2743200"/>
            <a:ext cx="3356685" cy="3581400"/>
          </a:xfrm>
          <a:prstGeom prst="rect">
            <a:avLst/>
          </a:prstGeom>
        </p:spPr>
      </p:pic>
      <p:sp>
        <p:nvSpPr>
          <p:cNvPr id="6" name="TextBox 5">
            <a:extLst>
              <a:ext uri="{FF2B5EF4-FFF2-40B4-BE49-F238E27FC236}">
                <a16:creationId xmlns:a16="http://schemas.microsoft.com/office/drawing/2014/main" id="{66002291-35D0-C77D-3C1D-87182D4A7780}"/>
              </a:ext>
            </a:extLst>
          </p:cNvPr>
          <p:cNvSpPr txBox="1"/>
          <p:nvPr/>
        </p:nvSpPr>
        <p:spPr>
          <a:xfrm>
            <a:off x="5029200" y="1417638"/>
            <a:ext cx="3827463" cy="1200329"/>
          </a:xfrm>
          <a:prstGeom prst="rect">
            <a:avLst/>
          </a:prstGeom>
          <a:noFill/>
        </p:spPr>
        <p:txBody>
          <a:bodyPr wrap="square" rtlCol="0">
            <a:spAutoFit/>
          </a:bodyPr>
          <a:lstStyle/>
          <a:p>
            <a:pPr marL="171450" indent="-171450">
              <a:buFont typeface="Arial" panose="020B0604020202020204" pitchFamily="34" charset="0"/>
              <a:buChar char="•"/>
            </a:pPr>
            <a:r>
              <a:rPr lang="en-US" b="1" u="sng" dirty="0"/>
              <a:t>Page 17 </a:t>
            </a:r>
            <a:r>
              <a:rPr lang="en-US" dirty="0"/>
              <a:t>- The offers will be evaluated based on the demonstrated compliance to the requirements listed in this section. </a:t>
            </a:r>
          </a:p>
        </p:txBody>
      </p:sp>
    </p:spTree>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56506-CD6E-BC8C-7BA8-CF66F5D4B4D1}"/>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Submittals</a:t>
            </a:r>
            <a:endParaRPr lang="en-US" dirty="0"/>
          </a:p>
        </p:txBody>
      </p:sp>
      <p:sp>
        <p:nvSpPr>
          <p:cNvPr id="32771" name="Content Placeholder 2">
            <a:extLst>
              <a:ext uri="{FF2B5EF4-FFF2-40B4-BE49-F238E27FC236}">
                <a16:creationId xmlns:a16="http://schemas.microsoft.com/office/drawing/2014/main" id="{55251B7D-0809-2E77-D0FA-0FE1C7ABD00A}"/>
              </a:ext>
            </a:extLst>
          </p:cNvPr>
          <p:cNvSpPr>
            <a:spLocks noGrp="1"/>
          </p:cNvSpPr>
          <p:nvPr>
            <p:ph idx="1"/>
          </p:nvPr>
        </p:nvSpPr>
        <p:spPr>
          <a:xfrm>
            <a:off x="1312863" y="1524000"/>
            <a:ext cx="7391400" cy="4572000"/>
          </a:xfrm>
        </p:spPr>
        <p:txBody>
          <a:bodyPr/>
          <a:lstStyle/>
          <a:p>
            <a:pPr marL="0" indent="0">
              <a:spcBef>
                <a:spcPts val="600"/>
              </a:spcBef>
              <a:defRPr/>
            </a:pPr>
            <a:r>
              <a:rPr lang="en-US" altLang="en-US" dirty="0"/>
              <a:t>Email the proposal to procurement@phoenix.gov</a:t>
            </a:r>
          </a:p>
          <a:p>
            <a:pPr marL="0" indent="0" algn="ctr">
              <a:spcBef>
                <a:spcPts val="600"/>
              </a:spcBef>
              <a:defRPr/>
            </a:pPr>
            <a:r>
              <a:rPr lang="en-US" altLang="en-US" b="1" dirty="0">
                <a:solidFill>
                  <a:srgbClr val="FF0000"/>
                </a:solidFill>
              </a:rPr>
              <a:t>Do not email your Offer to the Procurement Officer</a:t>
            </a:r>
          </a:p>
          <a:p>
            <a:pPr marL="0" indent="0">
              <a:spcBef>
                <a:spcPts val="600"/>
              </a:spcBef>
              <a:defRPr/>
            </a:pPr>
            <a:endParaRPr lang="en-US" sz="1200" b="1" u="sng" kern="0" dirty="0"/>
          </a:p>
          <a:p>
            <a:pPr marL="0" indent="0">
              <a:spcBef>
                <a:spcPts val="600"/>
              </a:spcBef>
              <a:defRPr/>
            </a:pPr>
            <a:r>
              <a:rPr lang="en-US" b="1" u="sng" kern="0" dirty="0"/>
              <a:t>Submission of Offer (Pg. 7)</a:t>
            </a:r>
          </a:p>
          <a:p>
            <a:pPr marL="0" indent="0">
              <a:spcBef>
                <a:spcPts val="600"/>
              </a:spcBef>
              <a:defRPr/>
            </a:pPr>
            <a:r>
              <a:rPr lang="en-US" altLang="en-US" dirty="0"/>
              <a:t>Submit your offer in accordance to this section.</a:t>
            </a:r>
          </a:p>
          <a:p>
            <a:pPr marL="0" indent="0">
              <a:spcBef>
                <a:spcPts val="600"/>
              </a:spcBef>
              <a:defRPr/>
            </a:pPr>
            <a:endParaRPr lang="en-US" altLang="en-US" sz="1200" dirty="0"/>
          </a:p>
          <a:p>
            <a:r>
              <a:rPr lang="en-US" b="1" u="sng" kern="0" dirty="0"/>
              <a:t>Submittal Instructions (Pg. 44)</a:t>
            </a:r>
          </a:p>
          <a:p>
            <a:pPr marL="0" indent="0"/>
            <a:r>
              <a:rPr lang="en-US" kern="0" dirty="0"/>
              <a:t>Offers must follow the submission requirements identified. </a:t>
            </a:r>
          </a:p>
          <a:p>
            <a:pPr marL="0" indent="0"/>
            <a:endParaRPr lang="en-US" sz="1200" kern="0" dirty="0"/>
          </a:p>
          <a:p>
            <a:pPr marL="0" indent="0"/>
            <a:r>
              <a:rPr lang="en-US" b="1" kern="0" dirty="0"/>
              <a:t>Reminders</a:t>
            </a:r>
          </a:p>
          <a:p>
            <a:pPr>
              <a:buFont typeface="Arial" panose="020B0604020202020204" pitchFamily="34" charset="0"/>
              <a:buChar char="•"/>
            </a:pPr>
            <a:r>
              <a:rPr lang="en-US" dirty="0"/>
              <a:t>Offer must be signed by a binding official</a:t>
            </a:r>
          </a:p>
          <a:p>
            <a:pPr>
              <a:buFont typeface="Arial" panose="020B0604020202020204" pitchFamily="34" charset="0"/>
              <a:buChar char="•"/>
            </a:pPr>
            <a:r>
              <a:rPr lang="en-US" dirty="0"/>
              <a:t>Signed Addenda must be returned with your offer</a:t>
            </a:r>
          </a:p>
          <a:p>
            <a:pPr>
              <a:buFont typeface="Arial" panose="020B0604020202020204" pitchFamily="34" charset="0"/>
              <a:buChar char="•"/>
            </a:pPr>
            <a:r>
              <a:rPr lang="en-US" dirty="0"/>
              <a:t>Completed Submittal forms must be returned with your offer</a:t>
            </a:r>
          </a:p>
          <a:p>
            <a:pPr marL="0" indent="0"/>
            <a:endParaRPr lang="en-US" kern="0" dirty="0"/>
          </a:p>
          <a:p>
            <a:pPr marL="400050" lvl="1" indent="0">
              <a:spcBef>
                <a:spcPts val="600"/>
              </a:spcBef>
              <a:buNone/>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695A5A-255E-E31E-B280-851AFE6EA2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0E947B0-EFB2-1445-791C-BE4861B523D2}"/>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Submittals</a:t>
            </a:r>
            <a:endParaRPr lang="en-US" dirty="0"/>
          </a:p>
        </p:txBody>
      </p:sp>
      <p:sp>
        <p:nvSpPr>
          <p:cNvPr id="32771" name="Content Placeholder 2">
            <a:extLst>
              <a:ext uri="{FF2B5EF4-FFF2-40B4-BE49-F238E27FC236}">
                <a16:creationId xmlns:a16="http://schemas.microsoft.com/office/drawing/2014/main" id="{1571B2F9-BC33-1854-600B-42EBB1C3A4DE}"/>
              </a:ext>
            </a:extLst>
          </p:cNvPr>
          <p:cNvSpPr>
            <a:spLocks noGrp="1"/>
          </p:cNvSpPr>
          <p:nvPr>
            <p:ph idx="1"/>
          </p:nvPr>
        </p:nvSpPr>
        <p:spPr>
          <a:xfrm>
            <a:off x="1312863" y="1524000"/>
            <a:ext cx="7391400" cy="4572000"/>
          </a:xfrm>
        </p:spPr>
        <p:txBody>
          <a:bodyPr/>
          <a:lstStyle/>
          <a:p>
            <a:pPr marL="342900">
              <a:spcBef>
                <a:spcPts val="600"/>
              </a:spcBef>
              <a:buFont typeface="Wingdings" panose="05000000000000000000" pitchFamily="2" charset="2"/>
              <a:buChar char="§"/>
              <a:defRPr/>
            </a:pPr>
            <a:r>
              <a:rPr lang="en-US" altLang="en-US" dirty="0"/>
              <a:t>Complete and include the required </a:t>
            </a:r>
            <a:r>
              <a:rPr lang="en-US" altLang="en-US" u="sng" dirty="0"/>
              <a:t>submittal forms:</a:t>
            </a:r>
          </a:p>
          <a:p>
            <a:pPr marL="742950" lvl="1">
              <a:spcBef>
                <a:spcPts val="600"/>
              </a:spcBef>
              <a:defRPr/>
            </a:pPr>
            <a:r>
              <a:rPr lang="en-US" altLang="en-US" dirty="0"/>
              <a:t>Costs and Payments</a:t>
            </a:r>
          </a:p>
          <a:p>
            <a:pPr marL="742950" lvl="1">
              <a:spcBef>
                <a:spcPts val="600"/>
              </a:spcBef>
              <a:defRPr/>
            </a:pPr>
            <a:r>
              <a:rPr lang="en-US" altLang="en-US" dirty="0"/>
              <a:t>Conflict of Interest and Transparency</a:t>
            </a:r>
          </a:p>
          <a:p>
            <a:pPr marL="742950" lvl="1">
              <a:spcBef>
                <a:spcPts val="600"/>
              </a:spcBef>
              <a:defRPr/>
            </a:pPr>
            <a:r>
              <a:rPr lang="en-US" altLang="en-US" dirty="0"/>
              <a:t>Offer Signature page</a:t>
            </a:r>
          </a:p>
          <a:p>
            <a:pPr marL="742950" lvl="1">
              <a:spcBef>
                <a:spcPts val="600"/>
              </a:spcBef>
              <a:defRPr/>
            </a:pPr>
            <a:r>
              <a:rPr lang="en-US" altLang="en-US" dirty="0"/>
              <a:t>Years in Business and References</a:t>
            </a:r>
          </a:p>
          <a:p>
            <a:pPr marL="395288" lvl="1" indent="-342900">
              <a:spcBef>
                <a:spcPts val="600"/>
              </a:spcBef>
              <a:buClrTx/>
              <a:defRPr/>
            </a:pPr>
            <a:r>
              <a:rPr lang="en-US" altLang="en-US" dirty="0"/>
              <a:t>Return the completed Pricing Proposal</a:t>
            </a:r>
          </a:p>
          <a:p>
            <a:pPr marL="395288" lvl="1" indent="-342900">
              <a:spcBef>
                <a:spcPts val="600"/>
              </a:spcBef>
              <a:buClrTx/>
              <a:defRPr/>
            </a:pPr>
            <a:r>
              <a:rPr lang="en-US" altLang="en-US" dirty="0"/>
              <a:t>Please do not submit links or password protected documents</a:t>
            </a:r>
          </a:p>
          <a:p>
            <a:pPr marL="395288" lvl="1" indent="-342900">
              <a:spcBef>
                <a:spcPts val="600"/>
              </a:spcBef>
              <a:buClrTx/>
              <a:defRPr/>
            </a:pPr>
            <a:r>
              <a:rPr lang="en-US" altLang="en-US" dirty="0"/>
              <a:t>Late Offers will be rejected</a:t>
            </a:r>
          </a:p>
          <a:p>
            <a:pPr marL="857250" lvl="1" indent="-457200">
              <a:spcBef>
                <a:spcPts val="600"/>
              </a:spcBef>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Tree>
    <p:extLst>
      <p:ext uri="{BB962C8B-B14F-4D97-AF65-F5344CB8AC3E}">
        <p14:creationId xmlns:p14="http://schemas.microsoft.com/office/powerpoint/2010/main" val="20769548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268B-9E09-9A8E-B79A-77986852BE27}"/>
              </a:ext>
            </a:extLst>
          </p:cNvPr>
          <p:cNvSpPr>
            <a:spLocks noGrp="1"/>
          </p:cNvSpPr>
          <p:nvPr>
            <p:ph type="title"/>
          </p:nvPr>
        </p:nvSpPr>
        <p:spPr>
          <a:xfrm>
            <a:off x="1295400" y="274638"/>
            <a:ext cx="7620000" cy="1143000"/>
          </a:xfrm>
        </p:spPr>
        <p:txBody>
          <a:bodyPr/>
          <a:lstStyle/>
          <a:p>
            <a:r>
              <a:rPr lang="en-US" sz="4400" dirty="0"/>
              <a:t>Questions &amp; Answers (Q &amp; A)</a:t>
            </a:r>
          </a:p>
        </p:txBody>
      </p:sp>
      <p:sp>
        <p:nvSpPr>
          <p:cNvPr id="3" name="Content Placeholder 2">
            <a:extLst>
              <a:ext uri="{FF2B5EF4-FFF2-40B4-BE49-F238E27FC236}">
                <a16:creationId xmlns:a16="http://schemas.microsoft.com/office/drawing/2014/main" id="{DE1E6D3E-D78D-0926-A7BA-A3A5B877DF1A}"/>
              </a:ext>
            </a:extLst>
          </p:cNvPr>
          <p:cNvSpPr>
            <a:spLocks noGrp="1"/>
          </p:cNvSpPr>
          <p:nvPr>
            <p:ph idx="1"/>
          </p:nvPr>
        </p:nvSpPr>
        <p:spPr>
          <a:xfrm>
            <a:off x="1295400" y="1600200"/>
            <a:ext cx="7620000" cy="4525963"/>
          </a:xfrm>
        </p:spPr>
        <p:txBody>
          <a:bodyPr/>
          <a:lstStyle/>
          <a:p>
            <a:pPr marL="455613" indent="-457200">
              <a:buFont typeface="Arial" panose="020B0604020202020204" pitchFamily="34" charset="0"/>
              <a:buChar char="•"/>
            </a:pPr>
            <a:r>
              <a:rPr lang="en-US" sz="2800" dirty="0"/>
              <a:t>Submit questions by April 17, 2025 </a:t>
            </a:r>
          </a:p>
          <a:p>
            <a:pPr marL="855663" lvl="1" indent="-457200">
              <a:buFont typeface="Arial" panose="020B0604020202020204" pitchFamily="34" charset="0"/>
              <a:buChar char="•"/>
            </a:pPr>
            <a:r>
              <a:rPr lang="en-US" sz="2800" dirty="0"/>
              <a:t>2:00 p.m., local Phoenix time</a:t>
            </a:r>
          </a:p>
          <a:p>
            <a:pPr marL="855663" lvl="1" indent="-457200">
              <a:buFont typeface="Arial" panose="020B0604020202020204" pitchFamily="34" charset="0"/>
              <a:buChar char="•"/>
            </a:pPr>
            <a:r>
              <a:rPr lang="en-US" sz="2800" dirty="0"/>
              <a:t>Email to: Margie.Vasquez@phoenix.gov </a:t>
            </a:r>
          </a:p>
          <a:p>
            <a:pPr marL="455613" indent="-457200">
              <a:buFont typeface="Arial" panose="020B0604020202020204" pitchFamily="34" charset="0"/>
              <a:buChar char="•"/>
            </a:pPr>
            <a:endParaRPr lang="en-US" sz="2800" dirty="0"/>
          </a:p>
          <a:p>
            <a:pPr marL="455613" indent="-457200">
              <a:buFont typeface="Arial" panose="020B0604020202020204" pitchFamily="34" charset="0"/>
              <a:buChar char="•"/>
            </a:pPr>
            <a:r>
              <a:rPr lang="en-US" sz="2800" dirty="0"/>
              <a:t>Answers will be published via an addendum at the City’s solicitation website.</a:t>
            </a:r>
          </a:p>
          <a:p>
            <a:pPr marL="855663" lvl="1" indent="-457200">
              <a:buFont typeface="Arial" panose="020B0604020202020204" pitchFamily="34" charset="0"/>
              <a:buChar char="•"/>
            </a:pPr>
            <a:r>
              <a:rPr lang="en-US" sz="2400" dirty="0">
                <a:hlinkClick r:id="rId3"/>
              </a:rPr>
              <a:t>Solicitation Details - Solicitations City of Phoenix</a:t>
            </a:r>
            <a:endParaRPr lang="en-US" sz="2400" dirty="0"/>
          </a:p>
          <a:p>
            <a:pPr marL="455613"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340465354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BD8A914-8A7A-026D-3DE3-D182613CB56A}"/>
              </a:ext>
            </a:extLst>
          </p:cNvPr>
          <p:cNvSpPr txBox="1">
            <a:spLocks/>
          </p:cNvSpPr>
          <p:nvPr/>
        </p:nvSpPr>
        <p:spPr>
          <a:xfrm>
            <a:off x="1295400" y="1676400"/>
            <a:ext cx="7391400" cy="4449763"/>
          </a:xfrm>
          <a:prstGeom prst="rect">
            <a:avLst/>
          </a:prstGeom>
        </p:spPr>
        <p:txBody>
          <a:bodyPr/>
          <a:lstStyle>
            <a:lvl1pPr marL="341313" indent="-342900" algn="l" rtl="0" eaLnBrk="0" fontAlgn="base" hangingPunct="0">
              <a:spcBef>
                <a:spcPct val="20000"/>
              </a:spcBef>
              <a:spcAft>
                <a:spcPct val="0"/>
              </a:spcAft>
              <a:defRPr sz="2000">
                <a:solidFill>
                  <a:srgbClr val="48494B"/>
                </a:solidFill>
                <a:latin typeface="+mn-lt"/>
                <a:ea typeface="+mn-ea"/>
                <a:cs typeface="+mn-cs"/>
              </a:defRPr>
            </a:lvl1pPr>
            <a:lvl2pPr marL="741363" indent="-28575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2pPr>
            <a:lvl3pPr marL="1141413" indent="-22860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3pPr>
            <a:lvl4pPr marL="1598613" indent="-22860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4pPr>
            <a:lvl5pPr marL="2055813" indent="-228600" algn="l" rtl="0" eaLnBrk="0" fontAlgn="base" hangingPunct="0">
              <a:spcBef>
                <a:spcPct val="20000"/>
              </a:spcBef>
              <a:spcAft>
                <a:spcPct val="0"/>
              </a:spcAft>
              <a:buClr>
                <a:srgbClr val="5482AB"/>
              </a:buClr>
              <a:buFont typeface="Wingdings" panose="05000000000000000000" pitchFamily="2" charset="2"/>
              <a:buChar char="§"/>
              <a:defRPr sz="2000">
                <a:solidFill>
                  <a:srgbClr val="48494B"/>
                </a:solidFill>
                <a:latin typeface="+mn-lt"/>
              </a:defRPr>
            </a:lvl5pPr>
            <a:lvl6pPr marL="25146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6pPr>
            <a:lvl7pPr marL="29718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7pPr>
            <a:lvl8pPr marL="34290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8pPr>
            <a:lvl9pPr marL="3886200" indent="-228600" algn="l" rtl="0" fontAlgn="base">
              <a:spcBef>
                <a:spcPct val="20000"/>
              </a:spcBef>
              <a:spcAft>
                <a:spcPct val="0"/>
              </a:spcAft>
              <a:buClr>
                <a:srgbClr val="5482AB"/>
              </a:buClr>
              <a:buFont typeface="Wingdings" pitchFamily="1" charset="2"/>
              <a:buChar char="§"/>
              <a:defRPr sz="2000">
                <a:solidFill>
                  <a:srgbClr val="48494B"/>
                </a:solidFill>
                <a:latin typeface="+mn-lt"/>
              </a:defRPr>
            </a:lvl9pPr>
          </a:lstStyle>
          <a:p>
            <a:pPr>
              <a:buFont typeface="Wingdings" panose="05000000000000000000" pitchFamily="2" charset="2"/>
              <a:buChar char="§"/>
              <a:defRPr/>
            </a:pPr>
            <a:r>
              <a:rPr lang="en-US" altLang="en-US" kern="0" dirty="0"/>
              <a:t>Please turn off or silence cell phones during this pre-offer conference.</a:t>
            </a:r>
          </a:p>
          <a:p>
            <a:pPr>
              <a:buFont typeface="Wingdings" panose="05000000000000000000" pitchFamily="2" charset="2"/>
              <a:buChar char="§"/>
              <a:defRPr/>
            </a:pPr>
            <a:endParaRPr lang="en-US" altLang="en-US" sz="1000" kern="0" dirty="0"/>
          </a:p>
          <a:p>
            <a:pPr>
              <a:buFont typeface="Wingdings" panose="05000000000000000000" pitchFamily="2" charset="2"/>
              <a:buChar char="§"/>
              <a:defRPr/>
            </a:pPr>
            <a:r>
              <a:rPr lang="en-US" altLang="en-US" kern="0" dirty="0"/>
              <a:t>Please mute your microphones, unless you are speaking, to mitigate background noise and potential electronic feedback for the other participants.</a:t>
            </a:r>
          </a:p>
          <a:p>
            <a:pPr>
              <a:buFont typeface="Wingdings" panose="05000000000000000000" pitchFamily="2" charset="2"/>
              <a:buChar char="§"/>
              <a:defRPr/>
            </a:pPr>
            <a:endParaRPr lang="en-US" altLang="en-US" sz="1000" kern="0" dirty="0"/>
          </a:p>
          <a:p>
            <a:pPr>
              <a:buFont typeface="Wingdings" panose="05000000000000000000" pitchFamily="2" charset="2"/>
              <a:buChar char="§"/>
              <a:defRPr/>
            </a:pPr>
            <a:r>
              <a:rPr lang="en-US" altLang="en-US" kern="0" dirty="0"/>
              <a:t>We will be touching on each major section of the solicitation, please try and limit your questions to the section being discussed.</a:t>
            </a:r>
          </a:p>
          <a:p>
            <a:pPr>
              <a:buFont typeface="Wingdings" panose="05000000000000000000" pitchFamily="2" charset="2"/>
              <a:buChar char="§"/>
              <a:defRPr/>
            </a:pPr>
            <a:endParaRPr lang="en-US" altLang="en-US" sz="1000" kern="0" dirty="0"/>
          </a:p>
          <a:p>
            <a:pPr>
              <a:buFont typeface="Wingdings" panose="05000000000000000000" pitchFamily="2" charset="2"/>
              <a:buChar char="§"/>
              <a:defRPr/>
            </a:pPr>
            <a:r>
              <a:rPr lang="en-US" altLang="en-US" kern="0" dirty="0"/>
              <a:t>Please add your questions to the chat during this pre-offer conference.</a:t>
            </a:r>
          </a:p>
        </p:txBody>
      </p:sp>
      <p:sp>
        <p:nvSpPr>
          <p:cNvPr id="3" name="Title 1">
            <a:extLst>
              <a:ext uri="{FF2B5EF4-FFF2-40B4-BE49-F238E27FC236}">
                <a16:creationId xmlns:a16="http://schemas.microsoft.com/office/drawing/2014/main" id="{41EFA6A5-D9E4-B75A-5083-05A7706702FE}"/>
              </a:ext>
            </a:extLst>
          </p:cNvPr>
          <p:cNvSpPr txBox="1">
            <a:spLocks/>
          </p:cNvSpPr>
          <p:nvPr/>
        </p:nvSpPr>
        <p:spPr>
          <a:xfrm>
            <a:off x="1295400" y="274638"/>
            <a:ext cx="7391400" cy="1143000"/>
          </a:xfrm>
          <a:prstGeom prst="rect">
            <a:avLst/>
          </a:prstGeom>
        </p:spPr>
        <p:txBody>
          <a:bodyPr/>
          <a:lstStyle>
            <a:lvl1pPr algn="l" rtl="0" eaLnBrk="0" fontAlgn="base" hangingPunct="0">
              <a:spcBef>
                <a:spcPct val="0"/>
              </a:spcBef>
              <a:spcAft>
                <a:spcPct val="0"/>
              </a:spcAft>
              <a:defRPr sz="2400">
                <a:solidFill>
                  <a:schemeClr val="bg1"/>
                </a:solidFill>
                <a:latin typeface="+mj-lt"/>
                <a:ea typeface="+mj-ea"/>
                <a:cs typeface="+mj-cs"/>
              </a:defRPr>
            </a:lvl1pPr>
            <a:lvl2pPr algn="l" rtl="0" eaLnBrk="0" fontAlgn="base" hangingPunct="0">
              <a:spcBef>
                <a:spcPct val="0"/>
              </a:spcBef>
              <a:spcAft>
                <a:spcPct val="0"/>
              </a:spcAft>
              <a:defRPr sz="2400">
                <a:solidFill>
                  <a:schemeClr val="bg1"/>
                </a:solidFill>
                <a:latin typeface="Arial" charset="0"/>
              </a:defRPr>
            </a:lvl2pPr>
            <a:lvl3pPr algn="l" rtl="0" eaLnBrk="0" fontAlgn="base" hangingPunct="0">
              <a:spcBef>
                <a:spcPct val="0"/>
              </a:spcBef>
              <a:spcAft>
                <a:spcPct val="0"/>
              </a:spcAft>
              <a:defRPr sz="2400">
                <a:solidFill>
                  <a:schemeClr val="bg1"/>
                </a:solidFill>
                <a:latin typeface="Arial" charset="0"/>
              </a:defRPr>
            </a:lvl3pPr>
            <a:lvl4pPr algn="l" rtl="0" eaLnBrk="0" fontAlgn="base" hangingPunct="0">
              <a:spcBef>
                <a:spcPct val="0"/>
              </a:spcBef>
              <a:spcAft>
                <a:spcPct val="0"/>
              </a:spcAft>
              <a:defRPr sz="2400">
                <a:solidFill>
                  <a:schemeClr val="bg1"/>
                </a:solidFill>
                <a:latin typeface="Arial" charset="0"/>
              </a:defRPr>
            </a:lvl4pPr>
            <a:lvl5pPr algn="l" rtl="0" eaLnBrk="0" fontAlgn="base" hangingPunct="0">
              <a:spcBef>
                <a:spcPct val="0"/>
              </a:spcBef>
              <a:spcAft>
                <a:spcPct val="0"/>
              </a:spcAft>
              <a:defRPr sz="2400">
                <a:solidFill>
                  <a:schemeClr val="bg1"/>
                </a:solidFill>
                <a:latin typeface="Arial" charset="0"/>
              </a:defRPr>
            </a:lvl5pPr>
            <a:lvl6pPr marL="457200" algn="l" rtl="0" fontAlgn="base">
              <a:spcBef>
                <a:spcPct val="0"/>
              </a:spcBef>
              <a:spcAft>
                <a:spcPct val="0"/>
              </a:spcAft>
              <a:defRPr sz="2400">
                <a:solidFill>
                  <a:schemeClr val="bg1"/>
                </a:solidFill>
                <a:latin typeface="Arial" charset="0"/>
              </a:defRPr>
            </a:lvl6pPr>
            <a:lvl7pPr marL="914400" algn="l" rtl="0" fontAlgn="base">
              <a:spcBef>
                <a:spcPct val="0"/>
              </a:spcBef>
              <a:spcAft>
                <a:spcPct val="0"/>
              </a:spcAft>
              <a:defRPr sz="2400">
                <a:solidFill>
                  <a:schemeClr val="bg1"/>
                </a:solidFill>
                <a:latin typeface="Arial" charset="0"/>
              </a:defRPr>
            </a:lvl7pPr>
            <a:lvl8pPr marL="1371600" algn="l" rtl="0" fontAlgn="base">
              <a:spcBef>
                <a:spcPct val="0"/>
              </a:spcBef>
              <a:spcAft>
                <a:spcPct val="0"/>
              </a:spcAft>
              <a:defRPr sz="2400">
                <a:solidFill>
                  <a:schemeClr val="bg1"/>
                </a:solidFill>
                <a:latin typeface="Arial" charset="0"/>
              </a:defRPr>
            </a:lvl8pPr>
            <a:lvl9pPr marL="1828800" algn="l" rtl="0" fontAlgn="base">
              <a:spcBef>
                <a:spcPct val="0"/>
              </a:spcBef>
              <a:spcAft>
                <a:spcPct val="0"/>
              </a:spcAft>
              <a:defRPr sz="2400">
                <a:solidFill>
                  <a:schemeClr val="bg1"/>
                </a:solidFill>
                <a:latin typeface="Arial" charset="0"/>
              </a:defRPr>
            </a:lvl9pPr>
          </a:lstStyle>
          <a:p>
            <a:pPr algn="ctr">
              <a:defRPr/>
            </a:pPr>
            <a:r>
              <a:rPr lang="en-US" altLang="en-US" sz="4400" dirty="0">
                <a:solidFill>
                  <a:prstClr val="white"/>
                </a:solidFill>
                <a:cs typeface="Arial" panose="020B0604020202020204" pitchFamily="34" charset="0"/>
              </a:rPr>
              <a:t>Welcome!</a:t>
            </a:r>
            <a:endParaRPr lang="en-US" kern="0" dirty="0"/>
          </a:p>
        </p:txBody>
      </p:sp>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D3BE-E800-5D24-A6CA-88B29DDA688E}"/>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Key Dates</a:t>
            </a:r>
            <a:endParaRPr lang="en-US" dirty="0"/>
          </a:p>
        </p:txBody>
      </p:sp>
      <p:sp>
        <p:nvSpPr>
          <p:cNvPr id="32771" name="Content Placeholder 2">
            <a:extLst>
              <a:ext uri="{FF2B5EF4-FFF2-40B4-BE49-F238E27FC236}">
                <a16:creationId xmlns:a16="http://schemas.microsoft.com/office/drawing/2014/main" id="{BAA46192-768D-BFAA-A348-C7376ABED05D}"/>
              </a:ext>
            </a:extLst>
          </p:cNvPr>
          <p:cNvSpPr>
            <a:spLocks noGrp="1"/>
          </p:cNvSpPr>
          <p:nvPr>
            <p:ph idx="1"/>
          </p:nvPr>
        </p:nvSpPr>
        <p:spPr>
          <a:xfrm>
            <a:off x="1295400" y="2057400"/>
            <a:ext cx="7848600" cy="4068763"/>
          </a:xfrm>
        </p:spPr>
        <p:txBody>
          <a:bodyPr/>
          <a:lstStyle/>
          <a:p>
            <a:pPr marL="0" indent="0">
              <a:spcBef>
                <a:spcPts val="600"/>
              </a:spcBef>
              <a:defRPr/>
            </a:pPr>
            <a:endParaRPr lang="en-US" altLang="en-US" sz="2400" dirty="0"/>
          </a:p>
          <a:p>
            <a:pPr marL="0" indent="0">
              <a:spcBef>
                <a:spcPts val="600"/>
              </a:spcBef>
              <a:defRPr/>
            </a:pPr>
            <a:endParaRPr lang="en-US" altLang="en-US" sz="2400" dirty="0"/>
          </a:p>
          <a:p>
            <a:pPr marL="0" indent="0">
              <a:spcBef>
                <a:spcPts val="600"/>
              </a:spcBef>
              <a:defRPr/>
            </a:pPr>
            <a:endParaRPr lang="en-US" altLang="en-US" sz="2400" dirty="0"/>
          </a:p>
          <a:p>
            <a:pPr marL="0" indent="0">
              <a:spcBef>
                <a:spcPts val="600"/>
              </a:spcBef>
              <a:defRPr/>
            </a:pPr>
            <a:endParaRPr lang="en-US" altLang="en-US" sz="2400" dirty="0"/>
          </a:p>
          <a:p>
            <a:pPr marL="0" indent="0">
              <a:spcBef>
                <a:spcPts val="600"/>
              </a:spcBef>
              <a:defRPr/>
            </a:pPr>
            <a:r>
              <a:rPr lang="en-US" altLang="en-US" sz="2400" dirty="0"/>
              <a:t>Written Inquiries Due	</a:t>
            </a:r>
            <a:r>
              <a:rPr lang="en-US" altLang="en-US" sz="2400" b="1" dirty="0"/>
              <a:t>April 17, 2025</a:t>
            </a:r>
          </a:p>
          <a:p>
            <a:pPr marL="0" indent="0">
              <a:spcBef>
                <a:spcPts val="600"/>
              </a:spcBef>
              <a:defRPr/>
            </a:pPr>
            <a:r>
              <a:rPr lang="en-US" altLang="en-US" sz="2400" b="1" dirty="0"/>
              <a:t>				at 2:00 p.m.</a:t>
            </a:r>
          </a:p>
          <a:p>
            <a:pPr marL="0" indent="0">
              <a:spcBef>
                <a:spcPts val="600"/>
              </a:spcBef>
              <a:defRPr/>
            </a:pPr>
            <a:endParaRPr lang="en-US" altLang="en-US" sz="2400" dirty="0"/>
          </a:p>
          <a:p>
            <a:pPr marL="0" indent="0">
              <a:spcBef>
                <a:spcPts val="600"/>
              </a:spcBef>
              <a:defRPr/>
            </a:pPr>
            <a:r>
              <a:rPr lang="en-US" altLang="en-US" sz="2400" dirty="0"/>
              <a:t>Offer Due Date		</a:t>
            </a:r>
            <a:r>
              <a:rPr lang="en-US" altLang="en-US" sz="2400" b="1" dirty="0"/>
              <a:t>April 25, 2025</a:t>
            </a:r>
          </a:p>
          <a:p>
            <a:pPr marL="0" indent="0">
              <a:spcBef>
                <a:spcPts val="600"/>
              </a:spcBef>
              <a:defRPr/>
            </a:pPr>
            <a:r>
              <a:rPr lang="en-US" altLang="en-US" sz="2400" b="1" dirty="0"/>
              <a:t>				at 2:00 p.m.</a:t>
            </a:r>
          </a:p>
          <a:p>
            <a:pPr>
              <a:defRPr/>
            </a:pPr>
            <a:endParaRPr lang="en-US" altLang="en-US" dirty="0"/>
          </a:p>
        </p:txBody>
      </p:sp>
      <p:pic>
        <p:nvPicPr>
          <p:cNvPr id="52228" name="Picture 2">
            <a:extLst>
              <a:ext uri="{FF2B5EF4-FFF2-40B4-BE49-F238E27FC236}">
                <a16:creationId xmlns:a16="http://schemas.microsoft.com/office/drawing/2014/main" id="{484CC3B7-88B7-B8BE-7B19-A53F5161902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649486">
            <a:off x="674688" y="1174750"/>
            <a:ext cx="2998787"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ED3BE-E800-5D24-A6CA-88B29DDA688E}"/>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Questions</a:t>
            </a:r>
            <a:endParaRPr lang="en-US" dirty="0"/>
          </a:p>
        </p:txBody>
      </p:sp>
      <p:sp>
        <p:nvSpPr>
          <p:cNvPr id="32771" name="Content Placeholder 2">
            <a:extLst>
              <a:ext uri="{FF2B5EF4-FFF2-40B4-BE49-F238E27FC236}">
                <a16:creationId xmlns:a16="http://schemas.microsoft.com/office/drawing/2014/main" id="{BAA46192-768D-BFAA-A348-C7376ABED05D}"/>
              </a:ext>
            </a:extLst>
          </p:cNvPr>
          <p:cNvSpPr>
            <a:spLocks noGrp="1"/>
          </p:cNvSpPr>
          <p:nvPr>
            <p:ph idx="1"/>
          </p:nvPr>
        </p:nvSpPr>
        <p:spPr>
          <a:xfrm>
            <a:off x="1295400" y="2057400"/>
            <a:ext cx="7848600" cy="4068763"/>
          </a:xfrm>
        </p:spPr>
        <p:txBody>
          <a:bodyPr/>
          <a:lstStyle/>
          <a:p>
            <a:pPr marL="0" indent="0">
              <a:spcBef>
                <a:spcPts val="600"/>
              </a:spcBef>
              <a:defRPr/>
            </a:pPr>
            <a:endParaRPr lang="en-US" altLang="en-US" sz="2400" dirty="0"/>
          </a:p>
          <a:p>
            <a:pPr marL="0" indent="0">
              <a:spcBef>
                <a:spcPts val="600"/>
              </a:spcBef>
              <a:defRPr/>
            </a:pPr>
            <a:endParaRPr lang="en-US" altLang="en-US" sz="2400" dirty="0"/>
          </a:p>
          <a:p>
            <a:pPr marL="0" indent="0">
              <a:spcBef>
                <a:spcPts val="600"/>
              </a:spcBef>
              <a:defRPr/>
            </a:pPr>
            <a:endParaRPr lang="en-US" altLang="en-US" sz="2400" dirty="0"/>
          </a:p>
          <a:p>
            <a:pPr marL="0" indent="0">
              <a:spcBef>
                <a:spcPts val="600"/>
              </a:spcBef>
              <a:defRPr/>
            </a:pPr>
            <a:endParaRPr lang="en-US" altLang="en-US" sz="2400" dirty="0"/>
          </a:p>
          <a:p>
            <a:pPr>
              <a:defRPr/>
            </a:pPr>
            <a:endParaRPr lang="en-US" altLang="en-US" dirty="0"/>
          </a:p>
        </p:txBody>
      </p:sp>
      <p:pic>
        <p:nvPicPr>
          <p:cNvPr id="3" name="Content Placeholder 10" descr="Magnifying glass and question mark">
            <a:extLst>
              <a:ext uri="{FF2B5EF4-FFF2-40B4-BE49-F238E27FC236}">
                <a16:creationId xmlns:a16="http://schemas.microsoft.com/office/drawing/2014/main" id="{9D004D85-1E67-CE79-4681-2700B499F2A9}"/>
              </a:ext>
            </a:extLst>
          </p:cNvPr>
          <p:cNvPicPr>
            <a:picLocks noChangeAspect="1"/>
          </p:cNvPicPr>
          <p:nvPr/>
        </p:nvPicPr>
        <p:blipFill>
          <a:blip r:embed="rId3"/>
          <a:stretch>
            <a:fillRect/>
          </a:stretch>
        </p:blipFill>
        <p:spPr bwMode="auto">
          <a:xfrm>
            <a:off x="1295400" y="1784274"/>
            <a:ext cx="7391400" cy="415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592201"/>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AD70E-B091-F889-6638-A435B54D1495}"/>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Legal Notice</a:t>
            </a:r>
            <a:endParaRPr lang="en-US" dirty="0"/>
          </a:p>
        </p:txBody>
      </p:sp>
      <p:sp>
        <p:nvSpPr>
          <p:cNvPr id="32771" name="Content Placeholder 2">
            <a:extLst>
              <a:ext uri="{FF2B5EF4-FFF2-40B4-BE49-F238E27FC236}">
                <a16:creationId xmlns:a16="http://schemas.microsoft.com/office/drawing/2014/main" id="{A4DE7A11-5285-51E2-251F-C21E2ABA5E98}"/>
              </a:ext>
            </a:extLst>
          </p:cNvPr>
          <p:cNvSpPr>
            <a:spLocks noGrp="1"/>
          </p:cNvSpPr>
          <p:nvPr>
            <p:ph idx="1"/>
          </p:nvPr>
        </p:nvSpPr>
        <p:spPr>
          <a:xfrm>
            <a:off x="1295400" y="1676400"/>
            <a:ext cx="7391400" cy="4449763"/>
          </a:xfrm>
        </p:spPr>
        <p:txBody>
          <a:bodyPr/>
          <a:lstStyle/>
          <a:p>
            <a:pPr marL="0" algn="just">
              <a:spcBef>
                <a:spcPts val="0"/>
              </a:spcBef>
              <a:spcAft>
                <a:spcPts val="0"/>
              </a:spcAft>
              <a:defRPr/>
            </a:pPr>
            <a:r>
              <a:rPr lang="en-US" sz="1600" dirty="0">
                <a:ea typeface="Arial" panose="020B0604020202020204" pitchFamily="34" charset="0"/>
              </a:rPr>
              <a:t>The purpose of the Pre-Offer Conference is to provide a casual atmosphere to discuss the City’s intent and to determine whether the City’s requirements are clearly stated.</a:t>
            </a:r>
            <a:endParaRPr lang="en-US" sz="1600" dirty="0">
              <a:latin typeface="Times New Roman" panose="02020603050405020304" pitchFamily="18" charset="0"/>
              <a:ea typeface="Times New Roman" panose="02020603050405020304" pitchFamily="18" charset="0"/>
            </a:endParaRPr>
          </a:p>
          <a:p>
            <a:pPr marL="0" algn="just">
              <a:spcBef>
                <a:spcPts val="0"/>
              </a:spcBef>
              <a:spcAft>
                <a:spcPts val="0"/>
              </a:spcAft>
              <a:defRPr/>
            </a:pPr>
            <a:r>
              <a:rPr lang="en-US" sz="1600" dirty="0">
                <a:ea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pPr marL="0" algn="just">
              <a:spcBef>
                <a:spcPts val="0"/>
              </a:spcBef>
              <a:spcAft>
                <a:spcPts val="0"/>
              </a:spcAft>
              <a:defRPr/>
            </a:pPr>
            <a:r>
              <a:rPr lang="en-US" sz="1600" dirty="0">
                <a:ea typeface="Arial" panose="020B0604020202020204" pitchFamily="34" charset="0"/>
              </a:rPr>
              <a:t>Although an exchange of information may take place, the official position of the City is that which is delivered in the solicitation document and in the form of a written Solicitation Addendum. Therefore, nothing said here today should be construed as a change to the written requirements in the solicitation document.</a:t>
            </a:r>
            <a:endParaRPr lang="en-US" sz="1600" dirty="0">
              <a:latin typeface="Times New Roman" panose="02020603050405020304" pitchFamily="18" charset="0"/>
              <a:ea typeface="Times New Roman" panose="02020603050405020304" pitchFamily="18" charset="0"/>
            </a:endParaRPr>
          </a:p>
          <a:p>
            <a:pPr marL="0" algn="just">
              <a:spcBef>
                <a:spcPts val="0"/>
              </a:spcBef>
              <a:spcAft>
                <a:spcPts val="0"/>
              </a:spcAft>
              <a:defRPr/>
            </a:pPr>
            <a:r>
              <a:rPr lang="en-US" sz="1600" dirty="0">
                <a:ea typeface="Arial" panose="020B0604020202020204" pitchFamily="34" charset="0"/>
              </a:rPr>
              <a:t> </a:t>
            </a:r>
            <a:endParaRPr lang="en-US" sz="1600" dirty="0">
              <a:latin typeface="Times New Roman" panose="02020603050405020304" pitchFamily="18" charset="0"/>
              <a:ea typeface="Times New Roman" panose="02020603050405020304" pitchFamily="18" charset="0"/>
            </a:endParaRPr>
          </a:p>
          <a:p>
            <a:pPr marL="0" algn="just">
              <a:spcBef>
                <a:spcPts val="0"/>
              </a:spcBef>
              <a:spcAft>
                <a:spcPts val="0"/>
              </a:spcAft>
              <a:defRPr/>
            </a:pPr>
            <a:r>
              <a:rPr lang="en-US" sz="1600" dirty="0">
                <a:ea typeface="Arial" panose="020B0604020202020204" pitchFamily="34" charset="0"/>
              </a:rPr>
              <a:t>Any changes will be in the form of a solicitation addendum. Vendors must acknowledge receipt of any/all addenda by signing and returning the document with their submittal, or the response may be considered non-responsive.</a:t>
            </a:r>
            <a:endParaRPr lang="en-US" sz="1600" dirty="0">
              <a:latin typeface="Times New Roman" panose="02020603050405020304" pitchFamily="18" charset="0"/>
              <a:ea typeface="Times New Roman" panose="02020603050405020304" pitchFamily="18" charset="0"/>
            </a:endParaRPr>
          </a:p>
          <a:p>
            <a:pPr marL="0" algn="just">
              <a:spcBef>
                <a:spcPts val="0"/>
              </a:spcBef>
              <a:spcAft>
                <a:spcPts val="0"/>
              </a:spcAft>
              <a:defRPr/>
            </a:pPr>
            <a:endParaRPr lang="en-US" sz="1600" dirty="0">
              <a:ea typeface="Times New Roman" panose="02020603050405020304" pitchFamily="18" charset="0"/>
            </a:endParaRPr>
          </a:p>
          <a:p>
            <a:pPr marL="0" algn="just">
              <a:spcBef>
                <a:spcPts val="0"/>
              </a:spcBef>
              <a:spcAft>
                <a:spcPts val="0"/>
              </a:spcAft>
              <a:defRPr/>
            </a:pPr>
            <a:r>
              <a:rPr lang="en-US" sz="1600" dirty="0">
                <a:ea typeface="Times New Roman" panose="02020603050405020304" pitchFamily="18" charset="0"/>
              </a:rPr>
              <a:t>Please note that it is the responsibility of the Offeror to read the entire solicitation document. Offerors must contact the Procurement Officer if they have any questions – no other City employees per the Transparency Policy.</a:t>
            </a:r>
            <a:endParaRPr lang="en-US" sz="1600" dirty="0">
              <a:latin typeface="Times New Roman" panose="02020603050405020304" pitchFamily="18" charset="0"/>
              <a:ea typeface="Times New Roman" panose="02020603050405020304" pitchFamily="18" charset="0"/>
            </a:endParaRPr>
          </a:p>
          <a:p>
            <a:pPr>
              <a:defRPr/>
            </a:pPr>
            <a:endParaRPr lang="en-US" altLang="en-US" dirty="0"/>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DF01-6FDF-E514-CE35-AB1C3B7A63C2}"/>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Key Dates</a:t>
            </a:r>
            <a:endParaRPr lang="en-US" dirty="0"/>
          </a:p>
        </p:txBody>
      </p:sp>
      <p:sp>
        <p:nvSpPr>
          <p:cNvPr id="32771" name="Content Placeholder 2">
            <a:extLst>
              <a:ext uri="{FF2B5EF4-FFF2-40B4-BE49-F238E27FC236}">
                <a16:creationId xmlns:a16="http://schemas.microsoft.com/office/drawing/2014/main" id="{6E47770E-F637-0432-3071-77BBE95FA1B6}"/>
              </a:ext>
            </a:extLst>
          </p:cNvPr>
          <p:cNvSpPr>
            <a:spLocks noGrp="1"/>
          </p:cNvSpPr>
          <p:nvPr>
            <p:ph idx="1"/>
          </p:nvPr>
        </p:nvSpPr>
        <p:spPr>
          <a:xfrm>
            <a:off x="1219200" y="1347852"/>
            <a:ext cx="7848600" cy="5235510"/>
          </a:xfrm>
        </p:spPr>
        <p:txBody>
          <a:bodyPr/>
          <a:lstStyle/>
          <a:p>
            <a:pPr marL="0" indent="0">
              <a:spcBef>
                <a:spcPts val="600"/>
              </a:spcBef>
              <a:defRPr/>
            </a:pPr>
            <a:r>
              <a:rPr lang="en-US" altLang="en-US" sz="2400" dirty="0"/>
              <a:t>Pre-Offer Conference	April 15, 2025</a:t>
            </a:r>
          </a:p>
          <a:p>
            <a:pPr marL="0" indent="0">
              <a:spcBef>
                <a:spcPts val="600"/>
              </a:spcBef>
              <a:defRPr/>
            </a:pPr>
            <a:r>
              <a:rPr lang="en-US" altLang="en-US" sz="2400" dirty="0"/>
              <a:t>				at 2:00 p.m.</a:t>
            </a:r>
          </a:p>
          <a:p>
            <a:pPr marL="0" indent="0">
              <a:spcBef>
                <a:spcPts val="600"/>
              </a:spcBef>
              <a:defRPr/>
            </a:pPr>
            <a:endParaRPr lang="en-US" altLang="en-US" sz="2400" dirty="0"/>
          </a:p>
          <a:p>
            <a:pPr marL="0" indent="0">
              <a:spcBef>
                <a:spcPts val="600"/>
              </a:spcBef>
              <a:defRPr/>
            </a:pPr>
            <a:r>
              <a:rPr lang="en-US" altLang="en-US" sz="2400" dirty="0"/>
              <a:t>Written Inquiries Due 	</a:t>
            </a:r>
            <a:r>
              <a:rPr lang="en-US" altLang="en-US" sz="2400" dirty="0">
                <a:solidFill>
                  <a:srgbClr val="FF0000"/>
                </a:solidFill>
              </a:rPr>
              <a:t>April 17, 2025 (Thurs)</a:t>
            </a:r>
          </a:p>
          <a:p>
            <a:pPr marL="0" indent="0">
              <a:spcBef>
                <a:spcPts val="600"/>
              </a:spcBef>
              <a:defRPr/>
            </a:pPr>
            <a:r>
              <a:rPr lang="en-US" altLang="en-US" sz="2400" dirty="0">
                <a:solidFill>
                  <a:srgbClr val="FF0000"/>
                </a:solidFill>
              </a:rPr>
              <a:t>				at 2:00 p.m.</a:t>
            </a:r>
          </a:p>
          <a:p>
            <a:pPr marL="0" indent="0">
              <a:spcBef>
                <a:spcPts val="600"/>
              </a:spcBef>
              <a:defRPr/>
            </a:pPr>
            <a:endParaRPr lang="en-US" altLang="en-US" sz="2400" dirty="0">
              <a:solidFill>
                <a:srgbClr val="FF0000"/>
              </a:solidFill>
            </a:endParaRPr>
          </a:p>
          <a:p>
            <a:pPr marL="0" indent="0">
              <a:spcBef>
                <a:spcPts val="600"/>
              </a:spcBef>
              <a:defRPr/>
            </a:pPr>
            <a:r>
              <a:rPr lang="en-US" altLang="en-US" sz="2400" dirty="0"/>
              <a:t>City Responses Due	</a:t>
            </a:r>
            <a:r>
              <a:rPr lang="en-US" altLang="en-US" sz="2400" dirty="0">
                <a:solidFill>
                  <a:srgbClr val="FF0000"/>
                </a:solidFill>
              </a:rPr>
              <a:t>April 21, 2025 (Mon)</a:t>
            </a:r>
          </a:p>
          <a:p>
            <a:pPr marL="0" indent="0">
              <a:spcBef>
                <a:spcPts val="600"/>
              </a:spcBef>
              <a:defRPr/>
            </a:pPr>
            <a:r>
              <a:rPr lang="en-US" altLang="en-US" sz="2400" dirty="0">
                <a:solidFill>
                  <a:srgbClr val="FF0000"/>
                </a:solidFill>
              </a:rPr>
              <a:t>				at 10:00 </a:t>
            </a:r>
            <a:r>
              <a:rPr lang="en-US" altLang="en-US" sz="2400" dirty="0" err="1">
                <a:solidFill>
                  <a:srgbClr val="FF0000"/>
                </a:solidFill>
              </a:rPr>
              <a:t>a.m</a:t>
            </a:r>
            <a:endParaRPr lang="en-US" altLang="en-US" sz="2400" dirty="0">
              <a:solidFill>
                <a:srgbClr val="FF0000"/>
              </a:solidFill>
            </a:endParaRPr>
          </a:p>
          <a:p>
            <a:pPr marL="0" indent="0">
              <a:spcBef>
                <a:spcPts val="600"/>
              </a:spcBef>
              <a:defRPr/>
            </a:pPr>
            <a:endParaRPr lang="en-US" altLang="en-US" sz="2400" dirty="0"/>
          </a:p>
          <a:p>
            <a:pPr marL="0" indent="0">
              <a:spcBef>
                <a:spcPts val="600"/>
              </a:spcBef>
              <a:defRPr/>
            </a:pPr>
            <a:r>
              <a:rPr lang="en-US" altLang="en-US" sz="2400" dirty="0"/>
              <a:t>Offer Due Date		</a:t>
            </a:r>
            <a:r>
              <a:rPr lang="en-US" altLang="en-US" sz="2400" dirty="0">
                <a:solidFill>
                  <a:srgbClr val="FF0000"/>
                </a:solidFill>
              </a:rPr>
              <a:t>April 25, 2025 (Fri)</a:t>
            </a:r>
          </a:p>
          <a:p>
            <a:pPr marL="0" indent="0">
              <a:spcBef>
                <a:spcPts val="600"/>
              </a:spcBef>
              <a:defRPr/>
            </a:pPr>
            <a:r>
              <a:rPr lang="en-US" altLang="en-US" sz="2400" dirty="0">
                <a:solidFill>
                  <a:srgbClr val="FF0000"/>
                </a:solidFill>
              </a:rPr>
              <a:t>				at 2:00 p.m.</a:t>
            </a:r>
          </a:p>
          <a:p>
            <a:pPr>
              <a:defRPr/>
            </a:pPr>
            <a:endParaRPr lang="en-US" altLang="en-US" dirty="0"/>
          </a:p>
        </p:txBody>
      </p:sp>
    </p:spTree>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9FA2-698C-1333-D268-50FB4927B7A6}"/>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Agenda</a:t>
            </a:r>
            <a:endParaRPr lang="en-US" dirty="0"/>
          </a:p>
        </p:txBody>
      </p:sp>
      <p:sp>
        <p:nvSpPr>
          <p:cNvPr id="37891" name="Content Placeholder 2">
            <a:extLst>
              <a:ext uri="{FF2B5EF4-FFF2-40B4-BE49-F238E27FC236}">
                <a16:creationId xmlns:a16="http://schemas.microsoft.com/office/drawing/2014/main" id="{5B8160D5-A4B1-295E-03E0-CD545DEFC501}"/>
              </a:ext>
            </a:extLst>
          </p:cNvPr>
          <p:cNvSpPr>
            <a:spLocks noGrp="1" noChangeArrowheads="1"/>
          </p:cNvSpPr>
          <p:nvPr>
            <p:ph idx="1"/>
          </p:nvPr>
        </p:nvSpPr>
        <p:spPr/>
        <p:txBody>
          <a:bodyPr/>
          <a:lstStyle/>
          <a:p>
            <a:pPr marL="0" indent="0" algn="ctr">
              <a:spcBef>
                <a:spcPts val="600"/>
              </a:spcBef>
            </a:pPr>
            <a:r>
              <a:rPr lang="en-US" altLang="en-US" sz="2200" dirty="0" err="1"/>
              <a:t>RFQu</a:t>
            </a:r>
            <a:r>
              <a:rPr lang="en-US" altLang="en-US" sz="2200" dirty="0"/>
              <a:t> 25-0504 Electrical Safety Training</a:t>
            </a:r>
          </a:p>
          <a:p>
            <a:pPr marL="0" indent="0" algn="ctr">
              <a:spcBef>
                <a:spcPts val="600"/>
              </a:spcBef>
            </a:pPr>
            <a:endParaRPr lang="en-US" altLang="en-US" sz="2200" dirty="0"/>
          </a:p>
          <a:p>
            <a:pPr marL="0" indent="0">
              <a:spcBef>
                <a:spcPts val="600"/>
              </a:spcBef>
              <a:buFontTx/>
              <a:buAutoNum type="arabicPeriod"/>
            </a:pPr>
            <a:r>
              <a:rPr lang="en-US" altLang="en-US" sz="2200" dirty="0"/>
              <a:t> Solicitation Instructions Overview</a:t>
            </a:r>
          </a:p>
          <a:p>
            <a:pPr marL="0" indent="0">
              <a:spcBef>
                <a:spcPts val="600"/>
              </a:spcBef>
              <a:buFontTx/>
              <a:buAutoNum type="arabicPeriod"/>
            </a:pPr>
            <a:r>
              <a:rPr lang="en-US" altLang="en-US" sz="2200" dirty="0"/>
              <a:t> Scope of Work Overview</a:t>
            </a:r>
          </a:p>
          <a:p>
            <a:pPr marL="0" indent="0">
              <a:spcBef>
                <a:spcPts val="600"/>
              </a:spcBef>
              <a:buFontTx/>
              <a:buAutoNum type="arabicPeriod"/>
            </a:pPr>
            <a:r>
              <a:rPr lang="en-US" altLang="en-US" sz="2200" dirty="0"/>
              <a:t> Terms and Conditions Overview</a:t>
            </a:r>
          </a:p>
          <a:p>
            <a:pPr marL="0" indent="0">
              <a:spcBef>
                <a:spcPts val="600"/>
              </a:spcBef>
              <a:buFontTx/>
              <a:buAutoNum type="arabicPeriod"/>
            </a:pPr>
            <a:r>
              <a:rPr lang="en-US" altLang="en-US" sz="2200" dirty="0"/>
              <a:t> Insurance and Indemnification Requirements</a:t>
            </a:r>
          </a:p>
          <a:p>
            <a:pPr marL="0" indent="0">
              <a:spcBef>
                <a:spcPts val="600"/>
              </a:spcBef>
              <a:buFontTx/>
              <a:buAutoNum type="arabicPeriod"/>
            </a:pPr>
            <a:r>
              <a:rPr lang="en-US" altLang="en-US" sz="2200" dirty="0"/>
              <a:t> Review Submittal Requirements</a:t>
            </a:r>
          </a:p>
          <a:p>
            <a:pPr marL="0" indent="0">
              <a:spcBef>
                <a:spcPts val="600"/>
              </a:spcBef>
              <a:buFontTx/>
              <a:buAutoNum type="arabicPeriod"/>
            </a:pPr>
            <a:r>
              <a:rPr lang="en-US" altLang="en-US" sz="2200" dirty="0"/>
              <a:t> Closing</a:t>
            </a:r>
          </a:p>
          <a:p>
            <a:pPr marL="0" indent="0">
              <a:spcBef>
                <a:spcPts val="600"/>
              </a:spcBef>
            </a:pPr>
            <a:endParaRPr lang="en-US" altLang="en-US" sz="2800" dirty="0"/>
          </a:p>
          <a:p>
            <a:pPr marL="0" indent="0"/>
            <a:endParaRPr lang="en-US" altLang="en-US" dirty="0"/>
          </a:p>
        </p:txBody>
      </p:sp>
    </p:spTree>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00D31-13A5-7BFE-3D16-DDA6E2F4E7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CA1745-5853-EE16-E0F2-AD3AB32140D3}"/>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Qualification Criteria</a:t>
            </a:r>
            <a:endParaRPr lang="en-US" dirty="0"/>
          </a:p>
        </p:txBody>
      </p:sp>
      <p:sp>
        <p:nvSpPr>
          <p:cNvPr id="32771" name="Content Placeholder 2">
            <a:extLst>
              <a:ext uri="{FF2B5EF4-FFF2-40B4-BE49-F238E27FC236}">
                <a16:creationId xmlns:a16="http://schemas.microsoft.com/office/drawing/2014/main" id="{5CD7A990-C495-0E37-4FC5-194ED5A11CF3}"/>
              </a:ext>
            </a:extLst>
          </p:cNvPr>
          <p:cNvSpPr>
            <a:spLocks noGrp="1"/>
          </p:cNvSpPr>
          <p:nvPr>
            <p:ph idx="1"/>
          </p:nvPr>
        </p:nvSpPr>
        <p:spPr>
          <a:xfrm>
            <a:off x="1295400" y="1600200"/>
            <a:ext cx="7391400" cy="4648200"/>
          </a:xfrm>
        </p:spPr>
        <p:txBody>
          <a:bodyPr/>
          <a:lstStyle/>
          <a:p>
            <a:pPr marL="0" indent="0">
              <a:spcBef>
                <a:spcPts val="600"/>
              </a:spcBef>
              <a:defRPr/>
            </a:pPr>
            <a:r>
              <a:rPr lang="en-US" altLang="en-US" sz="2200" b="1" u="sng" dirty="0" err="1"/>
              <a:t>RFQu</a:t>
            </a:r>
            <a:r>
              <a:rPr lang="en-US" altLang="en-US" sz="2200" b="1" u="sng" dirty="0"/>
              <a:t> Section 2.15 Qualification Criteria (Page 8)</a:t>
            </a:r>
          </a:p>
          <a:p>
            <a:pPr marL="0" indent="0">
              <a:spcBef>
                <a:spcPts val="600"/>
              </a:spcBef>
              <a:defRPr/>
            </a:pPr>
            <a:r>
              <a:rPr lang="en-US" altLang="en-US" sz="2200" dirty="0"/>
              <a:t>Offerors must meet the following criteria in order to be considered for further evaluation of your offer:</a:t>
            </a:r>
          </a:p>
          <a:p>
            <a:pPr marL="857250" lvl="1" indent="-457200">
              <a:spcBef>
                <a:spcPts val="600"/>
              </a:spcBef>
              <a:defRPr/>
            </a:pPr>
            <a:r>
              <a:rPr lang="en-US" altLang="en-US" sz="2200" dirty="0"/>
              <a:t>Offeror must have at least five (5) years in business providing Electrical Safety Training services.  </a:t>
            </a:r>
          </a:p>
          <a:p>
            <a:pPr marL="857250" lvl="1" indent="-457200">
              <a:spcBef>
                <a:spcPts val="600"/>
              </a:spcBef>
              <a:defRPr/>
            </a:pPr>
            <a:r>
              <a:rPr lang="en-US" altLang="en-US" sz="2200" dirty="0"/>
              <a:t>Five (5) years’ experience providing the services as listed in the solicitation for private and public entities comparable in size to the City of Phoenix (for an organization with 14,000 + employees).</a:t>
            </a:r>
          </a:p>
          <a:p>
            <a:pPr marL="857250" lvl="1" indent="-457200">
              <a:spcBef>
                <a:spcPts val="600"/>
              </a:spcBef>
              <a:defRPr/>
            </a:pPr>
            <a:r>
              <a:rPr lang="en-US" altLang="en-US" sz="2200" dirty="0"/>
              <a:t>Instructors must have at least five (5) years of documented NFPA 70 E training experience.</a:t>
            </a:r>
          </a:p>
          <a:p>
            <a:pPr marL="400050" lvl="1" indent="0">
              <a:spcBef>
                <a:spcPts val="600"/>
              </a:spcBef>
              <a:buNone/>
              <a:defRPr/>
            </a:pPr>
            <a:endParaRPr lang="en-US" altLang="en-US" sz="1800" dirty="0"/>
          </a:p>
          <a:p>
            <a:pPr marL="0" indent="0">
              <a:spcBef>
                <a:spcPts val="600"/>
              </a:spcBef>
              <a:defRPr/>
            </a:pPr>
            <a:endParaRPr lang="en-US" altLang="en-US" sz="1800" dirty="0"/>
          </a:p>
          <a:p>
            <a:pPr marL="0" indent="0">
              <a:spcBef>
                <a:spcPts val="600"/>
              </a:spcBef>
              <a:defRPr/>
            </a:pPr>
            <a:endParaRPr lang="en-US" altLang="en-US" sz="2800" dirty="0"/>
          </a:p>
          <a:p>
            <a:pPr>
              <a:defRPr/>
            </a:pPr>
            <a:endParaRPr lang="en-US" altLang="en-US" dirty="0"/>
          </a:p>
        </p:txBody>
      </p:sp>
    </p:spTree>
    <p:extLst>
      <p:ext uri="{BB962C8B-B14F-4D97-AF65-F5344CB8AC3E}">
        <p14:creationId xmlns:p14="http://schemas.microsoft.com/office/powerpoint/2010/main" val="2436226987"/>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D145-5DE3-D640-4A17-9D92BE0C2166}"/>
              </a:ext>
            </a:extLst>
          </p:cNvPr>
          <p:cNvSpPr>
            <a:spLocks noGrp="1"/>
          </p:cNvSpPr>
          <p:nvPr>
            <p:ph type="title"/>
          </p:nvPr>
        </p:nvSpPr>
        <p:spPr>
          <a:xfrm>
            <a:off x="1314203" y="152400"/>
            <a:ext cx="7391400" cy="1143000"/>
          </a:xfrm>
        </p:spPr>
        <p:txBody>
          <a:bodyPr/>
          <a:lstStyle/>
          <a:p>
            <a:pPr algn="ctr">
              <a:defRPr/>
            </a:pPr>
            <a:r>
              <a:rPr lang="en-US" altLang="en-US" sz="4400" kern="1200" dirty="0">
                <a:solidFill>
                  <a:prstClr val="white"/>
                </a:solidFill>
                <a:cs typeface="Arial" panose="020B0604020202020204" pitchFamily="34" charset="0"/>
              </a:rPr>
              <a:t>Solicitation Instructions</a:t>
            </a:r>
            <a:endParaRPr lang="en-US" dirty="0"/>
          </a:p>
        </p:txBody>
      </p:sp>
      <p:sp>
        <p:nvSpPr>
          <p:cNvPr id="32771" name="Content Placeholder 2">
            <a:extLst>
              <a:ext uri="{FF2B5EF4-FFF2-40B4-BE49-F238E27FC236}">
                <a16:creationId xmlns:a16="http://schemas.microsoft.com/office/drawing/2014/main" id="{81EEEADB-A88E-13B2-21ED-1DD775119F7E}"/>
              </a:ext>
            </a:extLst>
          </p:cNvPr>
          <p:cNvSpPr>
            <a:spLocks noGrp="1"/>
          </p:cNvSpPr>
          <p:nvPr>
            <p:ph idx="1"/>
          </p:nvPr>
        </p:nvSpPr>
        <p:spPr>
          <a:xfrm>
            <a:off x="1314203" y="1295400"/>
            <a:ext cx="7391400" cy="5562600"/>
          </a:xfrm>
        </p:spPr>
        <p:txBody>
          <a:bodyPr/>
          <a:lstStyle/>
          <a:p>
            <a:pPr marL="0" indent="0" algn="ctr">
              <a:spcBef>
                <a:spcPts val="600"/>
              </a:spcBef>
              <a:defRPr/>
            </a:pPr>
            <a:r>
              <a:rPr lang="en-US" sz="1600" b="1" u="sng" dirty="0">
                <a:ea typeface="MS Mincho" panose="02020609040205080304" pitchFamily="49" charset="-128"/>
              </a:rPr>
              <a:t>City's Vendor Self-Registration and Notification (</a:t>
            </a:r>
            <a:r>
              <a:rPr lang="en-US" sz="1600" b="1" u="sng" dirty="0" err="1">
                <a:ea typeface="MS Mincho" panose="02020609040205080304" pitchFamily="49" charset="-128"/>
              </a:rPr>
              <a:t>RFQu</a:t>
            </a:r>
            <a:r>
              <a:rPr lang="en-US" sz="1600" dirty="0">
                <a:solidFill>
                  <a:srgbClr val="0000FF"/>
                </a:solidFill>
                <a:latin typeface="Arial" panose="020B0604020202020204" pitchFamily="34" charset="0"/>
                <a:cs typeface="Arial" panose="020B0604020202020204" pitchFamily="34" charset="0"/>
              </a:rPr>
              <a:t> </a:t>
            </a:r>
            <a:r>
              <a:rPr lang="en-US" sz="1600" b="1" u="sng" dirty="0">
                <a:ea typeface="MS Mincho" panose="02020609040205080304" pitchFamily="49" charset="-128"/>
              </a:rPr>
              <a:t> Section 2.1 – Pg 5)</a:t>
            </a:r>
          </a:p>
          <a:p>
            <a:pPr marL="0" indent="0">
              <a:spcBef>
                <a:spcPts val="600"/>
              </a:spcBef>
              <a:defRPr/>
            </a:pPr>
            <a:r>
              <a:rPr lang="en-US" altLang="en-US" sz="1800" dirty="0"/>
              <a:t>All must register at: </a:t>
            </a:r>
            <a:r>
              <a:rPr lang="en-US" sz="1800" b="0" i="0" u="none" strike="noStrike" baseline="0" dirty="0">
                <a:solidFill>
                  <a:srgbClr val="0000FF"/>
                </a:solidFill>
                <a:latin typeface="Arial" panose="020B0604020202020204" pitchFamily="34" charset="0"/>
                <a:cs typeface="Arial" panose="020B0604020202020204" pitchFamily="34" charset="0"/>
              </a:rPr>
              <a:t>https://www.phoenix.gov/procure</a:t>
            </a:r>
            <a:endParaRPr lang="en-US" altLang="en-US" sz="1800" dirty="0"/>
          </a:p>
          <a:p>
            <a:pPr marL="280988" indent="-280988">
              <a:spcBef>
                <a:spcPts val="600"/>
              </a:spcBef>
              <a:buFont typeface="Wingdings" panose="05000000000000000000" pitchFamily="2" charset="2"/>
              <a:buChar char="§"/>
              <a:defRPr/>
            </a:pPr>
            <a:r>
              <a:rPr lang="en-US" altLang="en-US" sz="1800" dirty="0"/>
              <a:t>All offers shall be firm and fixed for a period of </a:t>
            </a:r>
            <a:r>
              <a:rPr lang="en-US" altLang="en-US" sz="1800" u="sng" dirty="0"/>
              <a:t>180</a:t>
            </a:r>
            <a:r>
              <a:rPr lang="en-US" altLang="en-US" sz="1800" dirty="0"/>
              <a:t> calendar days from the Offer Due Date (2.3 Pg 5).</a:t>
            </a:r>
          </a:p>
          <a:p>
            <a:pPr marL="280988" indent="-280988">
              <a:spcBef>
                <a:spcPts val="600"/>
              </a:spcBef>
              <a:buFont typeface="Wingdings" panose="05000000000000000000" pitchFamily="2" charset="2"/>
              <a:buChar char="§"/>
              <a:defRPr/>
            </a:pPr>
            <a:r>
              <a:rPr lang="en-US" altLang="en-US" sz="1800" dirty="0"/>
              <a:t>Exceptions (2.5 Pg 6)</a:t>
            </a:r>
          </a:p>
          <a:p>
            <a:pPr marL="573088" lvl="2" indent="-292100">
              <a:spcBef>
                <a:spcPts val="600"/>
              </a:spcBef>
              <a:defRPr/>
            </a:pPr>
            <a:r>
              <a:rPr lang="en-US" altLang="en-US" sz="1800" dirty="0">
                <a:ea typeface="+mn-ea"/>
                <a:cs typeface="+mn-cs"/>
              </a:rPr>
              <a:t>Offerors must read the entire solicitation and accept all terms and conditions. It is the </a:t>
            </a:r>
            <a:r>
              <a:rPr lang="en-US" altLang="en-US" sz="1800" dirty="0"/>
              <a:t>City’s preference to not receive exceptions.</a:t>
            </a:r>
            <a:endParaRPr lang="en-US" altLang="en-US" sz="1800" dirty="0">
              <a:ea typeface="+mn-ea"/>
              <a:cs typeface="+mn-cs"/>
            </a:endParaRPr>
          </a:p>
          <a:p>
            <a:pPr marL="280988" lvl="2" indent="-280988">
              <a:spcBef>
                <a:spcPts val="600"/>
              </a:spcBef>
              <a:defRPr/>
            </a:pPr>
            <a:r>
              <a:rPr lang="en-US" altLang="en-US" sz="1800" dirty="0">
                <a:ea typeface="+mn-ea"/>
                <a:cs typeface="+mn-cs"/>
              </a:rPr>
              <a:t>Addenda: (2.7 Pg. 5)</a:t>
            </a:r>
          </a:p>
          <a:p>
            <a:pPr marL="573088" lvl="3" indent="-292100">
              <a:spcBef>
                <a:spcPts val="600"/>
              </a:spcBef>
              <a:defRPr/>
            </a:pPr>
            <a:r>
              <a:rPr lang="en-US" altLang="en-US" sz="1800" dirty="0"/>
              <a:t>City will not be responsible for oral instructions made by employees or officers, any changes will be in the form of a solicitation addenda.</a:t>
            </a:r>
          </a:p>
          <a:p>
            <a:pPr marL="231775" lvl="3" indent="-231775">
              <a:spcBef>
                <a:spcPts val="600"/>
              </a:spcBef>
              <a:defRPr/>
            </a:pPr>
            <a:r>
              <a:rPr lang="en-US" altLang="en-US" sz="1800" dirty="0"/>
              <a:t>Business in Arizona: Businesses </a:t>
            </a:r>
            <a:r>
              <a:rPr lang="en-US" altLang="en-US" sz="1800" b="1" i="1" dirty="0"/>
              <a:t>must</a:t>
            </a:r>
            <a:r>
              <a:rPr lang="en-US" altLang="en-US" sz="1800" dirty="0"/>
              <a:t> be registered with the Arizona Corporation Commission (this is checked) (2.8 Pg 5)</a:t>
            </a:r>
          </a:p>
          <a:p>
            <a:pPr marL="285750" indent="-285750">
              <a:spcBef>
                <a:spcPts val="600"/>
              </a:spcBef>
              <a:buFont typeface="Wingdings" panose="05000000000000000000" pitchFamily="2" charset="2"/>
              <a:buChar char="§"/>
              <a:defRPr/>
            </a:pPr>
            <a:r>
              <a:rPr lang="en-US" altLang="en-US" sz="1800" dirty="0">
                <a:highlight>
                  <a:srgbClr val="FFFF00"/>
                </a:highlight>
              </a:rPr>
              <a:t>Transparency Policy in Effect (2.19 Pg 10)</a:t>
            </a:r>
          </a:p>
          <a:p>
            <a:pPr marL="573088" lvl="1" indent="-292100">
              <a:spcBef>
                <a:spcPts val="600"/>
              </a:spcBef>
              <a:defRPr/>
            </a:pPr>
            <a:r>
              <a:rPr lang="en-US" altLang="en-US" sz="1800" dirty="0">
                <a:highlight>
                  <a:srgbClr val="FFFF00"/>
                </a:highlight>
              </a:rPr>
              <a:t>All Communication through Procurement Officer</a:t>
            </a:r>
          </a:p>
          <a:p>
            <a:pPr marL="573088" lvl="1" indent="-292100">
              <a:spcBef>
                <a:spcPts val="600"/>
              </a:spcBef>
              <a:defRPr/>
            </a:pPr>
            <a:r>
              <a:rPr lang="en-US" altLang="en-US" sz="1800" dirty="0">
                <a:highlight>
                  <a:srgbClr val="FFFF00"/>
                </a:highlight>
              </a:rPr>
              <a:t>Posting of Solicitation through Council Approval</a:t>
            </a:r>
          </a:p>
          <a:p>
            <a:pPr marL="0" indent="0">
              <a:spcBef>
                <a:spcPts val="600"/>
              </a:spcBef>
              <a:defRPr/>
            </a:pPr>
            <a:endParaRPr lang="en-US" altLang="en-US" sz="2800" dirty="0"/>
          </a:p>
          <a:p>
            <a:pPr>
              <a:defRPr/>
            </a:pPr>
            <a:endParaRPr lang="en-US" altLang="en-US" dirty="0"/>
          </a:p>
        </p:txBody>
      </p:sp>
    </p:spTree>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7E6C9-0AC3-F27A-EFA4-BE381CFB82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C9FFC6-CA25-41AE-38A9-CECCCD1A11F9}"/>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Solicitation Instructions</a:t>
            </a:r>
            <a:endParaRPr lang="en-US" dirty="0"/>
          </a:p>
        </p:txBody>
      </p:sp>
      <p:sp>
        <p:nvSpPr>
          <p:cNvPr id="32771" name="Content Placeholder 2">
            <a:extLst>
              <a:ext uri="{FF2B5EF4-FFF2-40B4-BE49-F238E27FC236}">
                <a16:creationId xmlns:a16="http://schemas.microsoft.com/office/drawing/2014/main" id="{57F63E61-31BF-6EAE-3749-BD06B5A2278F}"/>
              </a:ext>
            </a:extLst>
          </p:cNvPr>
          <p:cNvSpPr>
            <a:spLocks noGrp="1"/>
          </p:cNvSpPr>
          <p:nvPr>
            <p:ph idx="1"/>
          </p:nvPr>
        </p:nvSpPr>
        <p:spPr>
          <a:xfrm>
            <a:off x="1295400" y="1417638"/>
            <a:ext cx="7391400" cy="5165724"/>
          </a:xfrm>
        </p:spPr>
        <p:txBody>
          <a:bodyPr/>
          <a:lstStyle/>
          <a:p>
            <a:pPr marL="457200" indent="-457200">
              <a:spcBef>
                <a:spcPts val="600"/>
              </a:spcBef>
              <a:buFont typeface="Wingdings" panose="05000000000000000000" pitchFamily="2" charset="2"/>
              <a:buChar char="§"/>
              <a:defRPr/>
            </a:pPr>
            <a:r>
              <a:rPr lang="en-US" altLang="en-US" sz="1800" dirty="0"/>
              <a:t>Solicitation Inquiries </a:t>
            </a:r>
            <a:r>
              <a:rPr lang="en-US" altLang="en-US" sz="1800" dirty="0">
                <a:solidFill>
                  <a:srgbClr val="00B0F0"/>
                </a:solidFill>
              </a:rPr>
              <a:t>(email procurement officer only)</a:t>
            </a:r>
          </a:p>
          <a:p>
            <a:pPr marL="457200" indent="-457200">
              <a:spcBef>
                <a:spcPts val="600"/>
              </a:spcBef>
              <a:buFont typeface="Wingdings" panose="05000000000000000000" pitchFamily="2" charset="2"/>
              <a:buChar char="§"/>
              <a:defRPr/>
            </a:pPr>
            <a:r>
              <a:rPr lang="en-US" altLang="en-US" sz="1800" dirty="0"/>
              <a:t>Submission of Offer (2.11 – Page 7)</a:t>
            </a:r>
          </a:p>
          <a:p>
            <a:pPr marL="857250" lvl="1" indent="-457200">
              <a:spcBef>
                <a:spcPts val="600"/>
              </a:spcBef>
              <a:defRPr/>
            </a:pPr>
            <a:r>
              <a:rPr lang="en-US" altLang="en-US" sz="1800" dirty="0"/>
              <a:t>Electronic Submittal to </a:t>
            </a:r>
            <a:r>
              <a:rPr lang="en-US" altLang="en-US" sz="1800" dirty="0">
                <a:hlinkClick r:id="rId3"/>
              </a:rPr>
              <a:t>procurement@phoenix.gov</a:t>
            </a:r>
            <a:r>
              <a:rPr lang="en-US" altLang="en-US" sz="1800" dirty="0"/>
              <a:t>  </a:t>
            </a:r>
          </a:p>
          <a:p>
            <a:pPr marL="857250" lvl="1" indent="-457200">
              <a:spcBef>
                <a:spcPts val="600"/>
              </a:spcBef>
              <a:defRPr/>
            </a:pPr>
            <a:r>
              <a:rPr lang="en-US" altLang="en-US" sz="1800" dirty="0"/>
              <a:t>Late Offers (2.22 – Page 12)</a:t>
            </a:r>
          </a:p>
          <a:p>
            <a:pPr marL="457200" indent="-457200">
              <a:spcBef>
                <a:spcPts val="600"/>
              </a:spcBef>
              <a:buFont typeface="Wingdings" panose="05000000000000000000" pitchFamily="2" charset="2"/>
              <a:buChar char="§"/>
              <a:defRPr/>
            </a:pPr>
            <a:r>
              <a:rPr lang="en-US" altLang="en-US" sz="1800" dirty="0"/>
              <a:t>Preparation of Offer (Section 9 Submittals Pg 44)</a:t>
            </a:r>
          </a:p>
          <a:p>
            <a:pPr marL="857250" lvl="1" indent="-457200">
              <a:spcBef>
                <a:spcPts val="600"/>
              </a:spcBef>
              <a:defRPr/>
            </a:pPr>
            <a:r>
              <a:rPr lang="en-US" altLang="en-US" sz="1800" dirty="0"/>
              <a:t>All Forms in Submittal Section Must be Submitted (with no modifications).</a:t>
            </a:r>
          </a:p>
          <a:p>
            <a:pPr marL="857250" lvl="1" indent="-457200">
              <a:spcBef>
                <a:spcPts val="600"/>
              </a:spcBef>
              <a:defRPr/>
            </a:pPr>
            <a:r>
              <a:rPr lang="en-US" altLang="en-US" sz="1800" dirty="0"/>
              <a:t>Return the completed Pricing Proposal form</a:t>
            </a:r>
          </a:p>
          <a:p>
            <a:pPr marL="857250" lvl="1" indent="-457200">
              <a:spcBef>
                <a:spcPts val="600"/>
              </a:spcBef>
              <a:defRPr/>
            </a:pPr>
            <a:r>
              <a:rPr lang="en-US" altLang="en-US" sz="1800" dirty="0"/>
              <a:t>Demonstrate compliance with 2.15 Qualification Criteria and 2.16 Content of Response, including Sections 3 and 4 of the solicitation.</a:t>
            </a:r>
          </a:p>
          <a:p>
            <a:pPr marL="457200" indent="-457200">
              <a:spcBef>
                <a:spcPts val="600"/>
              </a:spcBef>
              <a:buFont typeface="Wingdings" panose="05000000000000000000" pitchFamily="2" charset="2"/>
              <a:buChar char="§"/>
              <a:defRPr/>
            </a:pPr>
            <a:r>
              <a:rPr lang="en-US" altLang="en-US" sz="1800" dirty="0"/>
              <a:t>Contract Award (2.24 Pg 12)</a:t>
            </a:r>
          </a:p>
          <a:p>
            <a:pPr marL="857250" marR="0" lvl="1" indent="-457200">
              <a:lnSpc>
                <a:spcPct val="107000"/>
              </a:lnSpc>
              <a:spcBef>
                <a:spcPts val="600"/>
              </a:spcBef>
              <a:defRPr/>
            </a:pPr>
            <a:r>
              <a:rPr lang="en-US" sz="1800" dirty="0"/>
              <a:t>The City reserves the right to award a contract by individual line items, by group, all or none, or any other combination most advantageous to the City. The City reserves the right to multiple award.</a:t>
            </a:r>
            <a:endParaRPr lang="en-US" altLang="en-US" sz="1800" dirty="0"/>
          </a:p>
          <a:p>
            <a:pPr marL="0" indent="0">
              <a:spcBef>
                <a:spcPts val="600"/>
              </a:spcBef>
              <a:defRPr/>
            </a:pPr>
            <a:endParaRPr lang="en-US" altLang="en-US" sz="2800" dirty="0"/>
          </a:p>
          <a:p>
            <a:pPr>
              <a:defRPr/>
            </a:pPr>
            <a:endParaRPr lang="en-US" altLang="en-US" dirty="0"/>
          </a:p>
        </p:txBody>
      </p:sp>
    </p:spTree>
    <p:extLst>
      <p:ext uri="{BB962C8B-B14F-4D97-AF65-F5344CB8AC3E}">
        <p14:creationId xmlns:p14="http://schemas.microsoft.com/office/powerpoint/2010/main" val="46081221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7DF7-9090-9D31-ACBC-6F5D5F16A44F}"/>
              </a:ext>
            </a:extLst>
          </p:cNvPr>
          <p:cNvSpPr>
            <a:spLocks noGrp="1"/>
          </p:cNvSpPr>
          <p:nvPr>
            <p:ph type="title"/>
          </p:nvPr>
        </p:nvSpPr>
        <p:spPr/>
        <p:txBody>
          <a:bodyPr/>
          <a:lstStyle/>
          <a:p>
            <a:pPr algn="ctr">
              <a:defRPr/>
            </a:pPr>
            <a:r>
              <a:rPr lang="en-US" altLang="en-US" sz="4400" kern="1200" dirty="0">
                <a:solidFill>
                  <a:prstClr val="white"/>
                </a:solidFill>
                <a:cs typeface="Arial" panose="020B0604020202020204" pitchFamily="34" charset="0"/>
              </a:rPr>
              <a:t>Scope of Work</a:t>
            </a:r>
            <a:endParaRPr lang="en-US" dirty="0"/>
          </a:p>
        </p:txBody>
      </p:sp>
      <p:sp>
        <p:nvSpPr>
          <p:cNvPr id="32771" name="Content Placeholder 2">
            <a:extLst>
              <a:ext uri="{FF2B5EF4-FFF2-40B4-BE49-F238E27FC236}">
                <a16:creationId xmlns:a16="http://schemas.microsoft.com/office/drawing/2014/main" id="{441CE1E8-C69B-B80C-243A-88AE0A7C54C3}"/>
              </a:ext>
            </a:extLst>
          </p:cNvPr>
          <p:cNvSpPr>
            <a:spLocks noGrp="1"/>
          </p:cNvSpPr>
          <p:nvPr>
            <p:ph idx="1"/>
          </p:nvPr>
        </p:nvSpPr>
        <p:spPr>
          <a:xfrm>
            <a:off x="1295400" y="1417638"/>
            <a:ext cx="7391400" cy="4802187"/>
          </a:xfrm>
        </p:spPr>
        <p:txBody>
          <a:bodyPr/>
          <a:lstStyle/>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457200" indent="-457200">
              <a:spcBef>
                <a:spcPts val="600"/>
              </a:spcBef>
              <a:buFont typeface="Wingdings" panose="05000000000000000000" pitchFamily="2" charset="2"/>
              <a:buChar char="§"/>
              <a:defRPr/>
            </a:pPr>
            <a:endParaRPr lang="en-US" altLang="en-US" dirty="0"/>
          </a:p>
          <a:p>
            <a:pPr marL="0" indent="0">
              <a:spcBef>
                <a:spcPts val="600"/>
              </a:spcBef>
              <a:defRPr/>
            </a:pPr>
            <a:endParaRPr lang="en-US" altLang="en-US" sz="2800" dirty="0"/>
          </a:p>
          <a:p>
            <a:pPr>
              <a:defRPr/>
            </a:pPr>
            <a:endParaRPr lang="en-US" altLang="en-US" dirty="0"/>
          </a:p>
        </p:txBody>
      </p:sp>
      <p:sp>
        <p:nvSpPr>
          <p:cNvPr id="4" name="TextBox 3">
            <a:extLst>
              <a:ext uri="{FF2B5EF4-FFF2-40B4-BE49-F238E27FC236}">
                <a16:creationId xmlns:a16="http://schemas.microsoft.com/office/drawing/2014/main" id="{22CEABF9-F751-99BD-6E04-217927C2EF1A}"/>
              </a:ext>
            </a:extLst>
          </p:cNvPr>
          <p:cNvSpPr txBox="1"/>
          <p:nvPr/>
        </p:nvSpPr>
        <p:spPr>
          <a:xfrm>
            <a:off x="1443990" y="1417638"/>
            <a:ext cx="7239000" cy="3982309"/>
          </a:xfrm>
          <a:prstGeom prst="rect">
            <a:avLst/>
          </a:prstGeom>
          <a:noFill/>
        </p:spPr>
        <p:txBody>
          <a:bodyPr wrap="square">
            <a:spAutoFit/>
          </a:bodyPr>
          <a:lstStyle/>
          <a:p>
            <a:pPr marL="0" marR="0">
              <a:spcAft>
                <a:spcPts val="600"/>
              </a:spcAft>
            </a:pPr>
            <a:r>
              <a:rPr lang="en-US" sz="2400" b="1" dirty="0">
                <a:effectLst/>
                <a:uFill>
                  <a:solidFill>
                    <a:srgbClr val="4472C4"/>
                  </a:solidFill>
                </a:uFill>
                <a:latin typeface="Arial" panose="020B0604020202020204" pitchFamily="34" charset="0"/>
                <a:cs typeface="Arial" panose="020B0604020202020204" pitchFamily="34" charset="0"/>
              </a:rPr>
              <a:t>3.1 INTRODUCTION</a:t>
            </a:r>
            <a:endParaRPr lang="en-US" sz="2400" b="1" dirty="0">
              <a:effectLst/>
              <a:uFill>
                <a:solidFill>
                  <a:srgbClr val="4472C4"/>
                </a:solidFill>
              </a:uFill>
              <a:latin typeface="Arial" panose="020B0604020202020204" pitchFamily="34" charset="0"/>
              <a:cs typeface="Times New Roman" panose="02020603050405020304" pitchFamily="18" charset="0"/>
            </a:endParaRPr>
          </a:p>
          <a:p>
            <a:pPr marL="0" marR="0">
              <a:lnSpc>
                <a:spcPct val="107000"/>
              </a:lnSpc>
              <a:spcAft>
                <a:spcPts val="800"/>
              </a:spcAft>
              <a:buNone/>
            </a:pPr>
            <a:r>
              <a:rPr lang="en-US" sz="1800" dirty="0">
                <a:effectLst/>
                <a:latin typeface="Arial" panose="020B0604020202020204" pitchFamily="34" charset="0"/>
                <a:ea typeface="Calibri" panose="020F0502020204030204" pitchFamily="34" charset="0"/>
                <a:cs typeface="Arial" panose="020B0604020202020204" pitchFamily="34" charset="0"/>
              </a:rPr>
              <a:t>City Departments will use the Qualified Offeror’s List to seek electrical safety training on as needed basis for employees who work on or near electrical hazards across all departments as required by the National Fire Protection Association (NFPA) – 70E.</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The City’s Human Resources Department, Safety Division, oversees worker’s compensation, workplace safety, fleet safety, and the City of Phoenix Drug and Alcohol program. </a:t>
            </a:r>
          </a:p>
          <a:p>
            <a:pPr marL="0" marR="0">
              <a:lnSpc>
                <a:spcPct val="107000"/>
              </a:lnSpc>
              <a:spcAft>
                <a:spcPts val="800"/>
              </a:spcAft>
            </a:pPr>
            <a:r>
              <a:rPr lang="en-US" sz="1800" dirty="0">
                <a:effectLst/>
                <a:latin typeface="Arial" panose="020B0604020202020204" pitchFamily="34" charset="0"/>
                <a:ea typeface="Calibri" panose="020F0502020204030204" pitchFamily="34" charset="0"/>
                <a:cs typeface="Arial" panose="020B0604020202020204" pitchFamily="34" charset="0"/>
              </a:rPr>
              <a:t>The Safety Division has an overall mission to ensure all City of Phoenix employees receive required training needed to be successful in completing their daily work duties, reduce workplace injuries and injuries for City of Phoenix employees.</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p:txBody>
      </p:sp>
    </p:spTree>
  </p:cSld>
  <p:clrMapOvr>
    <a:masterClrMapping/>
  </p:clrMapOvr>
  <p:transition spd="slow">
    <p:wipe/>
  </p:transition>
</p:sld>
</file>

<file path=ppt/theme/theme1.xml><?xml version="1.0" encoding="utf-8"?>
<a:theme xmlns:a="http://schemas.openxmlformats.org/drawingml/2006/main" name="PIO City of Phoenix PowerPoint Master Templat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u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itle and Content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p:properties xmlns:p="http://schemas.microsoft.com/office/2006/metadata/properties" xmlns:xsi="http://www.w3.org/2001/XMLSchema-instance" xmlns:pc="http://schemas.microsoft.com/office/infopath/2007/PartnerControls">
  <documentManagement>
    <TaxCatchAll xmlns="b3d142f9-56d5-47bc-a601-b7e513bfb434">
      <Value>132</Value>
    </TaxCatchAll>
    <SharedWithUsers xmlns="20020ec4-90f7-4f69-a6e7-407cf09fc0ec">
      <UserInfo>
        <DisplayName/>
        <AccountId xsi:nil="true"/>
        <AccountType/>
      </UserInfo>
    </SharedWithUsers>
    <lcf76f155ced4ddcb4097134ff3c332f xmlns="d2eaf6d6-2e22-46f8-8e09-f7b3c74e6cc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D128DFE92E74374B92A91DC461A05868" ma:contentTypeVersion="17" ma:contentTypeDescription="Create a new document." ma:contentTypeScope="" ma:versionID="09a8ce83b1e5a38a6ef685bd3a34dc26">
  <xsd:schema xmlns:xsd="http://www.w3.org/2001/XMLSchema" xmlns:xs="http://www.w3.org/2001/XMLSchema" xmlns:p="http://schemas.microsoft.com/office/2006/metadata/properties" xmlns:ns2="d2eaf6d6-2e22-46f8-8e09-f7b3c74e6ccf" xmlns:ns3="20020ec4-90f7-4f69-a6e7-407cf09fc0ec" xmlns:ns4="b3d142f9-56d5-47bc-a601-b7e513bfb434" targetNamespace="http://schemas.microsoft.com/office/2006/metadata/properties" ma:root="true" ma:fieldsID="76283fb3a69228e2fa507dabdb7850a9" ns2:_="" ns3:_="" ns4:_="">
    <xsd:import namespace="d2eaf6d6-2e22-46f8-8e09-f7b3c74e6ccf"/>
    <xsd:import namespace="20020ec4-90f7-4f69-a6e7-407cf09fc0ec"/>
    <xsd:import namespace="b3d142f9-56d5-47bc-a601-b7e513bfb43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4: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af6d6-2e22-46f8-8e09-f7b3c74e6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482c8cc6-f2cb-4a6a-9415-1710ca3b2227" ma:termSetId="09814cd3-568e-fe90-9814-8d621ff8fb84" ma:anchorId="fba54fb3-c3e1-fe81-a776-ca4b69148c4d" ma:open="true" ma:isKeyword="false">
      <xsd:complexType>
        <xsd:sequence>
          <xsd:element ref="pc:Terms" minOccurs="0" maxOccurs="1"/>
        </xsd:sequence>
      </xsd:complex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0020ec4-90f7-4f69-a6e7-407cf09fc0e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d142f9-56d5-47bc-a601-b7e513bfb434"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62316d1d-cf1d-4c74-bf64-bc49188d99b2}" ma:internalName="TaxCatchAll" ma:showField="CatchAllData" ma:web="20020ec4-90f7-4f69-a6e7-407cf09fc0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661A70-D116-4059-A46C-397384777C4E}">
  <ds:schemaRefs>
    <ds:schemaRef ds:uri="http://schemas.microsoft.com/office/2006/metadata/longProperties"/>
  </ds:schemaRefs>
</ds:datastoreItem>
</file>

<file path=customXml/itemProps2.xml><?xml version="1.0" encoding="utf-8"?>
<ds:datastoreItem xmlns:ds="http://schemas.openxmlformats.org/officeDocument/2006/customXml" ds:itemID="{A3AF181F-22D5-43C1-936E-80A9E43AA749}">
  <ds:schemaRefs>
    <ds:schemaRef ds:uri="b3d142f9-56d5-47bc-a601-b7e513bfb434"/>
    <ds:schemaRef ds:uri="http://schemas.openxmlformats.org/package/2006/metadata/core-properties"/>
    <ds:schemaRef ds:uri="http://purl.org/dc/elements/1.1/"/>
    <ds:schemaRef ds:uri="http://schemas.microsoft.com/office/infopath/2007/PartnerControls"/>
    <ds:schemaRef ds:uri="http://www.w3.org/XML/1998/namespace"/>
    <ds:schemaRef ds:uri="http://purl.org/dc/terms/"/>
    <ds:schemaRef ds:uri="http://schemas.microsoft.com/office/2006/documentManagement/types"/>
    <ds:schemaRef ds:uri="http://schemas.microsoft.com/office/2006/metadata/properties"/>
    <ds:schemaRef ds:uri="20020ec4-90f7-4f69-a6e7-407cf09fc0ec"/>
    <ds:schemaRef ds:uri="d2eaf6d6-2e22-46f8-8e09-f7b3c74e6ccf"/>
    <ds:schemaRef ds:uri="http://purl.org/dc/dcmitype/"/>
  </ds:schemaRefs>
</ds:datastoreItem>
</file>

<file path=customXml/itemProps3.xml><?xml version="1.0" encoding="utf-8"?>
<ds:datastoreItem xmlns:ds="http://schemas.openxmlformats.org/officeDocument/2006/customXml" ds:itemID="{AED69FFB-1353-4C9C-9C6F-4D6D9C4DC451}">
  <ds:schemaRefs>
    <ds:schemaRef ds:uri="http://schemas.microsoft.com/sharepoint/v3/contenttype/forms"/>
  </ds:schemaRefs>
</ds:datastoreItem>
</file>

<file path=customXml/itemProps4.xml><?xml version="1.0" encoding="utf-8"?>
<ds:datastoreItem xmlns:ds="http://schemas.openxmlformats.org/officeDocument/2006/customXml" ds:itemID="{65CD8CD1-09D9-4965-AF85-C9358586BE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af6d6-2e22-46f8-8e09-f7b3c74e6ccf"/>
    <ds:schemaRef ds:uri="20020ec4-90f7-4f69-a6e7-407cf09fc0ec"/>
    <ds:schemaRef ds:uri="b3d142f9-56d5-47bc-a601-b7e513bfb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2704</TotalTime>
  <Words>2611</Words>
  <Application>Microsoft Office PowerPoint</Application>
  <PresentationFormat>On-screen Show (4:3)</PresentationFormat>
  <Paragraphs>324</Paragraphs>
  <Slides>21</Slides>
  <Notes>21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MS Mincho</vt:lpstr>
      <vt:lpstr>Arial</vt:lpstr>
      <vt:lpstr>Calibri</vt:lpstr>
      <vt:lpstr>Times New Roman</vt:lpstr>
      <vt:lpstr>Wingdings</vt:lpstr>
      <vt:lpstr>PIO City of Phoenix PowerPoint Master Template</vt:lpstr>
      <vt:lpstr>4_Blank Presentation</vt:lpstr>
      <vt:lpstr>Blue PowerPoint</vt:lpstr>
      <vt:lpstr>Title and Content Slide</vt:lpstr>
      <vt:lpstr>RFQu 25-0504 Electrical Safety Training </vt:lpstr>
      <vt:lpstr>PowerPoint Presentation</vt:lpstr>
      <vt:lpstr>Legal Notice</vt:lpstr>
      <vt:lpstr>Key Dates</vt:lpstr>
      <vt:lpstr>Agenda</vt:lpstr>
      <vt:lpstr>Qualification Criteria</vt:lpstr>
      <vt:lpstr>Solicitation Instructions</vt:lpstr>
      <vt:lpstr>Solicitation Instructions</vt:lpstr>
      <vt:lpstr>Scope of Work</vt:lpstr>
      <vt:lpstr>Scope of Work</vt:lpstr>
      <vt:lpstr>Scope of Work</vt:lpstr>
      <vt:lpstr>Scope of Work</vt:lpstr>
      <vt:lpstr>Pricing Proposal</vt:lpstr>
      <vt:lpstr>Special Terms &amp; Conditions</vt:lpstr>
      <vt:lpstr>Insurance &amp; Indemnification</vt:lpstr>
      <vt:lpstr>Evaluation Criteria</vt:lpstr>
      <vt:lpstr>Submittals</vt:lpstr>
      <vt:lpstr>Submittals</vt:lpstr>
      <vt:lpstr>Questions &amp; Answers (Q &amp; A)</vt:lpstr>
      <vt:lpstr>Key Dates</vt:lpstr>
      <vt:lpstr>Questions</vt:lpstr>
    </vt:vector>
  </TitlesOfParts>
  <Company>City of Phoenix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 Pre-Offer Conference Presentation</dc:title>
  <dc:creator>Robyn Sahid</dc:creator>
  <cp:lastModifiedBy>Margie Vasquez</cp:lastModifiedBy>
  <cp:revision>229</cp:revision>
  <cp:lastPrinted>2025-03-05T23:22:48Z</cp:lastPrinted>
  <dcterms:created xsi:type="dcterms:W3CDTF">2013-11-13T20:58:22Z</dcterms:created>
  <dcterms:modified xsi:type="dcterms:W3CDTF">2025-04-15T20:40:05Z</dcterms:modified>
  <cp:category>Procurement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olicitationNumber">
    <vt:lpwstr>428</vt:lpwstr>
  </property>
  <property fmtid="{D5CDD505-2E9C-101B-9397-08002B2CF9AE}" pid="3" name="SolicitationOrder">
    <vt:lpwstr/>
  </property>
  <property fmtid="{D5CDD505-2E9C-101B-9397-08002B2CF9AE}" pid="4" name="TaxCatchAll">
    <vt:lpwstr/>
  </property>
  <property fmtid="{D5CDD505-2E9C-101B-9397-08002B2CF9AE}" pid="5" name="ContentTypeId">
    <vt:lpwstr>0x010100D128DFE92E74374B92A91DC461A05868</vt:lpwstr>
  </property>
  <property fmtid="{D5CDD505-2E9C-101B-9397-08002B2CF9AE}" pid="6" name="Order">
    <vt:r8>76500</vt:r8>
  </property>
  <property fmtid="{D5CDD505-2E9C-101B-9397-08002B2CF9AE}" pid="7" name="xd_Signature">
    <vt:bool>false</vt:bool>
  </property>
  <property fmtid="{D5CDD505-2E9C-101B-9397-08002B2CF9AE}" pid="8" name="xd_ProgID">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y fmtid="{D5CDD505-2E9C-101B-9397-08002B2CF9AE}" pid="13" name="_ExtendedDescription">
    <vt:lpwstr/>
  </property>
  <property fmtid="{D5CDD505-2E9C-101B-9397-08002B2CF9AE}" pid="14" name="TriggerFlowInfo">
    <vt:lpwstr/>
  </property>
  <property fmtid="{D5CDD505-2E9C-101B-9397-08002B2CF9AE}" pid="15" name="TaxKeyword">
    <vt:lpwstr/>
  </property>
  <property fmtid="{D5CDD505-2E9C-101B-9397-08002B2CF9AE}" pid="16" name="Organization">
    <vt:lpwstr/>
  </property>
  <property fmtid="{D5CDD505-2E9C-101B-9397-08002B2CF9AE}" pid="17" name="Topics">
    <vt:lpwstr>132;#Procurement Playbook|39317495-094c-4fde-85ce-1f4577520118</vt:lpwstr>
  </property>
  <property fmtid="{D5CDD505-2E9C-101B-9397-08002B2CF9AE}" pid="18" name="pb05db7db1104e46ac803704f178aec8">
    <vt:lpwstr>Procurement Playbook|39317495-094c-4fde-85ce-1f4577520118</vt:lpwstr>
  </property>
</Properties>
</file>