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5" r:id="rId1"/>
    <p:sldMasterId id="2147483887" r:id="rId2"/>
  </p:sldMasterIdLst>
  <p:notesMasterIdLst>
    <p:notesMasterId r:id="rId30"/>
  </p:notesMasterIdLst>
  <p:sldIdLst>
    <p:sldId id="256" r:id="rId3"/>
    <p:sldId id="257" r:id="rId4"/>
    <p:sldId id="367" r:id="rId5"/>
    <p:sldId id="260" r:id="rId6"/>
    <p:sldId id="262" r:id="rId7"/>
    <p:sldId id="329" r:id="rId8"/>
    <p:sldId id="372" r:id="rId9"/>
    <p:sldId id="368" r:id="rId10"/>
    <p:sldId id="285" r:id="rId11"/>
    <p:sldId id="259" r:id="rId12"/>
    <p:sldId id="338" r:id="rId13"/>
    <p:sldId id="375" r:id="rId14"/>
    <p:sldId id="379" r:id="rId15"/>
    <p:sldId id="373" r:id="rId16"/>
    <p:sldId id="378" r:id="rId17"/>
    <p:sldId id="268" r:id="rId18"/>
    <p:sldId id="267" r:id="rId19"/>
    <p:sldId id="269" r:id="rId20"/>
    <p:sldId id="369" r:id="rId21"/>
    <p:sldId id="313" r:id="rId22"/>
    <p:sldId id="311" r:id="rId23"/>
    <p:sldId id="274" r:id="rId24"/>
    <p:sldId id="370" r:id="rId25"/>
    <p:sldId id="275" r:id="rId26"/>
    <p:sldId id="339" r:id="rId27"/>
    <p:sldId id="326" r:id="rId28"/>
    <p:sldId id="371"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573" autoAdjust="0"/>
  </p:normalViewPr>
  <p:slideViewPr>
    <p:cSldViewPr snapToGrid="0" showGuides="1">
      <p:cViewPr varScale="1">
        <p:scale>
          <a:sx n="86" d="100"/>
          <a:sy n="86" d="100"/>
        </p:scale>
        <p:origin x="1416" y="90"/>
      </p:cViewPr>
      <p:guideLst>
        <p:guide orient="horz" pos="2160"/>
        <p:guide pos="3840"/>
      </p:guideLst>
    </p:cSldViewPr>
  </p:slideViewPr>
  <p:notesTextViewPr>
    <p:cViewPr>
      <p:scale>
        <a:sx n="1" d="1"/>
        <a:sy n="1" d="1"/>
      </p:scale>
      <p:origin x="0" y="0"/>
    </p:cViewPr>
  </p:notesTextViewPr>
  <p:sorterViewPr>
    <p:cViewPr>
      <p:scale>
        <a:sx n="9" d="10"/>
        <a:sy n="9" d="10"/>
      </p:scale>
      <p:origin x="0" y="-4316"/>
    </p:cViewPr>
  </p:sorterViewPr>
  <p:notesViewPr>
    <p:cSldViewPr snapToGrid="0">
      <p:cViewPr varScale="1">
        <p:scale>
          <a:sx n="63" d="100"/>
          <a:sy n="63" d="100"/>
        </p:scale>
        <p:origin x="240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862CA6F-8E39-4C5F-A7B7-C7B1DC904604}" type="datetimeFigureOut">
              <a:rPr lang="en-US" smtClean="0"/>
              <a:t>2/11/2025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56237C4-6D1E-4118-89E9-4A5ABFEE51E3}" type="slidenum">
              <a:rPr lang="en-US" smtClean="0"/>
              <a:t>‹#›</a:t>
            </a:fld>
            <a:endParaRPr lang="en-US" dirty="0"/>
          </a:p>
        </p:txBody>
      </p:sp>
    </p:spTree>
    <p:extLst>
      <p:ext uri="{BB962C8B-B14F-4D97-AF65-F5344CB8AC3E}">
        <p14:creationId xmlns:p14="http://schemas.microsoft.com/office/powerpoint/2010/main" val="1687093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237C4-6D1E-4118-89E9-4A5ABFEE51E3}" type="slidenum">
              <a:rPr lang="en-US" smtClean="0"/>
              <a:t>1</a:t>
            </a:fld>
            <a:endParaRPr lang="en-US" dirty="0"/>
          </a:p>
        </p:txBody>
      </p:sp>
    </p:spTree>
    <p:extLst>
      <p:ext uri="{BB962C8B-B14F-4D97-AF65-F5344CB8AC3E}">
        <p14:creationId xmlns:p14="http://schemas.microsoft.com/office/powerpoint/2010/main" val="230185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56237C4-6D1E-4118-89E9-4A5ABFEE51E3}" type="slidenum">
              <a:rPr lang="en-US" smtClean="0"/>
              <a:t>10</a:t>
            </a:fld>
            <a:endParaRPr lang="en-US" dirty="0"/>
          </a:p>
        </p:txBody>
      </p:sp>
    </p:spTree>
    <p:extLst>
      <p:ext uri="{BB962C8B-B14F-4D97-AF65-F5344CB8AC3E}">
        <p14:creationId xmlns:p14="http://schemas.microsoft.com/office/powerpoint/2010/main" val="2878487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6237C4-6D1E-4118-89E9-4A5ABFEE51E3}" type="slidenum">
              <a:rPr lang="en-US" smtClean="0"/>
              <a:t>11</a:t>
            </a:fld>
            <a:endParaRPr lang="en-US" dirty="0"/>
          </a:p>
        </p:txBody>
      </p:sp>
    </p:spTree>
    <p:extLst>
      <p:ext uri="{BB962C8B-B14F-4D97-AF65-F5344CB8AC3E}">
        <p14:creationId xmlns:p14="http://schemas.microsoft.com/office/powerpoint/2010/main" val="2571849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237C4-6D1E-4118-89E9-4A5ABFEE51E3}" type="slidenum">
              <a:rPr lang="en-US" smtClean="0"/>
              <a:t>14</a:t>
            </a:fld>
            <a:endParaRPr lang="en-US" dirty="0"/>
          </a:p>
        </p:txBody>
      </p:sp>
    </p:spTree>
    <p:extLst>
      <p:ext uri="{BB962C8B-B14F-4D97-AF65-F5344CB8AC3E}">
        <p14:creationId xmlns:p14="http://schemas.microsoft.com/office/powerpoint/2010/main" val="825814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mn-lt"/>
                <a:ea typeface="+mn-ea"/>
                <a:cs typeface="Arial" panose="020B0604020202020204" pitchFamily="34" charset="0"/>
              </a:rPr>
              <a:t>Located on page 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latin typeface="+mn-lt"/>
              <a:ea typeface="+mn-ea"/>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56237C4-6D1E-4118-89E9-4A5ABFEE51E3}" type="slidenum">
              <a:rPr lang="en-US" smtClean="0"/>
              <a:t>16</a:t>
            </a:fld>
            <a:endParaRPr lang="en-US" dirty="0"/>
          </a:p>
        </p:txBody>
      </p:sp>
    </p:spTree>
    <p:extLst>
      <p:ext uri="{BB962C8B-B14F-4D97-AF65-F5344CB8AC3E}">
        <p14:creationId xmlns:p14="http://schemas.microsoft.com/office/powerpoint/2010/main" val="77669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Font typeface="Wingdings" panose="05000000000000000000" pitchFamily="2" charset="2"/>
              <a:buNone/>
            </a:pPr>
            <a:endParaRPr lang="en-US" sz="1200" kern="1200" dirty="0">
              <a:solidFill>
                <a:schemeClr val="tx1"/>
              </a:solidFill>
              <a:latin typeface="+mn-lt"/>
              <a:ea typeface="+mn-ea"/>
              <a:cs typeface="Arial" panose="020B0604020202020204" pitchFamily="34" charset="0"/>
            </a:endParaRPr>
          </a:p>
          <a:p>
            <a:pPr>
              <a:spcBef>
                <a:spcPts val="0"/>
              </a:spcBef>
              <a:buFont typeface="Wingdings" panose="05000000000000000000" pitchFamily="2" charset="2"/>
              <a:buChar char="§"/>
            </a:pPr>
            <a:r>
              <a:rPr lang="en-US" sz="1200" kern="1200" dirty="0">
                <a:solidFill>
                  <a:schemeClr val="tx1"/>
                </a:solidFill>
                <a:latin typeface="+mn-lt"/>
                <a:ea typeface="+mn-ea"/>
                <a:cs typeface="Arial" panose="020B0604020202020204" pitchFamily="34" charset="0"/>
              </a:rPr>
              <a:t>No informal contact initiated by Offerors on the proposed service will be allowed with members of City’s staff from date of distribution of this solicitation until after city council awards the contract.</a:t>
            </a:r>
          </a:p>
          <a:p>
            <a:pPr>
              <a:spcBef>
                <a:spcPts val="0"/>
              </a:spcBef>
              <a:buFont typeface="Wingdings" panose="05000000000000000000" pitchFamily="2" charset="2"/>
              <a:buChar char="§"/>
            </a:pPr>
            <a:endParaRPr lang="en-US" sz="1200" kern="1200" dirty="0">
              <a:solidFill>
                <a:schemeClr val="tx1"/>
              </a:solidFill>
              <a:latin typeface="+mn-lt"/>
              <a:ea typeface="+mn-ea"/>
              <a:cs typeface="Arial" panose="020B0604020202020204" pitchFamily="34" charset="0"/>
            </a:endParaRPr>
          </a:p>
          <a:p>
            <a:pPr>
              <a:spcBef>
                <a:spcPts val="0"/>
              </a:spcBef>
              <a:buFont typeface="Wingdings" panose="05000000000000000000" pitchFamily="2" charset="2"/>
              <a:buChar char="§"/>
            </a:pPr>
            <a:r>
              <a:rPr lang="en-US" sz="1200" kern="1200" dirty="0">
                <a:solidFill>
                  <a:schemeClr val="tx1"/>
                </a:solidFill>
                <a:latin typeface="+mn-lt"/>
                <a:ea typeface="+mn-ea"/>
                <a:cs typeface="Arial" panose="020B0604020202020204" pitchFamily="34" charset="0"/>
              </a:rPr>
              <a:t>Reaching out to other City staff, who is not the Procurement Officer, is a direct violation of the Solicitation Transparent Policy which will result in your agency being disqualified to submit for this procurement. </a:t>
            </a:r>
          </a:p>
          <a:p>
            <a:pPr marL="0" indent="0">
              <a:spcBef>
                <a:spcPts val="0"/>
              </a:spcBef>
              <a:buNone/>
            </a:pPr>
            <a:endParaRPr lang="en-US" sz="1200" kern="1200" dirty="0">
              <a:solidFill>
                <a:schemeClr val="tx1"/>
              </a:solidFill>
              <a:latin typeface="+mn-lt"/>
              <a:ea typeface="+mn-ea"/>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56237C4-6D1E-4118-89E9-4A5ABFEE51E3}" type="slidenum">
              <a:rPr lang="en-US" smtClean="0"/>
              <a:t>17</a:t>
            </a:fld>
            <a:endParaRPr lang="en-US" dirty="0"/>
          </a:p>
        </p:txBody>
      </p:sp>
    </p:spTree>
    <p:extLst>
      <p:ext uri="{BB962C8B-B14F-4D97-AF65-F5344CB8AC3E}">
        <p14:creationId xmlns:p14="http://schemas.microsoft.com/office/powerpoint/2010/main" val="2451578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ill Sans MT" panose="020B0502020104020203" pitchFamily="34" charset="0"/>
                <a:cs typeface="Arial" panose="020B0604020202020204" pitchFamily="34" charset="0"/>
              </a:rPr>
              <a:t>Any questions received by the Procurement Officer regarding this solicitation until the Submittal of Written Questions Deadline will form an addendum. This includes the questions submitted in writing today’s meeting.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Gill Sans MT" panose="020B0502020104020203"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6237C4-6D1E-4118-89E9-4A5ABFEE51E3}" type="slidenum">
              <a:rPr lang="en-US" smtClean="0"/>
              <a:t>18</a:t>
            </a:fld>
            <a:endParaRPr lang="en-US" dirty="0"/>
          </a:p>
        </p:txBody>
      </p:sp>
    </p:spTree>
    <p:extLst>
      <p:ext uri="{BB962C8B-B14F-4D97-AF65-F5344CB8AC3E}">
        <p14:creationId xmlns:p14="http://schemas.microsoft.com/office/powerpoint/2010/main" val="392329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6237C4-6D1E-4118-89E9-4A5ABFEE51E3}" type="slidenum">
              <a:rPr lang="en-US" smtClean="0"/>
              <a:t>19</a:t>
            </a:fld>
            <a:endParaRPr lang="en-US" dirty="0"/>
          </a:p>
        </p:txBody>
      </p:sp>
    </p:spTree>
    <p:extLst>
      <p:ext uri="{BB962C8B-B14F-4D97-AF65-F5344CB8AC3E}">
        <p14:creationId xmlns:p14="http://schemas.microsoft.com/office/powerpoint/2010/main" val="1435097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Located on page 68 in the SUBMITTAL SECTION of the solicitation document.</a:t>
            </a:r>
          </a:p>
          <a:p>
            <a:pPr marL="171450" indent="-171450">
              <a:buFont typeface="Arial" panose="020B0604020202020204" pitchFamily="34" charset="0"/>
              <a:buChar char="•"/>
            </a:pPr>
            <a:r>
              <a:rPr lang="en-US" dirty="0"/>
              <a:t>The submittal section</a:t>
            </a:r>
            <a:r>
              <a:rPr lang="en-US" baseline="0" dirty="0"/>
              <a:t> clearly outlines what is required for each of the sections.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each Section from the Solicitation</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56237C4-6D1E-4118-89E9-4A5ABFEE51E3}" type="slidenum">
              <a:rPr lang="en-US" smtClean="0"/>
              <a:t>20</a:t>
            </a:fld>
            <a:endParaRPr lang="en-US" dirty="0"/>
          </a:p>
        </p:txBody>
      </p:sp>
    </p:spTree>
    <p:extLst>
      <p:ext uri="{BB962C8B-B14F-4D97-AF65-F5344CB8AC3E}">
        <p14:creationId xmlns:p14="http://schemas.microsoft.com/office/powerpoint/2010/main" val="1294371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Located on page 21 in the solicitation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56237C4-6D1E-4118-89E9-4A5ABFEE51E3}" type="slidenum">
              <a:rPr lang="en-US" smtClean="0"/>
              <a:t>21</a:t>
            </a:fld>
            <a:endParaRPr lang="en-US" dirty="0"/>
          </a:p>
        </p:txBody>
      </p:sp>
    </p:spTree>
    <p:extLst>
      <p:ext uri="{BB962C8B-B14F-4D97-AF65-F5344CB8AC3E}">
        <p14:creationId xmlns:p14="http://schemas.microsoft.com/office/powerpoint/2010/main" val="2470610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256237C4-6D1E-4118-89E9-4A5ABFEE51E3}" type="slidenum">
              <a:rPr lang="en-US" smtClean="0"/>
              <a:t>22</a:t>
            </a:fld>
            <a:endParaRPr lang="en-US" dirty="0"/>
          </a:p>
        </p:txBody>
      </p:sp>
    </p:spTree>
    <p:extLst>
      <p:ext uri="{BB962C8B-B14F-4D97-AF65-F5344CB8AC3E}">
        <p14:creationId xmlns:p14="http://schemas.microsoft.com/office/powerpoint/2010/main" val="55961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56237C4-6D1E-4118-89E9-4A5ABFEE51E3}" type="slidenum">
              <a:rPr lang="en-US" smtClean="0"/>
              <a:t>2</a:t>
            </a:fld>
            <a:endParaRPr lang="en-US" dirty="0"/>
          </a:p>
        </p:txBody>
      </p:sp>
    </p:spTree>
    <p:extLst>
      <p:ext uri="{BB962C8B-B14F-4D97-AF65-F5344CB8AC3E}">
        <p14:creationId xmlns:p14="http://schemas.microsoft.com/office/powerpoint/2010/main" val="1278136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237C4-6D1E-4118-89E9-4A5ABFEE51E3}" type="slidenum">
              <a:rPr lang="en-US" smtClean="0"/>
              <a:t>23</a:t>
            </a:fld>
            <a:endParaRPr lang="en-US" dirty="0"/>
          </a:p>
        </p:txBody>
      </p:sp>
    </p:spTree>
    <p:extLst>
      <p:ext uri="{BB962C8B-B14F-4D97-AF65-F5344CB8AC3E}">
        <p14:creationId xmlns:p14="http://schemas.microsoft.com/office/powerpoint/2010/main" val="534339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spcBef>
                <a:spcPts val="0"/>
              </a:spcBef>
              <a:buFont typeface="Wingdings" panose="05000000000000000000" pitchFamily="2" charset="2"/>
              <a:buChar char="§"/>
            </a:pPr>
            <a:r>
              <a:rPr lang="en-US" sz="1400" kern="1200" dirty="0">
                <a:solidFill>
                  <a:schemeClr val="tx1"/>
                </a:solidFill>
                <a:latin typeface="+mn-lt"/>
                <a:ea typeface="+mn-ea"/>
                <a:cs typeface="Arial" panose="020B0604020202020204" pitchFamily="34" charset="0"/>
              </a:rPr>
              <a:t>Located on page 41. </a:t>
            </a:r>
          </a:p>
          <a:p>
            <a:pPr marL="285750" indent="-285750">
              <a:lnSpc>
                <a:spcPct val="100000"/>
              </a:lnSpc>
              <a:spcBef>
                <a:spcPts val="0"/>
              </a:spcBef>
              <a:buFont typeface="Wingdings" panose="05000000000000000000" pitchFamily="2" charset="2"/>
              <a:buChar char="§"/>
            </a:pPr>
            <a:endParaRPr lang="en-US" sz="1400" kern="1200" dirty="0">
              <a:solidFill>
                <a:schemeClr val="tx1"/>
              </a:solidFill>
              <a:latin typeface="+mn-lt"/>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Proposers under consideration will be evaluated by an evaluation committee</a:t>
            </a:r>
          </a:p>
          <a:p>
            <a:pPr marL="285750" indent="-285750">
              <a:lnSpc>
                <a:spcPct val="100000"/>
              </a:lnSpc>
              <a:spcBef>
                <a:spcPts val="0"/>
              </a:spcBef>
              <a:buFont typeface="Wingdings" panose="05000000000000000000" pitchFamily="2" charset="2"/>
              <a:buChar char="§"/>
            </a:pPr>
            <a:endParaRPr lang="en-US" sz="1200" kern="1200" dirty="0">
              <a:solidFill>
                <a:schemeClr val="tx1"/>
              </a:solidFill>
              <a:latin typeface="+mn-lt"/>
              <a:ea typeface="+mn-ea"/>
              <a:cs typeface="Arial" panose="020B0604020202020204" pitchFamily="34" charset="0"/>
            </a:endParaRPr>
          </a:p>
          <a:p>
            <a:pPr>
              <a:lnSpc>
                <a:spcPct val="100000"/>
              </a:lnSpc>
              <a:spcBef>
                <a:spcPts val="0"/>
              </a:spcBef>
              <a:buFont typeface="Wingdings" panose="05000000000000000000" pitchFamily="2" charset="2"/>
              <a:buChar char="§"/>
            </a:pPr>
            <a:r>
              <a:rPr lang="en-US" sz="1200" kern="1200" dirty="0">
                <a:solidFill>
                  <a:schemeClr val="tx1"/>
                </a:solidFill>
                <a:latin typeface="+mn-lt"/>
                <a:ea typeface="+mn-ea"/>
                <a:cs typeface="Arial" panose="020B0604020202020204" pitchFamily="34" charset="0"/>
              </a:rPr>
              <a:t>     City reserves the right to request supplemental information that the evaluation committee deems necessary to make a selection.  </a:t>
            </a:r>
          </a:p>
          <a:p>
            <a:pPr marL="0" indent="0">
              <a:lnSpc>
                <a:spcPct val="100000"/>
              </a:lnSpc>
              <a:spcBef>
                <a:spcPts val="0"/>
              </a:spcBef>
              <a:buNone/>
            </a:pPr>
            <a:endParaRPr lang="en-US" sz="1200" kern="1200" dirty="0">
              <a:solidFill>
                <a:schemeClr val="tx1"/>
              </a:solidFill>
              <a:latin typeface="+mn-lt"/>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256237C4-6D1E-4118-89E9-4A5ABFEE51E3}" type="slidenum">
              <a:rPr lang="en-US" smtClean="0"/>
              <a:t>24</a:t>
            </a:fld>
            <a:endParaRPr lang="en-US" dirty="0"/>
          </a:p>
        </p:txBody>
      </p:sp>
    </p:spTree>
    <p:extLst>
      <p:ext uri="{BB962C8B-B14F-4D97-AF65-F5344CB8AC3E}">
        <p14:creationId xmlns:p14="http://schemas.microsoft.com/office/powerpoint/2010/main" val="2064840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Outlined under Evaluation Requirements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Vendors must be responsive and responsible to be eligible for contract award. Definitions above are directly from the solicitation.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To be responsive, you must submit all required documents requested in the solicitation. Any documents that are missing will deem your Proposal as non-responsive. </a:t>
            </a:r>
          </a:p>
          <a:p>
            <a:r>
              <a:rPr lang="en-US" dirty="0"/>
              <a:t>To be responsible, you must have the capacity and staffing capacity to provide the services being offered.</a:t>
            </a:r>
          </a:p>
          <a:p>
            <a:endParaRPr lang="en-US" dirty="0"/>
          </a:p>
        </p:txBody>
      </p:sp>
      <p:sp>
        <p:nvSpPr>
          <p:cNvPr id="4" name="Slide Number Placeholder 3"/>
          <p:cNvSpPr>
            <a:spLocks noGrp="1"/>
          </p:cNvSpPr>
          <p:nvPr>
            <p:ph type="sldNum" sz="quarter" idx="5"/>
          </p:nvPr>
        </p:nvSpPr>
        <p:spPr/>
        <p:txBody>
          <a:bodyPr/>
          <a:lstStyle/>
          <a:p>
            <a:fld id="{256237C4-6D1E-4118-89E9-4A5ABFEE51E3}" type="slidenum">
              <a:rPr lang="en-US" smtClean="0"/>
              <a:t>25</a:t>
            </a:fld>
            <a:endParaRPr lang="en-US" dirty="0"/>
          </a:p>
        </p:txBody>
      </p:sp>
    </p:spTree>
    <p:extLst>
      <p:ext uri="{BB962C8B-B14F-4D97-AF65-F5344CB8AC3E}">
        <p14:creationId xmlns:p14="http://schemas.microsoft.com/office/powerpoint/2010/main" val="65496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237C4-6D1E-4118-89E9-4A5ABFEE51E3}" type="slidenum">
              <a:rPr lang="en-US" smtClean="0"/>
              <a:t>26</a:t>
            </a:fld>
            <a:endParaRPr lang="en-US" dirty="0"/>
          </a:p>
        </p:txBody>
      </p:sp>
    </p:spTree>
    <p:extLst>
      <p:ext uri="{BB962C8B-B14F-4D97-AF65-F5344CB8AC3E}">
        <p14:creationId xmlns:p14="http://schemas.microsoft.com/office/powerpoint/2010/main" val="4265938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237C4-6D1E-4118-89E9-4A5ABFEE51E3}" type="slidenum">
              <a:rPr lang="en-US" smtClean="0"/>
              <a:t>27</a:t>
            </a:fld>
            <a:endParaRPr lang="en-US" dirty="0"/>
          </a:p>
        </p:txBody>
      </p:sp>
    </p:spTree>
    <p:extLst>
      <p:ext uri="{BB962C8B-B14F-4D97-AF65-F5344CB8AC3E}">
        <p14:creationId xmlns:p14="http://schemas.microsoft.com/office/powerpoint/2010/main" val="3710974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6237C4-6D1E-4118-89E9-4A5ABFEE51E3}" type="slidenum">
              <a:rPr lang="en-US" smtClean="0"/>
              <a:t>3</a:t>
            </a:fld>
            <a:endParaRPr lang="en-US" dirty="0"/>
          </a:p>
        </p:txBody>
      </p:sp>
    </p:spTree>
    <p:extLst>
      <p:ext uri="{BB962C8B-B14F-4D97-AF65-F5344CB8AC3E}">
        <p14:creationId xmlns:p14="http://schemas.microsoft.com/office/powerpoint/2010/main" val="188731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56237C4-6D1E-4118-89E9-4A5ABFEE51E3}" type="slidenum">
              <a:rPr lang="en-US" smtClean="0"/>
              <a:t>4</a:t>
            </a:fld>
            <a:endParaRPr lang="en-US" dirty="0"/>
          </a:p>
        </p:txBody>
      </p:sp>
    </p:spTree>
    <p:extLst>
      <p:ext uri="{BB962C8B-B14F-4D97-AF65-F5344CB8AC3E}">
        <p14:creationId xmlns:p14="http://schemas.microsoft.com/office/powerpoint/2010/main" val="9642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256237C4-6D1E-4118-89E9-4A5ABFEE51E3}" type="slidenum">
              <a:rPr lang="en-US" smtClean="0"/>
              <a:t>5</a:t>
            </a:fld>
            <a:endParaRPr lang="en-US" dirty="0"/>
          </a:p>
        </p:txBody>
      </p:sp>
    </p:spTree>
    <p:extLst>
      <p:ext uri="{BB962C8B-B14F-4D97-AF65-F5344CB8AC3E}">
        <p14:creationId xmlns:p14="http://schemas.microsoft.com/office/powerpoint/2010/main" val="46289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6237C4-6D1E-4118-89E9-4A5ABFEE51E3}" type="slidenum">
              <a:rPr lang="en-US" smtClean="0"/>
              <a:t>6</a:t>
            </a:fld>
            <a:endParaRPr lang="en-US" dirty="0"/>
          </a:p>
        </p:txBody>
      </p:sp>
    </p:spTree>
    <p:extLst>
      <p:ext uri="{BB962C8B-B14F-4D97-AF65-F5344CB8AC3E}">
        <p14:creationId xmlns:p14="http://schemas.microsoft.com/office/powerpoint/2010/main" val="2069495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237C4-6D1E-4118-89E9-4A5ABFEE51E3}" type="slidenum">
              <a:rPr lang="en-US" smtClean="0"/>
              <a:t>7</a:t>
            </a:fld>
            <a:endParaRPr lang="en-US" dirty="0"/>
          </a:p>
        </p:txBody>
      </p:sp>
    </p:spTree>
    <p:extLst>
      <p:ext uri="{BB962C8B-B14F-4D97-AF65-F5344CB8AC3E}">
        <p14:creationId xmlns:p14="http://schemas.microsoft.com/office/powerpoint/2010/main" val="3735019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6237C4-6D1E-4118-89E9-4A5ABFEE51E3}" type="slidenum">
              <a:rPr lang="en-US" smtClean="0"/>
              <a:t>8</a:t>
            </a:fld>
            <a:endParaRPr lang="en-US" dirty="0"/>
          </a:p>
        </p:txBody>
      </p:sp>
    </p:spTree>
    <p:extLst>
      <p:ext uri="{BB962C8B-B14F-4D97-AF65-F5344CB8AC3E}">
        <p14:creationId xmlns:p14="http://schemas.microsoft.com/office/powerpoint/2010/main" val="3400861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56237C4-6D1E-4118-89E9-4A5ABFEE51E3}" type="slidenum">
              <a:rPr lang="en-US" smtClean="0"/>
              <a:t>9</a:t>
            </a:fld>
            <a:endParaRPr lang="en-US" dirty="0"/>
          </a:p>
        </p:txBody>
      </p:sp>
    </p:spTree>
    <p:extLst>
      <p:ext uri="{BB962C8B-B14F-4D97-AF65-F5344CB8AC3E}">
        <p14:creationId xmlns:p14="http://schemas.microsoft.com/office/powerpoint/2010/main" val="28234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2/11/2025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108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585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791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4352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6588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8132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5398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8817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031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2794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041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0693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5556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5962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7560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1551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629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52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97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957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225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2/11/2025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651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2/11/2025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94964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00562981"/>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hoenix.gov/finance/vendorsre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vendor.support@phoenix.gov"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phoenix.diversitycompliance.com/" TargetMode="External"/><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hsdprocurement@phoenix.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solicitations.phoenix.g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hsdprocurement@phoenix.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hsdprocurement@phoenix.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116" y="148034"/>
            <a:ext cx="11544299" cy="3846996"/>
          </a:xfrm>
        </p:spPr>
        <p:txBody>
          <a:bodyPr>
            <a:normAutofit fontScale="90000"/>
          </a:bodyPr>
          <a:lstStyle/>
          <a:p>
            <a:pPr algn="ct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PRE-PROPOSAL CONFERENCE and site tour</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city of phoenix – senior nutrition meal program</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cap="none" dirty="0">
                <a:latin typeface="Arial" panose="020B0604020202020204" pitchFamily="34" charset="0"/>
                <a:cs typeface="Arial" panose="020B0604020202020204" pitchFamily="34" charset="0"/>
              </a:rPr>
              <a:t>RFP-25-SID-0450</a:t>
            </a:r>
            <a:br>
              <a:rPr lang="en-US" sz="5100" cap="none" dirty="0">
                <a:latin typeface="Arial" panose="020B0604020202020204" pitchFamily="34" charset="0"/>
                <a:cs typeface="Arial" panose="020B0604020202020204" pitchFamily="34" charset="0"/>
              </a:rPr>
            </a:br>
            <a:endParaRPr lang="en-US" sz="5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28923" y="4273326"/>
            <a:ext cx="10216652" cy="1824567"/>
          </a:xfrm>
        </p:spPr>
        <p:txBody>
          <a:bodyPr>
            <a:noAutofit/>
          </a:bodyPr>
          <a:lstStyle/>
          <a:p>
            <a:pPr algn="ctr"/>
            <a:r>
              <a:rPr lang="en-US" sz="3600" cap="none" dirty="0">
                <a:latin typeface="Arial" panose="020B0604020202020204" pitchFamily="34" charset="0"/>
                <a:cs typeface="Arial" panose="020B0604020202020204" pitchFamily="34" charset="0"/>
              </a:rPr>
              <a:t>FEBRUARY 12, 2025</a:t>
            </a:r>
          </a:p>
          <a:p>
            <a:pPr algn="ctr"/>
            <a:endParaRPr lang="en-US" sz="4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2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01294"/>
            <a:ext cx="9603275" cy="1049235"/>
          </a:xfrm>
        </p:spPr>
        <p:txBody>
          <a:bodyPr>
            <a:normAutofit/>
          </a:bodyPr>
          <a:lstStyle/>
          <a:p>
            <a:pPr algn="ctr"/>
            <a:r>
              <a:rPr lang="en-US" sz="4400" dirty="0">
                <a:cs typeface="Arial" panose="020B0604020202020204" pitchFamily="34" charset="0"/>
              </a:rPr>
              <a:t>VENDOR self-REGISTRATION</a:t>
            </a:r>
          </a:p>
        </p:txBody>
      </p:sp>
      <p:sp>
        <p:nvSpPr>
          <p:cNvPr id="3" name="Content Placeholder 2"/>
          <p:cNvSpPr>
            <a:spLocks noGrp="1"/>
          </p:cNvSpPr>
          <p:nvPr>
            <p:ph idx="1"/>
          </p:nvPr>
        </p:nvSpPr>
        <p:spPr>
          <a:xfrm>
            <a:off x="106327" y="1691703"/>
            <a:ext cx="11982892" cy="4523897"/>
          </a:xfrm>
        </p:spPr>
        <p:txBody>
          <a:bodyPr>
            <a:normAutofit lnSpcReduction="10000"/>
          </a:bodyPr>
          <a:lstStyle/>
          <a:p>
            <a:pPr marL="0" indent="0">
              <a:lnSpc>
                <a:spcPct val="110000"/>
              </a:lnSpc>
              <a:spcBef>
                <a:spcPts val="0"/>
              </a:spcBef>
              <a:buNone/>
            </a:pPr>
            <a:endParaRPr lang="en-US" sz="2600" b="1" dirty="0">
              <a:latin typeface="+mj-lt"/>
              <a:cs typeface="Arial" panose="020B0604020202020204" pitchFamily="34" charset="0"/>
            </a:endParaRPr>
          </a:p>
          <a:p>
            <a:pPr>
              <a:lnSpc>
                <a:spcPct val="100000"/>
              </a:lnSpc>
              <a:spcBef>
                <a:spcPts val="0"/>
              </a:spcBef>
              <a:buFont typeface="Wingdings" panose="05000000000000000000" pitchFamily="2" charset="2"/>
              <a:buChar char="§"/>
            </a:pPr>
            <a:r>
              <a:rPr lang="en-US" sz="2400" dirty="0"/>
              <a:t>Vendors must be registered in the City’s procurePHX Self-Registration System to respond to solicitations and access procurement information.</a:t>
            </a:r>
          </a:p>
          <a:p>
            <a:pPr marL="0" indent="0">
              <a:lnSpc>
                <a:spcPct val="100000"/>
              </a:lnSpc>
              <a:spcBef>
                <a:spcPts val="0"/>
              </a:spcBef>
              <a:buNone/>
            </a:pPr>
            <a:endParaRPr lang="en-US" sz="2400" dirty="0"/>
          </a:p>
          <a:p>
            <a:pPr marL="0" indent="0">
              <a:lnSpc>
                <a:spcPct val="100000"/>
              </a:lnSpc>
              <a:spcBef>
                <a:spcPts val="0"/>
              </a:spcBef>
              <a:buNone/>
            </a:pPr>
            <a:r>
              <a:rPr lang="en-US" sz="2400" dirty="0"/>
              <a:t> </a:t>
            </a:r>
            <a:r>
              <a:rPr lang="en-US" sz="2400" dirty="0">
                <a:latin typeface="+mj-lt"/>
                <a:cs typeface="Arial" panose="020B0604020202020204" pitchFamily="34" charset="0"/>
              </a:rPr>
              <a:t>	</a:t>
            </a:r>
            <a:r>
              <a:rPr lang="en-US" sz="2400" dirty="0">
                <a:highlight>
                  <a:srgbClr val="FFFF00"/>
                </a:highlight>
                <a:latin typeface="+mj-lt"/>
                <a:cs typeface="Arial" panose="020B0604020202020204" pitchFamily="34" charset="0"/>
                <a:hlinkClick r:id="rId3">
                  <a:extLst>
                    <a:ext uri="{A12FA001-AC4F-418D-AE19-62706E023703}">
                      <ahyp:hlinkClr xmlns:ahyp="http://schemas.microsoft.com/office/drawing/2018/hyperlinkcolor" val="tx"/>
                    </a:ext>
                  </a:extLst>
                </a:hlinkClick>
              </a:rPr>
              <a:t>https://www.phoenix.gov/finance/vendorsreg</a:t>
            </a:r>
            <a:endParaRPr lang="en-US" sz="2400" dirty="0">
              <a:highlight>
                <a:srgbClr val="FFFF00"/>
              </a:highlight>
              <a:latin typeface="+mj-lt"/>
              <a:cs typeface="Arial" panose="020B0604020202020204" pitchFamily="34" charset="0"/>
            </a:endParaRPr>
          </a:p>
          <a:p>
            <a:pPr marL="0" indent="0">
              <a:lnSpc>
                <a:spcPct val="100000"/>
              </a:lnSpc>
              <a:spcBef>
                <a:spcPts val="0"/>
              </a:spcBef>
              <a:buNone/>
            </a:pPr>
            <a:endParaRPr lang="en-US" sz="2400" dirty="0">
              <a:latin typeface="+mj-lt"/>
              <a:cs typeface="Arial" panose="020B0604020202020204" pitchFamily="34" charset="0"/>
            </a:endParaRPr>
          </a:p>
          <a:p>
            <a:pPr>
              <a:lnSpc>
                <a:spcPct val="100000"/>
              </a:lnSpc>
              <a:spcBef>
                <a:spcPts val="0"/>
              </a:spcBef>
              <a:buFont typeface="Wingdings" panose="05000000000000000000" pitchFamily="2" charset="2"/>
              <a:buChar char="§"/>
            </a:pPr>
            <a:r>
              <a:rPr lang="en-US" sz="2400" dirty="0">
                <a:latin typeface="+mj-lt"/>
                <a:cs typeface="Arial" panose="020B0604020202020204" pitchFamily="34" charset="0"/>
              </a:rPr>
              <a:t>The City may, at its sole discretion, reject any Proposer who has not registered</a:t>
            </a:r>
          </a:p>
          <a:p>
            <a:pPr marL="0" indent="0">
              <a:lnSpc>
                <a:spcPct val="100000"/>
              </a:lnSpc>
              <a:spcBef>
                <a:spcPts val="0"/>
              </a:spcBef>
              <a:buNone/>
            </a:pPr>
            <a:endParaRPr lang="en-US" sz="2400" dirty="0">
              <a:latin typeface="+mj-lt"/>
              <a:cs typeface="Arial" panose="020B0604020202020204" pitchFamily="34" charset="0"/>
            </a:endParaRPr>
          </a:p>
          <a:p>
            <a:pPr>
              <a:lnSpc>
                <a:spcPct val="100000"/>
              </a:lnSpc>
              <a:spcBef>
                <a:spcPts val="0"/>
              </a:spcBef>
              <a:buFont typeface="Wingdings" panose="05000000000000000000" pitchFamily="2" charset="2"/>
              <a:buChar char="§"/>
            </a:pPr>
            <a:r>
              <a:rPr lang="en-US" sz="2400" dirty="0">
                <a:latin typeface="+mj-lt"/>
                <a:cs typeface="Arial" panose="020B0604020202020204" pitchFamily="34" charset="0"/>
              </a:rPr>
              <a:t>If you are a vendor/supplier who has previously received payment for goods and/or services from the City of Phoenix, then you already have a City of Phoenix vendor number and do not need to re-register</a:t>
            </a:r>
          </a:p>
          <a:p>
            <a:pPr>
              <a:lnSpc>
                <a:spcPct val="100000"/>
              </a:lnSpc>
              <a:spcBef>
                <a:spcPts val="0"/>
              </a:spcBef>
              <a:buFont typeface="Wingdings" panose="05000000000000000000" pitchFamily="2" charset="2"/>
              <a:buChar char="§"/>
            </a:pPr>
            <a:endParaRPr lang="en-US" sz="2400" dirty="0">
              <a:latin typeface="+mj-lt"/>
              <a:cs typeface="Arial" panose="020B0604020202020204" pitchFamily="34" charset="0"/>
            </a:endParaRPr>
          </a:p>
          <a:p>
            <a:pPr>
              <a:lnSpc>
                <a:spcPct val="100000"/>
              </a:lnSpc>
              <a:spcBef>
                <a:spcPts val="0"/>
              </a:spcBef>
              <a:buFont typeface="Wingdings" panose="05000000000000000000" pitchFamily="2" charset="2"/>
              <a:buChar char="§"/>
            </a:pPr>
            <a:r>
              <a:rPr lang="en-US" sz="2400" dirty="0">
                <a:latin typeface="+mj-lt"/>
                <a:cs typeface="Arial" panose="020B0604020202020204" pitchFamily="34" charset="0"/>
              </a:rPr>
              <a:t>Do not reach out to the Procurement Officer for any changes to your vendor profile</a:t>
            </a:r>
          </a:p>
          <a:p>
            <a:pPr marL="0" indent="0">
              <a:buNone/>
            </a:pPr>
            <a:endParaRPr lang="en-US" dirty="0"/>
          </a:p>
        </p:txBody>
      </p:sp>
    </p:spTree>
    <p:extLst>
      <p:ext uri="{BB962C8B-B14F-4D97-AF65-F5344CB8AC3E}">
        <p14:creationId xmlns:p14="http://schemas.microsoft.com/office/powerpoint/2010/main" val="2264238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730D-421A-4CBF-8910-7B45E51B370C}"/>
              </a:ext>
            </a:extLst>
          </p:cNvPr>
          <p:cNvSpPr>
            <a:spLocks noGrp="1"/>
          </p:cNvSpPr>
          <p:nvPr>
            <p:ph type="title"/>
          </p:nvPr>
        </p:nvSpPr>
        <p:spPr>
          <a:xfrm>
            <a:off x="1449217" y="990089"/>
            <a:ext cx="9605635" cy="1059305"/>
          </a:xfrm>
        </p:spPr>
        <p:txBody>
          <a:bodyPr>
            <a:normAutofit/>
          </a:bodyPr>
          <a:lstStyle/>
          <a:p>
            <a:pPr algn="ctr"/>
            <a:r>
              <a:rPr lang="en-US" sz="4400" dirty="0"/>
              <a:t>Vendor  self-registration  tips</a:t>
            </a:r>
          </a:p>
        </p:txBody>
      </p:sp>
      <p:sp>
        <p:nvSpPr>
          <p:cNvPr id="4" name="Content Placeholder 3">
            <a:extLst>
              <a:ext uri="{FF2B5EF4-FFF2-40B4-BE49-F238E27FC236}">
                <a16:creationId xmlns:a16="http://schemas.microsoft.com/office/drawing/2014/main" id="{2D70F6FE-C86A-4AE3-9D8F-872C6738ECD3}"/>
              </a:ext>
            </a:extLst>
          </p:cNvPr>
          <p:cNvSpPr>
            <a:spLocks noGrp="1"/>
          </p:cNvSpPr>
          <p:nvPr>
            <p:ph sz="half" idx="1"/>
          </p:nvPr>
        </p:nvSpPr>
        <p:spPr>
          <a:xfrm>
            <a:off x="983848" y="2010878"/>
            <a:ext cx="5429923" cy="3116707"/>
          </a:xfrm>
        </p:spPr>
        <p:txBody>
          <a:bodyPr>
            <a:normAutofit/>
          </a:bodyPr>
          <a:lstStyle/>
          <a:p>
            <a:r>
              <a:rPr lang="en-US" sz="2200" b="1" dirty="0"/>
              <a:t>Steps to Self-Register</a:t>
            </a:r>
          </a:p>
          <a:p>
            <a:pPr marL="800100" lvl="1" indent="-342900">
              <a:buFont typeface="+mj-lt"/>
              <a:buAutoNum type="arabicPeriod"/>
            </a:pPr>
            <a:r>
              <a:rPr lang="en-US" sz="1900" dirty="0"/>
              <a:t>Gather your business info</a:t>
            </a:r>
          </a:p>
          <a:p>
            <a:pPr marL="800100" lvl="1" indent="-342900">
              <a:buFont typeface="+mj-lt"/>
              <a:buAutoNum type="arabicPeriod"/>
            </a:pPr>
            <a:r>
              <a:rPr lang="en-US" sz="1900" dirty="0"/>
              <a:t>Scan your sign W-9</a:t>
            </a:r>
          </a:p>
          <a:p>
            <a:pPr marL="800100" lvl="1" indent="-342900">
              <a:buFont typeface="+mj-lt"/>
              <a:buAutoNum type="arabicPeriod"/>
            </a:pPr>
            <a:r>
              <a:rPr lang="en-US" sz="1900" dirty="0"/>
              <a:t>Register in the system</a:t>
            </a:r>
          </a:p>
          <a:p>
            <a:pPr marL="800100" lvl="1" indent="-342900">
              <a:buFont typeface="+mj-lt"/>
              <a:buAutoNum type="arabicPeriod"/>
            </a:pPr>
            <a:r>
              <a:rPr lang="en-US" sz="1900" dirty="0"/>
              <a:t>Set-up ID and Password</a:t>
            </a:r>
          </a:p>
          <a:p>
            <a:pPr marL="457200" lvl="1" indent="0">
              <a:buNone/>
            </a:pPr>
            <a:endParaRPr lang="en-US" sz="1900" dirty="0"/>
          </a:p>
        </p:txBody>
      </p:sp>
      <p:sp>
        <p:nvSpPr>
          <p:cNvPr id="5" name="Content Placeholder 4">
            <a:extLst>
              <a:ext uri="{FF2B5EF4-FFF2-40B4-BE49-F238E27FC236}">
                <a16:creationId xmlns:a16="http://schemas.microsoft.com/office/drawing/2014/main" id="{85C90685-60E4-4590-BE2E-72F986314F48}"/>
              </a:ext>
            </a:extLst>
          </p:cNvPr>
          <p:cNvSpPr>
            <a:spLocks noGrp="1"/>
          </p:cNvSpPr>
          <p:nvPr>
            <p:ph sz="half" idx="2"/>
          </p:nvPr>
        </p:nvSpPr>
        <p:spPr>
          <a:xfrm>
            <a:off x="6413770" y="2017342"/>
            <a:ext cx="4794381" cy="3110243"/>
          </a:xfrm>
        </p:spPr>
        <p:txBody>
          <a:bodyPr>
            <a:normAutofit/>
          </a:bodyPr>
          <a:lstStyle/>
          <a:p>
            <a:pPr>
              <a:lnSpc>
                <a:spcPct val="100000"/>
              </a:lnSpc>
              <a:spcBef>
                <a:spcPts val="0"/>
              </a:spcBef>
            </a:pPr>
            <a:r>
              <a:rPr lang="en-US" sz="2200" b="1" dirty="0">
                <a:cs typeface="Arial" panose="020B0604020202020204" pitchFamily="34" charset="0"/>
              </a:rPr>
              <a:t>Vendor Support Contact Information </a:t>
            </a:r>
          </a:p>
          <a:p>
            <a:pPr lvl="1">
              <a:buClr>
                <a:srgbClr val="FF0000"/>
              </a:buClr>
            </a:pPr>
            <a:r>
              <a:rPr lang="en-US" sz="1900" dirty="0">
                <a:highlight>
                  <a:srgbClr val="FFFF00"/>
                </a:highlight>
                <a:hlinkClick r:id="rId3">
                  <a:extLst>
                    <a:ext uri="{A12FA001-AC4F-418D-AE19-62706E023703}">
                      <ahyp:hlinkClr xmlns:ahyp="http://schemas.microsoft.com/office/drawing/2018/hyperlinkcolor" val="tx"/>
                    </a:ext>
                  </a:extLst>
                </a:hlinkClick>
              </a:rPr>
              <a:t>vendor.support@phoenix.gov</a:t>
            </a:r>
            <a:endParaRPr lang="en-US" sz="1900" dirty="0">
              <a:highlight>
                <a:srgbClr val="FFFF00"/>
              </a:highlight>
            </a:endParaRPr>
          </a:p>
          <a:p>
            <a:pPr lvl="1">
              <a:buClr>
                <a:srgbClr val="FF0000"/>
              </a:buClr>
            </a:pPr>
            <a:r>
              <a:rPr lang="en-US" sz="1900" dirty="0">
                <a:highlight>
                  <a:srgbClr val="FFFF00"/>
                </a:highlight>
              </a:rPr>
              <a:t>(602) 262-1819</a:t>
            </a:r>
            <a:endParaRPr lang="en-US" sz="1900" dirty="0">
              <a:highlight>
                <a:srgbClr val="FFFF00"/>
              </a:highlight>
              <a:cs typeface="Arial" panose="020B0604020202020204" pitchFamily="34" charset="0"/>
            </a:endParaRPr>
          </a:p>
          <a:p>
            <a:endParaRPr lang="en-US" dirty="0"/>
          </a:p>
        </p:txBody>
      </p:sp>
    </p:spTree>
    <p:extLst>
      <p:ext uri="{BB962C8B-B14F-4D97-AF65-F5344CB8AC3E}">
        <p14:creationId xmlns:p14="http://schemas.microsoft.com/office/powerpoint/2010/main" val="132520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grpSp>
        <p:nvGrpSpPr>
          <p:cNvPr id="2" name="Group 2"/>
          <p:cNvGrpSpPr/>
          <p:nvPr/>
        </p:nvGrpSpPr>
        <p:grpSpPr>
          <a:xfrm>
            <a:off x="6096000" y="0"/>
            <a:ext cx="6096000" cy="6858000"/>
            <a:chOff x="0" y="0"/>
            <a:chExt cx="5080000" cy="5715000"/>
          </a:xfrm>
        </p:grpSpPr>
        <p:sp>
          <p:nvSpPr>
            <p:cNvPr id="3" name="Freeform 3"/>
            <p:cNvSpPr/>
            <p:nvPr/>
          </p:nvSpPr>
          <p:spPr>
            <a:xfrm>
              <a:off x="0" y="0"/>
              <a:ext cx="5080000" cy="5715000"/>
            </a:xfrm>
            <a:custGeom>
              <a:avLst/>
              <a:gdLst/>
              <a:ahLst/>
              <a:cxnLst/>
              <a:rect l="l" t="t" r="r" b="b"/>
              <a:pathLst>
                <a:path w="5080000" h="5715000">
                  <a:moveTo>
                    <a:pt x="0" y="0"/>
                  </a:moveTo>
                  <a:lnTo>
                    <a:pt x="5080000" y="0"/>
                  </a:lnTo>
                  <a:lnTo>
                    <a:pt x="5080000" y="5715000"/>
                  </a:lnTo>
                  <a:lnTo>
                    <a:pt x="0" y="5715000"/>
                  </a:lnTo>
                  <a:close/>
                </a:path>
              </a:pathLst>
            </a:custGeom>
            <a:gradFill rotWithShape="1">
              <a:gsLst>
                <a:gs pos="0">
                  <a:srgbClr val="172D45">
                    <a:alpha val="100000"/>
                  </a:srgbClr>
                </a:gs>
                <a:gs pos="100000">
                  <a:srgbClr val="1FA644">
                    <a:alpha val="100000"/>
                  </a:srgbClr>
                </a:gs>
              </a:gsLst>
              <a:lin ang="0"/>
            </a:gradFill>
          </p:spPr>
          <p:txBody>
            <a:bodyPr/>
            <a:lstStyle/>
            <a:p>
              <a:pPr defTabSz="609630"/>
              <a:endParaRPr lang="en-US" sz="1200">
                <a:solidFill>
                  <a:prstClr val="black"/>
                </a:solidFill>
                <a:latin typeface="Calibri"/>
              </a:endParaRPr>
            </a:p>
          </p:txBody>
        </p:sp>
        <p:sp>
          <p:nvSpPr>
            <p:cNvPr id="4" name="TextBox 4"/>
            <p:cNvSpPr txBox="1"/>
            <p:nvPr/>
          </p:nvSpPr>
          <p:spPr>
            <a:xfrm>
              <a:off x="0" y="-19050"/>
              <a:ext cx="5080000" cy="5734050"/>
            </a:xfrm>
            <a:prstGeom prst="rect">
              <a:avLst/>
            </a:prstGeom>
          </p:spPr>
          <p:txBody>
            <a:bodyPr lIns="33867" tIns="33867" rIns="33867" bIns="33867" rtlCol="0" anchor="ctr"/>
            <a:lstStyle/>
            <a:p>
              <a:pPr algn="ctr" defTabSz="609630">
                <a:lnSpc>
                  <a:spcPts val="840"/>
                </a:lnSpc>
              </a:pPr>
              <a:endParaRPr sz="1200">
                <a:solidFill>
                  <a:prstClr val="black"/>
                </a:solidFill>
                <a:latin typeface="Calibri"/>
              </a:endParaRPr>
            </a:p>
          </p:txBody>
        </p:sp>
      </p:grpSp>
      <p:sp>
        <p:nvSpPr>
          <p:cNvPr id="5" name="TextBox 4">
            <a:extLst>
              <a:ext uri="{FF2B5EF4-FFF2-40B4-BE49-F238E27FC236}">
                <a16:creationId xmlns:a16="http://schemas.microsoft.com/office/drawing/2014/main" id="{B365B81F-99D5-03A0-EC16-A865F8FAA01C}"/>
              </a:ext>
            </a:extLst>
          </p:cNvPr>
          <p:cNvSpPr txBox="1"/>
          <p:nvPr/>
        </p:nvSpPr>
        <p:spPr>
          <a:xfrm>
            <a:off x="193314" y="176063"/>
            <a:ext cx="7419130" cy="420564"/>
          </a:xfrm>
          <a:prstGeom prst="rect">
            <a:avLst/>
          </a:prstGeom>
          <a:noFill/>
        </p:spPr>
        <p:txBody>
          <a:bodyPr wrap="square">
            <a:spAutoFit/>
          </a:bodyPr>
          <a:lstStyle/>
          <a:p>
            <a:pPr defTabSz="609630"/>
            <a:r>
              <a:rPr lang="en-US" sz="2133" b="1" dirty="0">
                <a:solidFill>
                  <a:srgbClr val="000000"/>
                </a:solidFill>
                <a:latin typeface="Montserrat-Regular"/>
              </a:rPr>
              <a:t>SMALL BUSINESS CERTIFICATION </a:t>
            </a:r>
          </a:p>
        </p:txBody>
      </p:sp>
      <p:sp>
        <p:nvSpPr>
          <p:cNvPr id="6" name="Text Placeholder 2">
            <a:extLst>
              <a:ext uri="{FF2B5EF4-FFF2-40B4-BE49-F238E27FC236}">
                <a16:creationId xmlns:a16="http://schemas.microsoft.com/office/drawing/2014/main" id="{0279D05A-D753-A4D4-8F5B-F108FCB62A41}"/>
              </a:ext>
            </a:extLst>
          </p:cNvPr>
          <p:cNvSpPr txBox="1">
            <a:spLocks/>
          </p:cNvSpPr>
          <p:nvPr/>
        </p:nvSpPr>
        <p:spPr>
          <a:xfrm>
            <a:off x="193314" y="553884"/>
            <a:ext cx="7250841" cy="606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09630">
              <a:spcBef>
                <a:spcPts val="0"/>
              </a:spcBef>
              <a:buNone/>
            </a:pPr>
            <a:r>
              <a:rPr lang="en-US" sz="1867" b="1" dirty="0">
                <a:solidFill>
                  <a:srgbClr val="6AA94F"/>
                </a:solidFill>
                <a:latin typeface="Montserrat-Regular"/>
              </a:rPr>
              <a:t>Programs offered by the City of Phoenix:</a:t>
            </a:r>
          </a:p>
          <a:p>
            <a:pPr marL="0" indent="0" defTabSz="609630">
              <a:spcBef>
                <a:spcPts val="0"/>
              </a:spcBef>
              <a:buNone/>
            </a:pPr>
            <a:r>
              <a:rPr lang="en-US" sz="1867" b="1" dirty="0">
                <a:solidFill>
                  <a:srgbClr val="6AA94F"/>
                </a:solidFill>
                <a:latin typeface="Montserrat-Regular"/>
              </a:rPr>
              <a:t>Local vs Federal</a:t>
            </a:r>
            <a:endParaRPr lang="en-US" sz="1867" dirty="0">
              <a:solidFill>
                <a:prstClr val="black"/>
              </a:solidFill>
              <a:latin typeface="Arial" panose="020B0604020202020204" pitchFamily="34" charset="0"/>
              <a:cs typeface="Arial" panose="020B0604020202020204" pitchFamily="34" charset="0"/>
            </a:endParaRPr>
          </a:p>
        </p:txBody>
      </p:sp>
      <p:sp>
        <p:nvSpPr>
          <p:cNvPr id="8" name="Text Placeholder 5">
            <a:extLst>
              <a:ext uri="{FF2B5EF4-FFF2-40B4-BE49-F238E27FC236}">
                <a16:creationId xmlns:a16="http://schemas.microsoft.com/office/drawing/2014/main" id="{44E38E21-F85F-B451-F84D-93B6C41BE46F}"/>
              </a:ext>
            </a:extLst>
          </p:cNvPr>
          <p:cNvSpPr txBox="1">
            <a:spLocks/>
          </p:cNvSpPr>
          <p:nvPr/>
        </p:nvSpPr>
        <p:spPr>
          <a:xfrm>
            <a:off x="160641" y="1346201"/>
            <a:ext cx="5229980" cy="239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09630">
              <a:spcBef>
                <a:spcPts val="667"/>
              </a:spcBef>
              <a:buNone/>
            </a:pPr>
            <a:r>
              <a:rPr lang="en-US" sz="1600" b="1" dirty="0">
                <a:solidFill>
                  <a:prstClr val="black"/>
                </a:solidFill>
                <a:latin typeface="Montserrat" panose="00000500000000000000" pitchFamily="2" charset="0"/>
                <a:cs typeface="Arial" panose="020B0604020202020204" pitchFamily="34" charset="0"/>
              </a:rPr>
              <a:t>Small Business Enterprise (SBE)</a:t>
            </a:r>
          </a:p>
        </p:txBody>
      </p:sp>
      <p:sp>
        <p:nvSpPr>
          <p:cNvPr id="9" name="TextBox 8">
            <a:extLst>
              <a:ext uri="{FF2B5EF4-FFF2-40B4-BE49-F238E27FC236}">
                <a16:creationId xmlns:a16="http://schemas.microsoft.com/office/drawing/2014/main" id="{C48EF4B1-CA6A-BA0E-08DA-D68B9ED02826}"/>
              </a:ext>
            </a:extLst>
          </p:cNvPr>
          <p:cNvSpPr txBox="1"/>
          <p:nvPr/>
        </p:nvSpPr>
        <p:spPr>
          <a:xfrm>
            <a:off x="408820" y="4344758"/>
            <a:ext cx="5229980" cy="1425647"/>
          </a:xfrm>
          <a:prstGeom prst="rect">
            <a:avLst/>
          </a:prstGeom>
          <a:noFill/>
        </p:spPr>
        <p:txBody>
          <a:bodyPr wrap="square">
            <a:spAutoFit/>
          </a:bodyPr>
          <a:lstStyle/>
          <a:p>
            <a:pPr marL="190510" indent="-190510" defTabSz="609630">
              <a:spcAft>
                <a:spcPts val="400"/>
              </a:spcAft>
              <a:buSzPts val="1500"/>
              <a:buFont typeface="Wingdings" panose="05000000000000000000" pitchFamily="2" charset="2"/>
              <a:buChar char="§"/>
              <a:tabLst>
                <a:tab pos="472887" algn="l"/>
              </a:tabLst>
            </a:pPr>
            <a:r>
              <a:rPr lang="en-US" sz="1333" dirty="0">
                <a:solidFill>
                  <a:prstClr val="black"/>
                </a:solidFill>
                <a:latin typeface="Montserrat" panose="00000500000000000000" pitchFamily="2" charset="0"/>
                <a:cs typeface="Arial" panose="020B0604020202020204" pitchFamily="34" charset="0"/>
              </a:rPr>
              <a:t>Federal program (Part 23 &amp; Part 26)</a:t>
            </a:r>
          </a:p>
          <a:p>
            <a:pPr marL="190510" indent="-190510" defTabSz="609630">
              <a:spcAft>
                <a:spcPts val="400"/>
              </a:spcAft>
              <a:buSzPts val="1500"/>
              <a:buFont typeface="Wingdings" panose="05000000000000000000" pitchFamily="2" charset="2"/>
              <a:buChar char="§"/>
              <a:tabLst>
                <a:tab pos="472887" algn="l"/>
              </a:tabLst>
            </a:pPr>
            <a:r>
              <a:rPr lang="en-US" sz="1333" dirty="0">
                <a:solidFill>
                  <a:prstClr val="black"/>
                </a:solidFill>
                <a:latin typeface="Montserrat" panose="00000500000000000000" pitchFamily="2" charset="0"/>
                <a:cs typeface="Arial" panose="020B0604020202020204" pitchFamily="34" charset="0"/>
              </a:rPr>
              <a:t>USDOT-funded contracts administered by the City or its subrecipients (surrounding cities, Valley Metro and statewide) </a:t>
            </a:r>
          </a:p>
          <a:p>
            <a:pPr marL="190510" indent="-190510" defTabSz="609630">
              <a:spcAft>
                <a:spcPts val="400"/>
              </a:spcAft>
              <a:buSzPts val="1500"/>
              <a:buFont typeface="Wingdings" panose="05000000000000000000" pitchFamily="2" charset="2"/>
              <a:buChar char="§"/>
              <a:tabLst>
                <a:tab pos="472887" algn="l"/>
              </a:tabLst>
            </a:pPr>
            <a:r>
              <a:rPr lang="en-US" sz="1333" dirty="0">
                <a:solidFill>
                  <a:prstClr val="black"/>
                </a:solidFill>
                <a:latin typeface="Montserrat" panose="00000500000000000000" pitchFamily="2" charset="0"/>
                <a:cs typeface="Arial" panose="020B0604020202020204" pitchFamily="34" charset="0"/>
              </a:rPr>
              <a:t>Firms located throughout the United States that completed the DBE process with the UCP</a:t>
            </a:r>
          </a:p>
        </p:txBody>
      </p:sp>
      <p:sp>
        <p:nvSpPr>
          <p:cNvPr id="10" name="TextBox 9">
            <a:extLst>
              <a:ext uri="{FF2B5EF4-FFF2-40B4-BE49-F238E27FC236}">
                <a16:creationId xmlns:a16="http://schemas.microsoft.com/office/drawing/2014/main" id="{B4FA6570-C717-416A-9589-B309A91BC62E}"/>
              </a:ext>
            </a:extLst>
          </p:cNvPr>
          <p:cNvSpPr txBox="1"/>
          <p:nvPr/>
        </p:nvSpPr>
        <p:spPr>
          <a:xfrm>
            <a:off x="408820" y="1678388"/>
            <a:ext cx="5229980" cy="1476943"/>
          </a:xfrm>
          <a:prstGeom prst="rect">
            <a:avLst/>
          </a:prstGeom>
          <a:noFill/>
        </p:spPr>
        <p:txBody>
          <a:bodyPr wrap="square">
            <a:spAutoFit/>
          </a:bodyPr>
          <a:lstStyle/>
          <a:p>
            <a:pPr marL="190510" indent="-190510" defTabSz="609630">
              <a:spcAft>
                <a:spcPts val="400"/>
              </a:spcAft>
              <a:buSzPts val="1500"/>
              <a:buFont typeface="Wingdings" panose="05000000000000000000" pitchFamily="2" charset="2"/>
              <a:buChar char="§"/>
              <a:tabLst>
                <a:tab pos="472887" algn="l"/>
              </a:tabLst>
            </a:pPr>
            <a:r>
              <a:rPr lang="en-US" sz="1333" dirty="0">
                <a:solidFill>
                  <a:prstClr val="black"/>
                </a:solidFill>
                <a:latin typeface="Montserrat" panose="00000500000000000000" pitchFamily="2" charset="0"/>
                <a:cs typeface="Arial" panose="020B0604020202020204" pitchFamily="34" charset="0"/>
              </a:rPr>
              <a:t>Local program (Phoenix City Code Chapter 18, Article VI)</a:t>
            </a:r>
          </a:p>
          <a:p>
            <a:pPr marL="190510" indent="-190510" defTabSz="609630">
              <a:spcAft>
                <a:spcPts val="400"/>
              </a:spcAft>
              <a:buSzPts val="1500"/>
              <a:buFont typeface="Wingdings" panose="05000000000000000000" pitchFamily="2" charset="2"/>
              <a:buChar char="§"/>
              <a:tabLst>
                <a:tab pos="472887" algn="l"/>
              </a:tabLst>
            </a:pPr>
            <a:r>
              <a:rPr lang="en-US" sz="1333" dirty="0">
                <a:solidFill>
                  <a:prstClr val="black"/>
                </a:solidFill>
                <a:latin typeface="Montserrat" panose="00000500000000000000" pitchFamily="2" charset="0"/>
                <a:cs typeface="Arial" panose="020B0604020202020204" pitchFamily="34" charset="0"/>
              </a:rPr>
              <a:t>Opportunities to do business with the City of Phoenix </a:t>
            </a:r>
          </a:p>
          <a:p>
            <a:pPr marL="190510" marR="39795" indent="-190510" defTabSz="609630">
              <a:spcAft>
                <a:spcPts val="400"/>
              </a:spcAft>
              <a:buSzPts val="1500"/>
              <a:buFont typeface="Wingdings" panose="05000000000000000000" pitchFamily="2" charset="2"/>
              <a:buChar char="§"/>
              <a:tabLst>
                <a:tab pos="472887" algn="l"/>
              </a:tabLst>
            </a:pPr>
            <a:r>
              <a:rPr lang="en-US" sz="1333" dirty="0">
                <a:solidFill>
                  <a:prstClr val="black"/>
                </a:solidFill>
                <a:latin typeface="Montserrat" panose="00000500000000000000" pitchFamily="2" charset="0"/>
                <a:cs typeface="Arial" panose="020B0604020202020204" pitchFamily="34" charset="0"/>
              </a:rPr>
              <a:t>Applicable to procurement and contracting that occurs using City funds </a:t>
            </a:r>
          </a:p>
          <a:p>
            <a:pPr marL="190510" marR="249779" indent="-190510" defTabSz="609630">
              <a:spcAft>
                <a:spcPts val="400"/>
              </a:spcAft>
              <a:buSzPts val="1500"/>
              <a:buFont typeface="Wingdings" panose="05000000000000000000" pitchFamily="2" charset="2"/>
              <a:buChar char="§"/>
              <a:tabLst>
                <a:tab pos="472887" algn="l"/>
              </a:tabLst>
            </a:pPr>
            <a:r>
              <a:rPr lang="en-US" sz="1333" dirty="0">
                <a:solidFill>
                  <a:prstClr val="black"/>
                </a:solidFill>
                <a:latin typeface="Montserrat" panose="00000500000000000000" pitchFamily="2" charset="0"/>
                <a:cs typeface="Arial" panose="020B0604020202020204" pitchFamily="34" charset="0"/>
              </a:rPr>
              <a:t>Only available to firms with a primary or principal location in Maricopa County</a:t>
            </a:r>
          </a:p>
        </p:txBody>
      </p:sp>
      <p:pic>
        <p:nvPicPr>
          <p:cNvPr id="11" name="Picture 10">
            <a:extLst>
              <a:ext uri="{FF2B5EF4-FFF2-40B4-BE49-F238E27FC236}">
                <a16:creationId xmlns:a16="http://schemas.microsoft.com/office/drawing/2014/main" id="{39C212B1-E0AB-200E-5950-2263F89EA6DA}"/>
              </a:ext>
            </a:extLst>
          </p:cNvPr>
          <p:cNvPicPr>
            <a:picLocks noChangeAspect="1"/>
          </p:cNvPicPr>
          <p:nvPr/>
        </p:nvPicPr>
        <p:blipFill>
          <a:blip r:embed="rId2"/>
          <a:stretch>
            <a:fillRect/>
          </a:stretch>
        </p:blipFill>
        <p:spPr>
          <a:xfrm>
            <a:off x="5000815" y="5465692"/>
            <a:ext cx="546428" cy="548640"/>
          </a:xfrm>
          <a:prstGeom prst="rect">
            <a:avLst/>
          </a:prstGeom>
        </p:spPr>
      </p:pic>
      <p:pic>
        <p:nvPicPr>
          <p:cNvPr id="12" name="Picture 11">
            <a:extLst>
              <a:ext uri="{FF2B5EF4-FFF2-40B4-BE49-F238E27FC236}">
                <a16:creationId xmlns:a16="http://schemas.microsoft.com/office/drawing/2014/main" id="{3BFBA1B9-1414-6929-9993-B87A62825AF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001012" y="2832166"/>
            <a:ext cx="546033" cy="546033"/>
          </a:xfrm>
          <a:prstGeom prst="rect">
            <a:avLst/>
          </a:prstGeom>
        </p:spPr>
      </p:pic>
      <p:sp>
        <p:nvSpPr>
          <p:cNvPr id="13" name="TextBox 12">
            <a:extLst>
              <a:ext uri="{FF2B5EF4-FFF2-40B4-BE49-F238E27FC236}">
                <a16:creationId xmlns:a16="http://schemas.microsoft.com/office/drawing/2014/main" id="{C29D987B-1FB1-56F5-FE75-371DDBCF674A}"/>
              </a:ext>
            </a:extLst>
          </p:cNvPr>
          <p:cNvSpPr txBox="1"/>
          <p:nvPr/>
        </p:nvSpPr>
        <p:spPr>
          <a:xfrm>
            <a:off x="160641" y="3683000"/>
            <a:ext cx="5334000" cy="584775"/>
          </a:xfrm>
          <a:prstGeom prst="rect">
            <a:avLst/>
          </a:prstGeom>
          <a:noFill/>
        </p:spPr>
        <p:txBody>
          <a:bodyPr wrap="square">
            <a:spAutoFit/>
          </a:bodyPr>
          <a:lstStyle/>
          <a:p>
            <a:pPr defTabSz="609630"/>
            <a:r>
              <a:rPr lang="en-US" sz="1600" b="1" dirty="0">
                <a:solidFill>
                  <a:prstClr val="black"/>
                </a:solidFill>
                <a:latin typeface="Montserrat" panose="00000500000000000000" pitchFamily="2" charset="0"/>
                <a:cs typeface="Arial" panose="020B0604020202020204" pitchFamily="34" charset="0"/>
              </a:rPr>
              <a:t>Disadvantaged Business Enterprise (DBE) </a:t>
            </a:r>
          </a:p>
          <a:p>
            <a:pPr defTabSz="609630"/>
            <a:r>
              <a:rPr lang="en-US" sz="1600" b="1" dirty="0">
                <a:solidFill>
                  <a:prstClr val="black"/>
                </a:solidFill>
                <a:latin typeface="Montserrat" panose="00000500000000000000" pitchFamily="2" charset="0"/>
                <a:cs typeface="Arial" panose="020B0604020202020204" pitchFamily="34" charset="0"/>
              </a:rPr>
              <a:t>and Airport Concessions DBE (ACDBE)</a:t>
            </a:r>
          </a:p>
        </p:txBody>
      </p:sp>
      <p:sp>
        <p:nvSpPr>
          <p:cNvPr id="14" name="TextBox 13">
            <a:extLst>
              <a:ext uri="{FF2B5EF4-FFF2-40B4-BE49-F238E27FC236}">
                <a16:creationId xmlns:a16="http://schemas.microsoft.com/office/drawing/2014/main" id="{682ABF92-A763-473E-EA75-2D2FBF786E9A}"/>
              </a:ext>
            </a:extLst>
          </p:cNvPr>
          <p:cNvSpPr txBox="1"/>
          <p:nvPr/>
        </p:nvSpPr>
        <p:spPr>
          <a:xfrm>
            <a:off x="6527566" y="451262"/>
            <a:ext cx="5425346" cy="5441746"/>
          </a:xfrm>
          <a:prstGeom prst="rect">
            <a:avLst/>
          </a:prstGeom>
          <a:noFill/>
        </p:spPr>
        <p:txBody>
          <a:bodyPr wrap="square">
            <a:spAutoFit/>
          </a:bodyPr>
          <a:lstStyle/>
          <a:p>
            <a:pPr defTabSz="609630">
              <a:spcAft>
                <a:spcPts val="800"/>
              </a:spcAft>
            </a:pPr>
            <a:r>
              <a:rPr lang="en-US" sz="1867" b="1" dirty="0">
                <a:solidFill>
                  <a:prstClr val="white"/>
                </a:solidFill>
                <a:latin typeface="Montserrat" panose="00000500000000000000" pitchFamily="2" charset="0"/>
                <a:cs typeface="Arial" panose="020B0604020202020204" pitchFamily="34" charset="0"/>
              </a:rPr>
              <a:t>Benefits to Small Businesses Certification</a:t>
            </a:r>
          </a:p>
          <a:p>
            <a:pPr marL="190510" indent="-190510" defTabSz="609630">
              <a:spcAft>
                <a:spcPts val="600"/>
              </a:spcAft>
              <a:buFont typeface="Wingdings" panose="05000000000000000000" pitchFamily="2" charset="2"/>
              <a:buChar char="Ø"/>
            </a:pPr>
            <a:r>
              <a:rPr lang="en-US" sz="1733" dirty="0">
                <a:solidFill>
                  <a:prstClr val="white"/>
                </a:solidFill>
                <a:latin typeface="Montserrat" panose="00000500000000000000" pitchFamily="2" charset="0"/>
                <a:cs typeface="Arial" panose="020B0604020202020204" pitchFamily="34" charset="0"/>
              </a:rPr>
              <a:t>Participate in the City’s subcontracting goals program. </a:t>
            </a:r>
          </a:p>
          <a:p>
            <a:pPr marL="190510" indent="-190510" defTabSz="609630">
              <a:spcAft>
                <a:spcPts val="600"/>
              </a:spcAft>
              <a:buFont typeface="Wingdings" panose="05000000000000000000" pitchFamily="2" charset="2"/>
              <a:buChar char="Ø"/>
            </a:pPr>
            <a:r>
              <a:rPr lang="en-US" sz="1733" dirty="0">
                <a:solidFill>
                  <a:prstClr val="white"/>
                </a:solidFill>
                <a:latin typeface="Montserrat" panose="00000500000000000000" pitchFamily="2" charset="0"/>
                <a:cs typeface="Arial" panose="020B0604020202020204" pitchFamily="34" charset="0"/>
              </a:rPr>
              <a:t>AC/D/SBEs are eligible to bid on procurement or general services contracts reserved for competition among certified firms. </a:t>
            </a:r>
          </a:p>
          <a:p>
            <a:pPr marL="190510" indent="-190510" defTabSz="609630">
              <a:spcAft>
                <a:spcPts val="600"/>
              </a:spcAft>
              <a:buFont typeface="Wingdings" panose="05000000000000000000" pitchFamily="2" charset="2"/>
              <a:buChar char="Ø"/>
            </a:pPr>
            <a:r>
              <a:rPr lang="en-US" sz="1733" dirty="0">
                <a:solidFill>
                  <a:prstClr val="white"/>
                </a:solidFill>
                <a:latin typeface="Montserrat" panose="00000500000000000000" pitchFamily="2" charset="0"/>
                <a:cs typeface="Arial" panose="020B0604020202020204" pitchFamily="34" charset="0"/>
              </a:rPr>
              <a:t>Construction firms are eligible to meet project goals set on contracts funded and/or administered by the City and its subrecipients. </a:t>
            </a:r>
          </a:p>
          <a:p>
            <a:pPr marL="190510" indent="-190510" defTabSz="609630">
              <a:spcAft>
                <a:spcPts val="600"/>
              </a:spcAft>
              <a:buFont typeface="Wingdings" panose="05000000000000000000" pitchFamily="2" charset="2"/>
              <a:buChar char="Ø"/>
            </a:pPr>
            <a:r>
              <a:rPr lang="en-US" sz="1733" dirty="0">
                <a:solidFill>
                  <a:prstClr val="white"/>
                </a:solidFill>
                <a:latin typeface="Montserrat" panose="00000500000000000000" pitchFamily="2" charset="0"/>
                <a:cs typeface="Arial" panose="020B0604020202020204" pitchFamily="34" charset="0"/>
              </a:rPr>
              <a:t>Exposure for additional business opportunities through listing in on-line certification directory.</a:t>
            </a:r>
          </a:p>
          <a:p>
            <a:pPr marL="190510" indent="-190510" defTabSz="609630">
              <a:spcAft>
                <a:spcPts val="600"/>
              </a:spcAft>
              <a:buFont typeface="Wingdings" panose="05000000000000000000" pitchFamily="2" charset="2"/>
              <a:buChar char="Ø"/>
            </a:pPr>
            <a:r>
              <a:rPr lang="en-US" sz="1733" dirty="0">
                <a:solidFill>
                  <a:prstClr val="white"/>
                </a:solidFill>
                <a:latin typeface="Montserrat" panose="00000500000000000000" pitchFamily="2" charset="0"/>
                <a:cs typeface="Arial" panose="020B0604020202020204" pitchFamily="34" charset="0"/>
              </a:rPr>
              <a:t>Private sector firms, as well as other government agencies, offer opportunities to certified firms.</a:t>
            </a:r>
          </a:p>
          <a:p>
            <a:pPr defTabSz="609630">
              <a:spcAft>
                <a:spcPts val="600"/>
              </a:spcAft>
            </a:pPr>
            <a:r>
              <a:rPr lang="en-US" sz="1867" b="1" dirty="0">
                <a:solidFill>
                  <a:prstClr val="white"/>
                </a:solidFill>
                <a:latin typeface="Montserrat" panose="00000500000000000000" pitchFamily="2" charset="0"/>
                <a:cs typeface="Arial" panose="020B0604020202020204" pitchFamily="34" charset="0"/>
              </a:rPr>
              <a:t>REMEMBER CERTIFICATION IS </a:t>
            </a:r>
            <a:r>
              <a:rPr lang="en-US" sz="1867" b="1" i="1" u="sng" dirty="0">
                <a:solidFill>
                  <a:prstClr val="white"/>
                </a:solidFill>
                <a:latin typeface="Montserrat" panose="00000500000000000000" pitchFamily="2" charset="0"/>
                <a:cs typeface="Arial" panose="020B0604020202020204" pitchFamily="34" charset="0"/>
              </a:rPr>
              <a:t>NOT A GUARANTEE OF WORK</a:t>
            </a:r>
            <a:r>
              <a:rPr lang="en-US" sz="1867" u="sng" dirty="0">
                <a:solidFill>
                  <a:prstClr val="white"/>
                </a:solidFill>
                <a:latin typeface="Montserrat" panose="00000500000000000000" pitchFamily="2" charset="0"/>
                <a:cs typeface="Arial" panose="020B0604020202020204" pitchFamily="34" charset="0"/>
              </a:rPr>
              <a:t>!</a:t>
            </a:r>
            <a:endParaRPr lang="en-US" sz="1867" dirty="0">
              <a:solidFill>
                <a:prstClr val="white"/>
              </a:solidFill>
              <a:latin typeface="Montserrat" panose="00000500000000000000" pitchFamily="2" charset="0"/>
              <a:cs typeface="Arial" panose="020B0604020202020204" pitchFamily="34" charset="0"/>
            </a:endParaRPr>
          </a:p>
        </p:txBody>
      </p:sp>
      <p:pic>
        <p:nvPicPr>
          <p:cNvPr id="15" name="Picture 14">
            <a:extLst>
              <a:ext uri="{FF2B5EF4-FFF2-40B4-BE49-F238E27FC236}">
                <a16:creationId xmlns:a16="http://schemas.microsoft.com/office/drawing/2014/main" id="{1D10A1F0-725A-B3E7-EA66-6D802F94F78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52001" y="5616592"/>
            <a:ext cx="264095" cy="3484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2192000" cy="973089"/>
            <a:chOff x="0" y="0"/>
            <a:chExt cx="10160000" cy="810908"/>
          </a:xfrm>
        </p:grpSpPr>
        <p:sp>
          <p:nvSpPr>
            <p:cNvPr id="3" name="Freeform 3"/>
            <p:cNvSpPr/>
            <p:nvPr/>
          </p:nvSpPr>
          <p:spPr>
            <a:xfrm>
              <a:off x="0" y="0"/>
              <a:ext cx="10160000" cy="810908"/>
            </a:xfrm>
            <a:custGeom>
              <a:avLst/>
              <a:gdLst/>
              <a:ahLst/>
              <a:cxnLst/>
              <a:rect l="l" t="t" r="r" b="b"/>
              <a:pathLst>
                <a:path w="10160000" h="810908">
                  <a:moveTo>
                    <a:pt x="0" y="0"/>
                  </a:moveTo>
                  <a:lnTo>
                    <a:pt x="10160000" y="0"/>
                  </a:lnTo>
                  <a:lnTo>
                    <a:pt x="10160000" y="810908"/>
                  </a:lnTo>
                  <a:lnTo>
                    <a:pt x="0" y="810908"/>
                  </a:lnTo>
                  <a:close/>
                </a:path>
              </a:pathLst>
            </a:custGeom>
            <a:gradFill rotWithShape="1">
              <a:gsLst>
                <a:gs pos="0">
                  <a:srgbClr val="172D45">
                    <a:alpha val="100000"/>
                  </a:srgbClr>
                </a:gs>
                <a:gs pos="100000">
                  <a:srgbClr val="1FA644">
                    <a:alpha val="100000"/>
                  </a:srgbClr>
                </a:gs>
              </a:gsLst>
              <a:lin ang="0"/>
            </a:gradFill>
          </p:spPr>
          <p:txBody>
            <a:bodyPr/>
            <a:lstStyle/>
            <a:p>
              <a:pPr defTabSz="609630"/>
              <a:endParaRPr lang="en-US" sz="1200">
                <a:solidFill>
                  <a:prstClr val="black"/>
                </a:solidFill>
                <a:latin typeface="Calibri"/>
              </a:endParaRPr>
            </a:p>
          </p:txBody>
        </p:sp>
        <p:sp>
          <p:nvSpPr>
            <p:cNvPr id="4" name="TextBox 4"/>
            <p:cNvSpPr txBox="1"/>
            <p:nvPr/>
          </p:nvSpPr>
          <p:spPr>
            <a:xfrm>
              <a:off x="0" y="-19050"/>
              <a:ext cx="10160000" cy="829958"/>
            </a:xfrm>
            <a:prstGeom prst="rect">
              <a:avLst/>
            </a:prstGeom>
          </p:spPr>
          <p:txBody>
            <a:bodyPr lIns="33867" tIns="33867" rIns="33867" bIns="33867" rtlCol="0" anchor="ctr"/>
            <a:lstStyle/>
            <a:p>
              <a:pPr algn="ctr" defTabSz="609630">
                <a:lnSpc>
                  <a:spcPts val="840"/>
                </a:lnSpc>
              </a:pPr>
              <a:endParaRPr sz="1200">
                <a:solidFill>
                  <a:prstClr val="black"/>
                </a:solidFill>
                <a:latin typeface="Calibri"/>
              </a:endParaRPr>
            </a:p>
          </p:txBody>
        </p:sp>
      </p:grpSp>
      <p:sp>
        <p:nvSpPr>
          <p:cNvPr id="5" name="TextBox 4">
            <a:extLst>
              <a:ext uri="{FF2B5EF4-FFF2-40B4-BE49-F238E27FC236}">
                <a16:creationId xmlns:a16="http://schemas.microsoft.com/office/drawing/2014/main" id="{86D71835-CFF4-181F-45E6-62F0CA4E607F}"/>
              </a:ext>
            </a:extLst>
          </p:cNvPr>
          <p:cNvSpPr txBox="1"/>
          <p:nvPr/>
        </p:nvSpPr>
        <p:spPr>
          <a:xfrm>
            <a:off x="329808" y="209546"/>
            <a:ext cx="7419130" cy="584775"/>
          </a:xfrm>
          <a:prstGeom prst="rect">
            <a:avLst/>
          </a:prstGeom>
          <a:noFill/>
        </p:spPr>
        <p:txBody>
          <a:bodyPr wrap="square">
            <a:spAutoFit/>
          </a:bodyPr>
          <a:lstStyle/>
          <a:p>
            <a:pPr defTabSz="609630"/>
            <a:r>
              <a:rPr lang="en-US" sz="3200" b="1" dirty="0">
                <a:solidFill>
                  <a:prstClr val="white"/>
                </a:solidFill>
                <a:latin typeface="Montserrat-Regular"/>
              </a:rPr>
              <a:t>SMALL BUSINESS CERTIFICATION </a:t>
            </a:r>
          </a:p>
        </p:txBody>
      </p:sp>
      <p:sp>
        <p:nvSpPr>
          <p:cNvPr id="6" name="TextBox 5">
            <a:extLst>
              <a:ext uri="{FF2B5EF4-FFF2-40B4-BE49-F238E27FC236}">
                <a16:creationId xmlns:a16="http://schemas.microsoft.com/office/drawing/2014/main" id="{0BAB2E01-5F80-3045-3A5F-E17A42184D69}"/>
              </a:ext>
            </a:extLst>
          </p:cNvPr>
          <p:cNvSpPr txBox="1"/>
          <p:nvPr/>
        </p:nvSpPr>
        <p:spPr>
          <a:xfrm>
            <a:off x="584329" y="1751450"/>
            <a:ext cx="5740400" cy="1200521"/>
          </a:xfrm>
          <a:prstGeom prst="rect">
            <a:avLst/>
          </a:prstGeom>
          <a:noFill/>
        </p:spPr>
        <p:txBody>
          <a:bodyPr wrap="square">
            <a:spAutoFit/>
          </a:bodyPr>
          <a:lstStyle/>
          <a:p>
            <a:pPr defTabSz="609630"/>
            <a:r>
              <a:rPr lang="en-US" sz="1867" dirty="0">
                <a:solidFill>
                  <a:prstClr val="black"/>
                </a:solidFill>
                <a:latin typeface="Montserrat" panose="00000500000000000000" pitchFamily="2" charset="0"/>
                <a:cs typeface="Arial" panose="020B0604020202020204" pitchFamily="34" charset="0"/>
              </a:rPr>
              <a:t>City of Phoenix Certification &amp; Compliance System</a:t>
            </a:r>
          </a:p>
          <a:p>
            <a:pPr defTabSz="609630"/>
            <a:r>
              <a:rPr lang="en-US" sz="1867" dirty="0">
                <a:solidFill>
                  <a:prstClr val="black"/>
                </a:solidFill>
                <a:latin typeface="Montserrat" panose="00000500000000000000" pitchFamily="2" charset="0"/>
                <a:cs typeface="Arial" panose="020B0604020202020204" pitchFamily="34" charset="0"/>
                <a:hlinkClick r:id="rId2"/>
              </a:rPr>
              <a:t>https://phoenix.diversitycompliance.com/</a:t>
            </a:r>
            <a:endParaRPr lang="en-US" sz="1867" dirty="0">
              <a:solidFill>
                <a:prstClr val="black"/>
              </a:solidFill>
              <a:latin typeface="Montserrat" panose="00000500000000000000" pitchFamily="2" charset="0"/>
              <a:cs typeface="Arial" panose="020B0604020202020204" pitchFamily="34" charset="0"/>
            </a:endParaRPr>
          </a:p>
          <a:p>
            <a:pPr defTabSz="609630"/>
            <a:endParaRPr lang="en-US" sz="1600"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78A851D-ECBD-824D-7B70-BF53F1BC12AF}"/>
              </a:ext>
            </a:extLst>
          </p:cNvPr>
          <p:cNvSpPr txBox="1"/>
          <p:nvPr/>
        </p:nvSpPr>
        <p:spPr>
          <a:xfrm>
            <a:off x="584329" y="1197452"/>
            <a:ext cx="3858172" cy="584775"/>
          </a:xfrm>
          <a:prstGeom prst="rect">
            <a:avLst/>
          </a:prstGeom>
          <a:noFill/>
        </p:spPr>
        <p:txBody>
          <a:bodyPr wrap="square">
            <a:spAutoFit/>
          </a:bodyPr>
          <a:lstStyle/>
          <a:p>
            <a:pPr defTabSz="609630"/>
            <a:r>
              <a:rPr lang="en-US" sz="3200" b="1" dirty="0">
                <a:solidFill>
                  <a:srgbClr val="6AA94F"/>
                </a:solidFill>
                <a:latin typeface="Montserrat-Regular"/>
              </a:rPr>
              <a:t>Where to apply</a:t>
            </a:r>
          </a:p>
        </p:txBody>
      </p:sp>
      <p:grpSp>
        <p:nvGrpSpPr>
          <p:cNvPr id="8" name="Group 7">
            <a:extLst>
              <a:ext uri="{FF2B5EF4-FFF2-40B4-BE49-F238E27FC236}">
                <a16:creationId xmlns:a16="http://schemas.microsoft.com/office/drawing/2014/main" id="{C3446489-3301-D07F-DDA7-8B374DE2E719}"/>
              </a:ext>
            </a:extLst>
          </p:cNvPr>
          <p:cNvGrpSpPr/>
          <p:nvPr/>
        </p:nvGrpSpPr>
        <p:grpSpPr>
          <a:xfrm>
            <a:off x="729932" y="2868445"/>
            <a:ext cx="4925191" cy="3251200"/>
            <a:chOff x="6648452" y="1496961"/>
            <a:chExt cx="5166356" cy="3707336"/>
          </a:xfrm>
        </p:grpSpPr>
        <p:pic>
          <p:nvPicPr>
            <p:cNvPr id="9" name="Picture 8">
              <a:extLst>
                <a:ext uri="{FF2B5EF4-FFF2-40B4-BE49-F238E27FC236}">
                  <a16:creationId xmlns:a16="http://schemas.microsoft.com/office/drawing/2014/main" id="{F3F290DC-F548-4BF7-A3C0-D66975C40BA3}"/>
                </a:ext>
              </a:extLst>
            </p:cNvPr>
            <p:cNvPicPr>
              <a:picLocks noChangeAspect="1"/>
            </p:cNvPicPr>
            <p:nvPr/>
          </p:nvPicPr>
          <p:blipFill>
            <a:blip r:embed="rId3"/>
            <a:stretch>
              <a:fillRect/>
            </a:stretch>
          </p:blipFill>
          <p:spPr>
            <a:xfrm>
              <a:off x="7016698" y="1555329"/>
              <a:ext cx="4449224" cy="3633601"/>
            </a:xfrm>
            <a:prstGeom prst="rect">
              <a:avLst/>
            </a:prstGeom>
          </p:spPr>
        </p:pic>
        <p:sp>
          <p:nvSpPr>
            <p:cNvPr id="10" name="Arrow: Right 9">
              <a:extLst>
                <a:ext uri="{FF2B5EF4-FFF2-40B4-BE49-F238E27FC236}">
                  <a16:creationId xmlns:a16="http://schemas.microsoft.com/office/drawing/2014/main" id="{08DFB7DA-63A1-46AF-FED9-17E05FEF4CF8}"/>
                </a:ext>
              </a:extLst>
            </p:cNvPr>
            <p:cNvSpPr/>
            <p:nvPr/>
          </p:nvSpPr>
          <p:spPr>
            <a:xfrm>
              <a:off x="6903208" y="4880822"/>
              <a:ext cx="613462" cy="128923"/>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11" name="Rectangle 10">
              <a:extLst>
                <a:ext uri="{FF2B5EF4-FFF2-40B4-BE49-F238E27FC236}">
                  <a16:creationId xmlns:a16="http://schemas.microsoft.com/office/drawing/2014/main" id="{00D90B6B-D2CF-CFCC-0096-3A46F23589F7}"/>
                </a:ext>
              </a:extLst>
            </p:cNvPr>
            <p:cNvSpPr/>
            <p:nvPr/>
          </p:nvSpPr>
          <p:spPr>
            <a:xfrm>
              <a:off x="6648452" y="1496961"/>
              <a:ext cx="5166356" cy="37073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grpSp>
      <p:cxnSp>
        <p:nvCxnSpPr>
          <p:cNvPr id="12" name="Straight Connector 11">
            <a:extLst>
              <a:ext uri="{FF2B5EF4-FFF2-40B4-BE49-F238E27FC236}">
                <a16:creationId xmlns:a16="http://schemas.microsoft.com/office/drawing/2014/main" id="{F8E912DE-1736-019F-2400-5AB71BCF2921}"/>
              </a:ext>
            </a:extLst>
          </p:cNvPr>
          <p:cNvCxnSpPr>
            <a:cxnSpLocks/>
          </p:cNvCxnSpPr>
          <p:nvPr/>
        </p:nvCxnSpPr>
        <p:spPr>
          <a:xfrm>
            <a:off x="6502400" y="2052380"/>
            <a:ext cx="0" cy="3599111"/>
          </a:xfrm>
          <a:prstGeom prst="line">
            <a:avLst/>
          </a:prstGeom>
          <a:ln w="28575">
            <a:solidFill>
              <a:srgbClr val="7CC24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9630297-AFB8-0B12-EB55-C35F06661E5F}"/>
              </a:ext>
            </a:extLst>
          </p:cNvPr>
          <p:cNvPicPr>
            <a:picLocks noChangeAspect="1"/>
          </p:cNvPicPr>
          <p:nvPr/>
        </p:nvPicPr>
        <p:blipFill>
          <a:blip r:embed="rId4"/>
          <a:stretch>
            <a:fillRect/>
          </a:stretch>
        </p:blipFill>
        <p:spPr>
          <a:xfrm>
            <a:off x="5430714" y="5651491"/>
            <a:ext cx="922538" cy="936307"/>
          </a:xfrm>
          <a:prstGeom prst="rect">
            <a:avLst/>
          </a:prstGeom>
        </p:spPr>
      </p:pic>
      <p:sp>
        <p:nvSpPr>
          <p:cNvPr id="15" name="TextBox 14">
            <a:extLst>
              <a:ext uri="{FF2B5EF4-FFF2-40B4-BE49-F238E27FC236}">
                <a16:creationId xmlns:a16="http://schemas.microsoft.com/office/drawing/2014/main" id="{B8ED1C91-B8DA-5584-F028-E77C3672E59E}"/>
              </a:ext>
            </a:extLst>
          </p:cNvPr>
          <p:cNvSpPr txBox="1"/>
          <p:nvPr/>
        </p:nvSpPr>
        <p:spPr>
          <a:xfrm>
            <a:off x="6774295" y="2604681"/>
            <a:ext cx="4795467" cy="1920206"/>
          </a:xfrm>
          <a:prstGeom prst="rect">
            <a:avLst/>
          </a:prstGeom>
          <a:noFill/>
        </p:spPr>
        <p:txBody>
          <a:bodyPr wrap="square" rtlCol="0">
            <a:spAutoFit/>
          </a:bodyPr>
          <a:lstStyle/>
          <a:p>
            <a:pPr algn="ctr" defTabSz="609630">
              <a:lnSpc>
                <a:spcPct val="114000"/>
              </a:lnSpc>
            </a:pPr>
            <a:r>
              <a:rPr lang="en-US" sz="1867" b="1" dirty="0">
                <a:solidFill>
                  <a:prstClr val="black"/>
                </a:solidFill>
                <a:latin typeface="Montserrat" panose="00000500000000000000" pitchFamily="2" charset="0"/>
                <a:cs typeface="Arial" panose="020B0604020202020204" pitchFamily="34" charset="0"/>
              </a:rPr>
              <a:t>EOD – Business Relations Division</a:t>
            </a:r>
          </a:p>
          <a:p>
            <a:pPr algn="ctr" defTabSz="609630">
              <a:lnSpc>
                <a:spcPct val="114000"/>
              </a:lnSpc>
            </a:pPr>
            <a:r>
              <a:rPr lang="en-US" sz="1867" b="1" dirty="0">
                <a:solidFill>
                  <a:prstClr val="black"/>
                </a:solidFill>
                <a:latin typeface="Montserrat" panose="00000500000000000000" pitchFamily="2" charset="0"/>
                <a:cs typeface="Arial" panose="020B0604020202020204" pitchFamily="34" charset="0"/>
              </a:rPr>
              <a:t>Certification Section</a:t>
            </a:r>
          </a:p>
          <a:p>
            <a:pPr algn="ctr" defTabSz="609630">
              <a:lnSpc>
                <a:spcPct val="114000"/>
              </a:lnSpc>
            </a:pPr>
            <a:r>
              <a:rPr lang="en-US" sz="1867" dirty="0">
                <a:solidFill>
                  <a:prstClr val="black"/>
                </a:solidFill>
                <a:latin typeface="Montserrat" panose="00000500000000000000" pitchFamily="2" charset="0"/>
                <a:cs typeface="Arial" panose="020B0604020202020204" pitchFamily="34" charset="0"/>
              </a:rPr>
              <a:t>602-262-6790</a:t>
            </a:r>
          </a:p>
          <a:p>
            <a:pPr algn="ctr" defTabSz="609630">
              <a:lnSpc>
                <a:spcPct val="114000"/>
              </a:lnSpc>
            </a:pPr>
            <a:r>
              <a:rPr lang="en-US" sz="1867" u="sng" dirty="0">
                <a:solidFill>
                  <a:srgbClr val="0000FF"/>
                </a:solidFill>
                <a:latin typeface="Montserrat" panose="00000500000000000000" pitchFamily="2" charset="0"/>
                <a:cs typeface="Arial" panose="020B0604020202020204" pitchFamily="34" charset="0"/>
              </a:rPr>
              <a:t>Business.relations.eod@phoenix.gov </a:t>
            </a:r>
            <a:endParaRPr lang="en-US" sz="1867" b="1" dirty="0">
              <a:solidFill>
                <a:prstClr val="black"/>
              </a:solidFill>
              <a:latin typeface="Montserrat" panose="00000500000000000000" pitchFamily="2" charset="0"/>
              <a:cs typeface="Arial" panose="020B0604020202020204" pitchFamily="34" charset="0"/>
            </a:endParaRPr>
          </a:p>
          <a:p>
            <a:pPr algn="ctr" defTabSz="609630">
              <a:lnSpc>
                <a:spcPct val="114000"/>
              </a:lnSpc>
            </a:pPr>
            <a:endParaRPr lang="en-US" sz="2133" dirty="0">
              <a:solidFill>
                <a:prstClr val="black"/>
              </a:solidFill>
              <a:latin typeface="Montserrat" panose="00000500000000000000" pitchFamily="2" charset="0"/>
              <a:cs typeface="Arial" panose="020B0604020202020204" pitchFamily="34" charset="0"/>
            </a:endParaRPr>
          </a:p>
          <a:p>
            <a:pPr algn="ctr" defTabSz="609630"/>
            <a:endParaRPr lang="en-US" sz="933" dirty="0">
              <a:solidFill>
                <a:prstClr val="black"/>
              </a:solidFill>
              <a:latin typeface="Montserrat" panose="00000500000000000000" pitchFamily="2" charset="0"/>
              <a:cs typeface="Arial" panose="020B0604020202020204" pitchFamily="34" charset="0"/>
            </a:endParaRPr>
          </a:p>
        </p:txBody>
      </p:sp>
      <p:sp>
        <p:nvSpPr>
          <p:cNvPr id="16" name="TextBox 15">
            <a:extLst>
              <a:ext uri="{FF2B5EF4-FFF2-40B4-BE49-F238E27FC236}">
                <a16:creationId xmlns:a16="http://schemas.microsoft.com/office/drawing/2014/main" id="{1E31D751-CC7D-BC20-3A5D-B335916F6DEC}"/>
              </a:ext>
            </a:extLst>
          </p:cNvPr>
          <p:cNvSpPr txBox="1"/>
          <p:nvPr/>
        </p:nvSpPr>
        <p:spPr>
          <a:xfrm>
            <a:off x="7673429" y="2081455"/>
            <a:ext cx="2997200" cy="584775"/>
          </a:xfrm>
          <a:prstGeom prst="rect">
            <a:avLst/>
          </a:prstGeom>
          <a:noFill/>
        </p:spPr>
        <p:txBody>
          <a:bodyPr wrap="square">
            <a:spAutoFit/>
          </a:bodyPr>
          <a:lstStyle/>
          <a:p>
            <a:pPr algn="ctr" defTabSz="609630"/>
            <a:r>
              <a:rPr lang="en-US" sz="3200" b="1" dirty="0">
                <a:solidFill>
                  <a:srgbClr val="6AA94F"/>
                </a:solidFill>
                <a:latin typeface="Montserrat-Regular"/>
              </a:rPr>
              <a:t>Contact Us</a:t>
            </a:r>
          </a:p>
        </p:txBody>
      </p:sp>
      <p:pic>
        <p:nvPicPr>
          <p:cNvPr id="17" name="Picture 16" descr="Text&#10;&#10;Description automatically generated with low confidence">
            <a:extLst>
              <a:ext uri="{FF2B5EF4-FFF2-40B4-BE49-F238E27FC236}">
                <a16:creationId xmlns:a16="http://schemas.microsoft.com/office/drawing/2014/main" id="{57A63149-44DB-165E-D829-E6F5A37743BC}"/>
              </a:ext>
            </a:extLst>
          </p:cNvPr>
          <p:cNvPicPr>
            <a:picLocks noChangeAspect="1"/>
          </p:cNvPicPr>
          <p:nvPr/>
        </p:nvPicPr>
        <p:blipFill>
          <a:blip r:embed="rId5"/>
          <a:stretch>
            <a:fillRect/>
          </a:stretch>
        </p:blipFill>
        <p:spPr>
          <a:xfrm>
            <a:off x="7954593" y="4047219"/>
            <a:ext cx="2434873" cy="89365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C291F4-1770-29AD-9B8B-CC96A7E451E4}"/>
              </a:ext>
            </a:extLst>
          </p:cNvPr>
          <p:cNvSpPr txBox="1"/>
          <p:nvPr/>
        </p:nvSpPr>
        <p:spPr>
          <a:xfrm>
            <a:off x="4658422" y="595919"/>
            <a:ext cx="6105292" cy="523220"/>
          </a:xfrm>
          <a:prstGeom prst="rect">
            <a:avLst/>
          </a:prstGeom>
          <a:noFill/>
        </p:spPr>
        <p:txBody>
          <a:bodyPr wrap="square">
            <a:spAutoFit/>
          </a:bodyPr>
          <a:lstStyle/>
          <a:p>
            <a:r>
              <a:rPr lang="en-US" sz="2800" dirty="0"/>
              <a:t>SCOPE OF WORK</a:t>
            </a:r>
          </a:p>
        </p:txBody>
      </p:sp>
      <p:sp>
        <p:nvSpPr>
          <p:cNvPr id="5" name="TextBox 4">
            <a:extLst>
              <a:ext uri="{FF2B5EF4-FFF2-40B4-BE49-F238E27FC236}">
                <a16:creationId xmlns:a16="http://schemas.microsoft.com/office/drawing/2014/main" id="{AB644E92-223C-4DD3-D6FF-DF5C4A854027}"/>
              </a:ext>
            </a:extLst>
          </p:cNvPr>
          <p:cNvSpPr txBox="1"/>
          <p:nvPr/>
        </p:nvSpPr>
        <p:spPr>
          <a:xfrm>
            <a:off x="657922" y="1468845"/>
            <a:ext cx="11062010" cy="769441"/>
          </a:xfrm>
          <a:prstGeom prst="rect">
            <a:avLst/>
          </a:prstGeom>
          <a:noFill/>
        </p:spPr>
        <p:txBody>
          <a:bodyPr wrap="square">
            <a:spAutoFit/>
          </a:bodyPr>
          <a:lstStyle/>
          <a:p>
            <a:pPr marL="234950" indent="-234950">
              <a:lnSpc>
                <a:spcPct val="100000"/>
              </a:lnSpc>
              <a:buFont typeface="Wingdings" panose="05000000000000000000" pitchFamily="2" charset="2"/>
              <a:buChar char="§"/>
            </a:pPr>
            <a:r>
              <a:rPr lang="en-US" sz="2400" dirty="0"/>
              <a:t>Complete Scope of  Work begins on Page 19 of the solicitation document.</a:t>
            </a:r>
          </a:p>
          <a:p>
            <a:pPr marL="914400" lvl="1" indent="0">
              <a:lnSpc>
                <a:spcPct val="100000"/>
              </a:lnSpc>
              <a:buNone/>
              <a:tabLst>
                <a:tab pos="1201738" algn="l"/>
              </a:tabLst>
            </a:pPr>
            <a:endParaRPr lang="en-US" sz="2000" dirty="0"/>
          </a:p>
        </p:txBody>
      </p:sp>
      <p:sp>
        <p:nvSpPr>
          <p:cNvPr id="4" name="TextBox 3">
            <a:extLst>
              <a:ext uri="{FF2B5EF4-FFF2-40B4-BE49-F238E27FC236}">
                <a16:creationId xmlns:a16="http://schemas.microsoft.com/office/drawing/2014/main" id="{954E74A0-9C60-CE4D-35BE-BBA96BA455D7}"/>
              </a:ext>
            </a:extLst>
          </p:cNvPr>
          <p:cNvSpPr txBox="1"/>
          <p:nvPr/>
        </p:nvSpPr>
        <p:spPr>
          <a:xfrm>
            <a:off x="1168089" y="2087742"/>
            <a:ext cx="9960827" cy="3580467"/>
          </a:xfrm>
          <a:prstGeom prst="rect">
            <a:avLst/>
          </a:prstGeom>
          <a:noFill/>
        </p:spPr>
        <p:txBody>
          <a:bodyPr wrap="square">
            <a:spAutoFit/>
          </a:bodyPr>
          <a:lstStyle/>
          <a:p>
            <a:pPr marL="285750" marR="0" indent="-285750">
              <a:spcAft>
                <a:spcPts val="800"/>
              </a:spcAft>
              <a:buFont typeface="Arial" panose="020B0604020202020204" pitchFamily="34" charset="0"/>
              <a:buChar char="•"/>
            </a:pPr>
            <a:r>
              <a:rPr lang="en-US" sz="1800" dirty="0">
                <a:effectLst/>
                <a:latin typeface="+mj-lt"/>
                <a:ea typeface="Aptos" panose="020B0004020202020204" pitchFamily="34" charset="0"/>
                <a:cs typeface="Times New Roman" panose="02020603050405020304" pitchFamily="18" charset="0"/>
              </a:rPr>
              <a:t>Congregate Meal Services Description	</a:t>
            </a:r>
          </a:p>
          <a:p>
            <a:pPr marL="285750" marR="0" indent="-285750">
              <a:spcAft>
                <a:spcPts val="800"/>
              </a:spcAft>
              <a:buFont typeface="Arial" panose="020B0604020202020204" pitchFamily="34" charset="0"/>
              <a:buChar char="•"/>
            </a:pPr>
            <a:r>
              <a:rPr lang="en-US" sz="1800" dirty="0">
                <a:effectLst/>
                <a:latin typeface="+mj-lt"/>
                <a:ea typeface="Aptos" panose="020B0004020202020204" pitchFamily="34" charset="0"/>
                <a:cs typeface="Times New Roman" panose="02020603050405020304" pitchFamily="18" charset="0"/>
              </a:rPr>
              <a:t>Contractor Service Requirements	</a:t>
            </a:r>
          </a:p>
          <a:p>
            <a:pPr marL="285750" marR="0" indent="-285750">
              <a:spcAft>
                <a:spcPts val="800"/>
              </a:spcAft>
              <a:buFont typeface="Arial" panose="020B0604020202020204" pitchFamily="34" charset="0"/>
              <a:buChar char="•"/>
            </a:pPr>
            <a:r>
              <a:rPr lang="en-US" sz="1800" dirty="0">
                <a:effectLst/>
                <a:latin typeface="+mj-lt"/>
                <a:ea typeface="Aptos" panose="020B0004020202020204" pitchFamily="34" charset="0"/>
                <a:cs typeface="Times New Roman" panose="02020603050405020304" pitchFamily="18" charset="0"/>
              </a:rPr>
              <a:t>Licensure/Certification </a:t>
            </a:r>
          </a:p>
          <a:p>
            <a:pPr marL="285750" marR="0" indent="-285750">
              <a:spcAft>
                <a:spcPts val="800"/>
              </a:spcAft>
              <a:buFont typeface="Arial" panose="020B0604020202020204" pitchFamily="34" charset="0"/>
              <a:buChar char="•"/>
            </a:pPr>
            <a:r>
              <a:rPr lang="en-US" sz="1800" dirty="0">
                <a:effectLst/>
                <a:latin typeface="+mj-lt"/>
                <a:ea typeface="Aptos" panose="020B0004020202020204" pitchFamily="34" charset="0"/>
                <a:cs typeface="Times New Roman" panose="02020603050405020304" pitchFamily="18" charset="0"/>
              </a:rPr>
              <a:t>Menu Planning		</a:t>
            </a:r>
          </a:p>
          <a:p>
            <a:pPr marL="285750" marR="0" indent="-285750">
              <a:spcAft>
                <a:spcPts val="800"/>
              </a:spcAft>
              <a:buFont typeface="Arial" panose="020B0604020202020204" pitchFamily="34" charset="0"/>
              <a:buChar char="•"/>
            </a:pPr>
            <a:r>
              <a:rPr lang="en-US" sz="1800" dirty="0">
                <a:effectLst/>
                <a:latin typeface="+mj-lt"/>
                <a:ea typeface="Aptos" panose="020B0004020202020204" pitchFamily="34" charset="0"/>
                <a:cs typeface="Times New Roman" panose="02020603050405020304" pitchFamily="18" charset="0"/>
              </a:rPr>
              <a:t>Optional Meals -</a:t>
            </a:r>
            <a:r>
              <a:rPr lang="en-US" sz="1800" kern="0" dirty="0">
                <a:effectLst/>
                <a:latin typeface="+mj-lt"/>
                <a:ea typeface="Arial" panose="020B0604020202020204" pitchFamily="34" charset="0"/>
              </a:rPr>
              <a:t>The City, at its discretion, may choose to seek service for alternative meal options. Contractor may bid on any, all or none of the options. If the contractor decides not to include the options, the City may seek other vendors to fulfill this need.</a:t>
            </a:r>
            <a:r>
              <a:rPr lang="en-US" sz="1800" dirty="0">
                <a:effectLst/>
                <a:latin typeface="+mj-lt"/>
                <a:ea typeface="Aptos" panose="020B0004020202020204" pitchFamily="34" charset="0"/>
                <a:cs typeface="Times New Roman" panose="02020603050405020304" pitchFamily="18" charset="0"/>
              </a:rPr>
              <a:t>	</a:t>
            </a:r>
          </a:p>
          <a:p>
            <a:pPr marL="285750" marR="0" indent="-285750">
              <a:spcAft>
                <a:spcPts val="800"/>
              </a:spcAft>
              <a:buFont typeface="Arial" panose="020B0604020202020204" pitchFamily="34" charset="0"/>
              <a:buChar char="•"/>
            </a:pPr>
            <a:r>
              <a:rPr lang="en-US" sz="1800" dirty="0">
                <a:effectLst/>
                <a:latin typeface="+mj-lt"/>
                <a:ea typeface="Aptos" panose="020B0004020202020204" pitchFamily="34" charset="0"/>
                <a:cs typeface="Times New Roman" panose="02020603050405020304" pitchFamily="18" charset="0"/>
              </a:rPr>
              <a:t>Staff Training	</a:t>
            </a:r>
          </a:p>
          <a:p>
            <a:pPr marL="285750" marR="0" indent="-285750">
              <a:spcAft>
                <a:spcPts val="800"/>
              </a:spcAft>
              <a:buFont typeface="Arial" panose="020B0604020202020204" pitchFamily="34" charset="0"/>
              <a:buChar char="•"/>
            </a:pPr>
            <a:r>
              <a:rPr lang="en-US" sz="1800" dirty="0">
                <a:effectLst/>
                <a:latin typeface="+mj-lt"/>
                <a:ea typeface="Aptos" panose="020B0004020202020204" pitchFamily="34" charset="0"/>
                <a:cs typeface="Times New Roman" panose="02020603050405020304" pitchFamily="18" charset="0"/>
              </a:rPr>
              <a:t>Monitoring	</a:t>
            </a:r>
          </a:p>
          <a:p>
            <a:pPr marL="285750" indent="-285750">
              <a:buFont typeface="Arial" panose="020B0604020202020204" pitchFamily="34" charset="0"/>
              <a:buChar char="•"/>
            </a:pPr>
            <a:r>
              <a:rPr lang="en-US" sz="1800" dirty="0">
                <a:effectLst/>
                <a:latin typeface="+mj-lt"/>
                <a:ea typeface="Aptos" panose="020B0004020202020204" pitchFamily="34" charset="0"/>
                <a:cs typeface="Times New Roman" panose="02020603050405020304" pitchFamily="18" charset="0"/>
              </a:rPr>
              <a:t>Acknowledgement</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176488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3028D2-9117-CBF8-0F0F-8C03555738C3}"/>
              </a:ext>
            </a:extLst>
          </p:cNvPr>
          <p:cNvSpPr txBox="1"/>
          <p:nvPr/>
        </p:nvSpPr>
        <p:spPr>
          <a:xfrm>
            <a:off x="3043354" y="1120184"/>
            <a:ext cx="6105292" cy="4924425"/>
          </a:xfrm>
          <a:prstGeom prst="rect">
            <a:avLst/>
          </a:prstGeom>
          <a:noFill/>
        </p:spPr>
        <p:txBody>
          <a:bodyPr wrap="square">
            <a:spAutoFit/>
          </a:bodyPr>
          <a:lstStyle/>
          <a:p>
            <a:pPr marL="0" marR="0">
              <a:spcAft>
                <a:spcPts val="800"/>
              </a:spcAft>
            </a:pPr>
            <a:r>
              <a:rPr lang="en-US" sz="1800" dirty="0">
                <a:effectLst/>
                <a:latin typeface="Gill Sans MT" panose="020B0502020104020203" pitchFamily="34" charset="0"/>
                <a:ea typeface="Aptos" panose="020B0004020202020204" pitchFamily="34" charset="0"/>
                <a:cs typeface="Times New Roman" panose="02020603050405020304" pitchFamily="18" charset="0"/>
              </a:rPr>
              <a:t>Home Delivered Meals (HDM)</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spcAft>
                <a:spcPts val="800"/>
              </a:spcAft>
              <a:buFont typeface="Arial" panose="020B0604020202020204" pitchFamily="34" charset="0"/>
              <a:buChar char="•"/>
            </a:pPr>
            <a:r>
              <a:rPr lang="en-US" sz="1800" dirty="0">
                <a:effectLst/>
                <a:latin typeface="Gill Sans MT" panose="020B0502020104020203" pitchFamily="34" charset="0"/>
                <a:ea typeface="Aptos" panose="020B0004020202020204" pitchFamily="34" charset="0"/>
                <a:cs typeface="Times New Roman" panose="02020603050405020304" pitchFamily="18" charset="0"/>
              </a:rPr>
              <a:t>Service Description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spcAft>
                <a:spcPts val="800"/>
              </a:spcAft>
              <a:buFont typeface="Arial" panose="020B0604020202020204" pitchFamily="34" charset="0"/>
              <a:buChar char="•"/>
            </a:pPr>
            <a:r>
              <a:rPr lang="en-US" sz="1800" dirty="0">
                <a:effectLst/>
                <a:latin typeface="Gill Sans MT" panose="020B0502020104020203" pitchFamily="34" charset="0"/>
                <a:ea typeface="Aptos" panose="020B0004020202020204" pitchFamily="34" charset="0"/>
                <a:cs typeface="Times New Roman" panose="02020603050405020304" pitchFamily="18" charset="0"/>
              </a:rPr>
              <a:t>Eligibility Requirements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spcAft>
                <a:spcPts val="800"/>
              </a:spcAft>
              <a:buFont typeface="Arial" panose="020B0604020202020204" pitchFamily="34" charset="0"/>
              <a:buChar char="•"/>
            </a:pPr>
            <a:r>
              <a:rPr lang="en-US" sz="1800" dirty="0">
                <a:effectLst/>
                <a:latin typeface="Gill Sans MT" panose="020B0502020104020203" pitchFamily="34" charset="0"/>
                <a:ea typeface="Aptos" panose="020B0004020202020204" pitchFamily="34" charset="0"/>
                <a:cs typeface="Times New Roman" panose="02020603050405020304" pitchFamily="18" charset="0"/>
              </a:rPr>
              <a:t>Contractor Service Requirements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1800" dirty="0">
                <a:effectLst/>
                <a:latin typeface="Gill Sans MT" panose="020B0502020104020203" pitchFamily="34" charset="0"/>
                <a:ea typeface="Aptos" panose="020B0004020202020204" pitchFamily="34" charset="0"/>
                <a:cs typeface="Times New Roman" panose="02020603050405020304" pitchFamily="18" charset="0"/>
              </a:rPr>
              <a:t>	Standard Requirements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1800" dirty="0">
                <a:effectLst/>
                <a:latin typeface="Gill Sans MT" panose="020B0502020104020203" pitchFamily="34" charset="0"/>
                <a:ea typeface="Aptos" panose="020B0004020202020204" pitchFamily="34" charset="0"/>
                <a:cs typeface="Times New Roman" panose="02020603050405020304" pitchFamily="18" charset="0"/>
              </a:rPr>
              <a:t>	Opening HDM Clients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1800" dirty="0">
                <a:effectLst/>
                <a:latin typeface="Gill Sans MT" panose="020B0502020104020203" pitchFamily="34" charset="0"/>
                <a:ea typeface="Aptos" panose="020B0004020202020204" pitchFamily="34" charset="0"/>
                <a:cs typeface="Times New Roman" panose="02020603050405020304" pitchFamily="18" charset="0"/>
              </a:rPr>
              <a:t>	HDM Client File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1800" dirty="0">
                <a:effectLst/>
                <a:latin typeface="Gill Sans MT" panose="020B0502020104020203" pitchFamily="34" charset="0"/>
                <a:ea typeface="Aptos" panose="020B0004020202020204" pitchFamily="34" charset="0"/>
                <a:cs typeface="Times New Roman" panose="02020603050405020304" pitchFamily="18" charset="0"/>
              </a:rPr>
              <a:t>	Client Hold</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1800" dirty="0">
                <a:effectLst/>
                <a:latin typeface="Gill Sans MT" panose="020B0502020104020203" pitchFamily="34" charset="0"/>
                <a:ea typeface="Aptos" panose="020B0004020202020204" pitchFamily="34" charset="0"/>
                <a:cs typeface="Times New Roman" panose="02020603050405020304" pitchFamily="18" charset="0"/>
              </a:rPr>
              <a:t>	Licensure/Certification Requirements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1800" dirty="0">
                <a:effectLst/>
                <a:latin typeface="Gill Sans MT" panose="020B0502020104020203" pitchFamily="34" charset="0"/>
                <a:ea typeface="Aptos" panose="020B0004020202020204" pitchFamily="34" charset="0"/>
                <a:cs typeface="Times New Roman" panose="02020603050405020304" pitchFamily="18" charset="0"/>
              </a:rPr>
              <a:t>	Menu Planning</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1800" dirty="0">
                <a:effectLst/>
                <a:latin typeface="Gill Sans MT" panose="020B0502020104020203" pitchFamily="34" charset="0"/>
                <a:ea typeface="Aptos" panose="020B0004020202020204" pitchFamily="34" charset="0"/>
                <a:cs typeface="Times New Roman" panose="02020603050405020304" pitchFamily="18" charset="0"/>
              </a:rPr>
              <a:t>	Meal Delivery Service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1800" dirty="0">
                <a:effectLst/>
                <a:latin typeface="Gill Sans MT" panose="020B0502020104020203" pitchFamily="34" charset="0"/>
                <a:ea typeface="Aptos" panose="020B0004020202020204" pitchFamily="34" charset="0"/>
                <a:cs typeface="Times New Roman" panose="02020603050405020304" pitchFamily="18" charset="0"/>
              </a:rPr>
              <a:t>	Emergency Contingency Plan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1800" dirty="0">
                <a:effectLst/>
                <a:latin typeface="Gill Sans MT" panose="020B0502020104020203" pitchFamily="34" charset="0"/>
                <a:ea typeface="Aptos" panose="020B0004020202020204" pitchFamily="34" charset="0"/>
                <a:cs typeface="Times New Roman" panose="02020603050405020304" pitchFamily="18" charset="0"/>
              </a:rPr>
              <a:t>	Staff Training</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57A8232-DF2B-070C-0804-0850354BDC5C}"/>
              </a:ext>
            </a:extLst>
          </p:cNvPr>
          <p:cNvSpPr txBox="1"/>
          <p:nvPr/>
        </p:nvSpPr>
        <p:spPr>
          <a:xfrm>
            <a:off x="4914898" y="463219"/>
            <a:ext cx="6105292"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SCOPE OF WORK</a:t>
            </a:r>
          </a:p>
        </p:txBody>
      </p:sp>
    </p:spTree>
    <p:extLst>
      <p:ext uri="{BB962C8B-B14F-4D97-AF65-F5344CB8AC3E}">
        <p14:creationId xmlns:p14="http://schemas.microsoft.com/office/powerpoint/2010/main" val="113082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59164"/>
            <a:ext cx="9603275" cy="1049235"/>
          </a:xfrm>
        </p:spPr>
        <p:txBody>
          <a:bodyPr>
            <a:normAutofit/>
          </a:bodyPr>
          <a:lstStyle/>
          <a:p>
            <a:pPr algn="ctr"/>
            <a:r>
              <a:rPr lang="en-US" sz="4400" dirty="0">
                <a:cs typeface="Arial" panose="020B0604020202020204" pitchFamily="34" charset="0"/>
              </a:rPr>
              <a:t>EXCEPTIONS</a:t>
            </a:r>
          </a:p>
        </p:txBody>
      </p:sp>
      <p:sp>
        <p:nvSpPr>
          <p:cNvPr id="3" name="Content Placeholder 2"/>
          <p:cNvSpPr>
            <a:spLocks noGrp="1"/>
          </p:cNvSpPr>
          <p:nvPr>
            <p:ph idx="1"/>
          </p:nvPr>
        </p:nvSpPr>
        <p:spPr>
          <a:xfrm>
            <a:off x="148856" y="1853754"/>
            <a:ext cx="11844669" cy="3951623"/>
          </a:xfrm>
        </p:spPr>
        <p:txBody>
          <a:bodyPr>
            <a:normAutofit fontScale="25000" lnSpcReduction="20000"/>
          </a:bodyPr>
          <a:lstStyle/>
          <a:p>
            <a:pPr>
              <a:spcBef>
                <a:spcPts val="0"/>
              </a:spcBef>
              <a:buFont typeface="Wingdings" panose="05000000000000000000" pitchFamily="2" charset="2"/>
              <a:buChar char="§"/>
            </a:pPr>
            <a:r>
              <a:rPr lang="en-US" sz="9600" dirty="0">
                <a:latin typeface="+mj-lt"/>
                <a:cs typeface="Arial" panose="020B0604020202020204" pitchFamily="34" charset="0"/>
              </a:rPr>
              <a:t>Proposers must conform to all of the requirements specified in the solicitation.</a:t>
            </a:r>
          </a:p>
          <a:p>
            <a:pPr>
              <a:spcBef>
                <a:spcPts val="0"/>
              </a:spcBef>
              <a:buFont typeface="Wingdings" panose="05000000000000000000" pitchFamily="2" charset="2"/>
              <a:buChar char="§"/>
            </a:pPr>
            <a:endParaRPr lang="en-US" sz="9600" dirty="0">
              <a:latin typeface="+mj-lt"/>
              <a:cs typeface="Arial" panose="020B0604020202020204" pitchFamily="34" charset="0"/>
            </a:endParaRPr>
          </a:p>
          <a:p>
            <a:pPr>
              <a:spcBef>
                <a:spcPts val="0"/>
              </a:spcBef>
              <a:buFont typeface="Wingdings" panose="05000000000000000000" pitchFamily="2" charset="2"/>
              <a:buChar char="§"/>
            </a:pPr>
            <a:r>
              <a:rPr lang="en-US" sz="9600" dirty="0">
                <a:latin typeface="+mj-lt"/>
                <a:cs typeface="Arial" panose="020B0604020202020204" pitchFamily="34" charset="0"/>
              </a:rPr>
              <a:t>Proposer must not take any exceptions to any terms, conditions or material requirements of this solicitation. </a:t>
            </a:r>
          </a:p>
          <a:p>
            <a:pPr>
              <a:spcBef>
                <a:spcPts val="0"/>
              </a:spcBef>
              <a:buFont typeface="Wingdings" panose="05000000000000000000" pitchFamily="2" charset="2"/>
              <a:buChar char="§"/>
            </a:pPr>
            <a:endParaRPr lang="en-US" sz="9600" dirty="0">
              <a:latin typeface="+mj-lt"/>
              <a:cs typeface="Arial" panose="020B0604020202020204" pitchFamily="34" charset="0"/>
            </a:endParaRPr>
          </a:p>
          <a:p>
            <a:pPr>
              <a:spcBef>
                <a:spcPts val="0"/>
              </a:spcBef>
              <a:buFont typeface="Wingdings" panose="05000000000000000000" pitchFamily="2" charset="2"/>
              <a:buChar char="§"/>
            </a:pPr>
            <a:r>
              <a:rPr lang="en-US" sz="9600" dirty="0">
                <a:latin typeface="+mj-lt"/>
                <a:cs typeface="Arial" panose="020B0604020202020204" pitchFamily="34" charset="0"/>
              </a:rPr>
              <a:t>The City encourages Offeror’s to ask the Procurement Officer questions rather than including exceptions in their Proposal. </a:t>
            </a:r>
          </a:p>
          <a:p>
            <a:pPr>
              <a:spcBef>
                <a:spcPts val="0"/>
              </a:spcBef>
              <a:buFont typeface="Wingdings" panose="05000000000000000000" pitchFamily="2" charset="2"/>
              <a:buChar char="§"/>
            </a:pPr>
            <a:endParaRPr lang="en-US" sz="9600" dirty="0">
              <a:latin typeface="+mj-lt"/>
              <a:cs typeface="Arial" panose="020B0604020202020204" pitchFamily="34" charset="0"/>
            </a:endParaRPr>
          </a:p>
          <a:p>
            <a:pPr>
              <a:spcBef>
                <a:spcPts val="0"/>
              </a:spcBef>
              <a:buFont typeface="Wingdings" panose="05000000000000000000" pitchFamily="2" charset="2"/>
              <a:buChar char="§"/>
            </a:pPr>
            <a:r>
              <a:rPr lang="en-US" sz="9600" dirty="0">
                <a:latin typeface="+mj-lt"/>
                <a:cs typeface="Arial" panose="020B0604020202020204" pitchFamily="34" charset="0"/>
              </a:rPr>
              <a:t>Proposals submitted with exceptions may be deemed non-responsive </a:t>
            </a:r>
            <a:r>
              <a:rPr lang="en-US" sz="9600" dirty="0">
                <a:cs typeface="Arial" panose="020B0604020202020204" pitchFamily="34" charset="0"/>
              </a:rPr>
              <a:t>and </a:t>
            </a:r>
            <a:r>
              <a:rPr lang="en-US" sz="9600" dirty="0">
                <a:latin typeface="+mj-lt"/>
                <a:cs typeface="Arial" panose="020B0604020202020204" pitchFamily="34" charset="0"/>
              </a:rPr>
              <a:t>disqualified from further consideration.</a:t>
            </a:r>
          </a:p>
          <a:p>
            <a:pPr>
              <a:spcBef>
                <a:spcPts val="0"/>
              </a:spcBef>
              <a:buFont typeface="Wingdings" panose="05000000000000000000" pitchFamily="2" charset="2"/>
              <a:buChar char="§"/>
            </a:pPr>
            <a:endParaRPr lang="en-US" sz="9600" dirty="0">
              <a:latin typeface="+mj-lt"/>
              <a:cs typeface="Arial" panose="020B0604020202020204" pitchFamily="34" charset="0"/>
            </a:endParaRPr>
          </a:p>
          <a:p>
            <a:pPr>
              <a:spcBef>
                <a:spcPts val="0"/>
              </a:spcBef>
              <a:buFont typeface="Wingdings" panose="05000000000000000000" pitchFamily="2" charset="2"/>
              <a:buChar char="§"/>
            </a:pPr>
            <a:endParaRPr lang="en-US" sz="11200" dirty="0">
              <a:latin typeface="+mj-lt"/>
              <a:cs typeface="Arial" panose="020B0604020202020204" pitchFamily="34" charset="0"/>
            </a:endParaRPr>
          </a:p>
          <a:p>
            <a:pPr marL="0" indent="0">
              <a:spcBef>
                <a:spcPts val="0"/>
              </a:spcBef>
              <a:buNone/>
            </a:pPr>
            <a:endParaRPr lang="en-US" sz="14400" dirty="0">
              <a:latin typeface="+mj-lt"/>
              <a:cs typeface="Arial" panose="020B0604020202020204" pitchFamily="34" charset="0"/>
            </a:endParaRPr>
          </a:p>
          <a:p>
            <a:pPr marL="0" indent="0">
              <a:buNone/>
            </a:pPr>
            <a:r>
              <a:rPr lang="en-US" sz="11200" dirty="0">
                <a:latin typeface="+mj-lt"/>
                <a:cs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2753756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13439"/>
            <a:ext cx="9603275" cy="1049235"/>
          </a:xfrm>
        </p:spPr>
        <p:txBody>
          <a:bodyPr>
            <a:noAutofit/>
          </a:bodyPr>
          <a:lstStyle/>
          <a:p>
            <a:pPr algn="ctr"/>
            <a:r>
              <a:rPr lang="en-US" sz="4400" dirty="0">
                <a:cs typeface="Arial" panose="020B0604020202020204" pitchFamily="34" charset="0"/>
              </a:rPr>
              <a:t>Questions/INQUIRIES</a:t>
            </a:r>
          </a:p>
        </p:txBody>
      </p:sp>
      <p:sp>
        <p:nvSpPr>
          <p:cNvPr id="3" name="Content Placeholder 2"/>
          <p:cNvSpPr>
            <a:spLocks noGrp="1"/>
          </p:cNvSpPr>
          <p:nvPr>
            <p:ph idx="1"/>
          </p:nvPr>
        </p:nvSpPr>
        <p:spPr>
          <a:xfrm>
            <a:off x="159488" y="1756233"/>
            <a:ext cx="11855303" cy="4545707"/>
          </a:xfrm>
        </p:spPr>
        <p:txBody>
          <a:bodyPr>
            <a:noAutofit/>
          </a:bodyPr>
          <a:lstStyle/>
          <a:p>
            <a:pPr>
              <a:lnSpc>
                <a:spcPct val="100000"/>
              </a:lnSpc>
              <a:spcBef>
                <a:spcPts val="0"/>
              </a:spcBef>
              <a:buFont typeface="Wingdings" panose="05000000000000000000" pitchFamily="2" charset="2"/>
              <a:buChar char="§"/>
            </a:pPr>
            <a:endParaRPr lang="en-US" sz="2400" dirty="0">
              <a:latin typeface="+mj-lt"/>
              <a:cs typeface="Arial" panose="020B0604020202020204" pitchFamily="34" charset="0"/>
            </a:endParaRPr>
          </a:p>
          <a:p>
            <a:pPr marL="739775" indent="-339725">
              <a:lnSpc>
                <a:spcPct val="100000"/>
              </a:lnSpc>
              <a:spcBef>
                <a:spcPts val="0"/>
              </a:spcBef>
              <a:buFont typeface="Wingdings" panose="05000000000000000000" pitchFamily="2" charset="2"/>
              <a:buChar char="§"/>
            </a:pPr>
            <a:r>
              <a:rPr lang="en-US" sz="2400" dirty="0">
                <a:latin typeface="+mj-lt"/>
                <a:cs typeface="Arial" panose="020B0604020202020204" pitchFamily="34" charset="0"/>
              </a:rPr>
              <a:t>All questions should be directed via email to the Procurement Officer at: </a:t>
            </a:r>
            <a:r>
              <a:rPr lang="en-US" sz="2400" dirty="0">
                <a:highlight>
                  <a:srgbClr val="FFFF00"/>
                </a:highlight>
                <a:latin typeface="+mj-lt"/>
                <a:cs typeface="Arial" panose="020B0604020202020204" pitchFamily="34" charset="0"/>
                <a:hlinkClick r:id="rId3">
                  <a:extLst>
                    <a:ext uri="{A12FA001-AC4F-418D-AE19-62706E023703}">
                      <ahyp:hlinkClr xmlns:ahyp="http://schemas.microsoft.com/office/drawing/2018/hyperlinkcolor" val="tx"/>
                    </a:ext>
                  </a:extLst>
                </a:hlinkClick>
              </a:rPr>
              <a:t>hsdprocurement@phoenix.gov</a:t>
            </a:r>
            <a:r>
              <a:rPr lang="en-US" sz="2400" dirty="0">
                <a:latin typeface="+mj-lt"/>
                <a:cs typeface="Arial" panose="020B0604020202020204" pitchFamily="34" charset="0"/>
              </a:rPr>
              <a:t>. </a:t>
            </a:r>
          </a:p>
          <a:p>
            <a:pPr marL="739775" indent="-339725">
              <a:lnSpc>
                <a:spcPct val="100000"/>
              </a:lnSpc>
              <a:spcBef>
                <a:spcPts val="0"/>
              </a:spcBef>
              <a:buFont typeface="Wingdings" panose="05000000000000000000" pitchFamily="2" charset="2"/>
              <a:buChar char="§"/>
            </a:pPr>
            <a:r>
              <a:rPr lang="en-US" sz="2400" dirty="0">
                <a:latin typeface="+mj-lt"/>
                <a:cs typeface="Arial" panose="020B0604020202020204" pitchFamily="34" charset="0"/>
              </a:rPr>
              <a:t>The City will not consider questions received after the deadline, February 21, 2025, by 3:00 pm</a:t>
            </a:r>
          </a:p>
          <a:p>
            <a:pPr marL="739775" indent="-339725">
              <a:lnSpc>
                <a:spcPct val="100000"/>
              </a:lnSpc>
              <a:spcBef>
                <a:spcPts val="0"/>
              </a:spcBef>
              <a:buFont typeface="Wingdings" panose="05000000000000000000" pitchFamily="2" charset="2"/>
              <a:buChar char="§"/>
            </a:pPr>
            <a:r>
              <a:rPr lang="en-US" sz="2400" dirty="0">
                <a:latin typeface="+mj-lt"/>
                <a:cs typeface="Arial" panose="020B0604020202020204" pitchFamily="34" charset="0"/>
              </a:rPr>
              <a:t>Procurement Officer will answer written inquiries in an addendum posted to the solicitation website at: </a:t>
            </a:r>
            <a:r>
              <a:rPr lang="en-US" sz="2400" u="sng" dirty="0">
                <a:effectLst/>
                <a:highlight>
                  <a:srgbClr val="FFFF00"/>
                </a:highlight>
                <a:latin typeface="Gill Sans MT" panose="020B0502020104020203"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https://solicitations.phoenix.gov/</a:t>
            </a:r>
            <a:endParaRPr lang="en-US" sz="2400" dirty="0">
              <a:effectLst/>
              <a:highlight>
                <a:srgbClr val="FFFF00"/>
              </a:highlight>
              <a:latin typeface="Gill Sans MT" panose="020B0502020104020203" pitchFamily="34" charset="0"/>
              <a:ea typeface="Calibri" panose="020F0502020204030204" pitchFamily="34" charset="0"/>
            </a:endParaRPr>
          </a:p>
          <a:p>
            <a:pPr marL="739775" indent="-339725">
              <a:lnSpc>
                <a:spcPct val="100000"/>
              </a:lnSpc>
              <a:spcBef>
                <a:spcPts val="0"/>
              </a:spcBef>
              <a:buFont typeface="Wingdings" panose="05000000000000000000" pitchFamily="2" charset="2"/>
              <a:buChar char="§"/>
            </a:pPr>
            <a:r>
              <a:rPr lang="en-US" sz="2400" dirty="0"/>
              <a:t>Do not reach out to other City staff regarding questions relating to the solicitation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870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59163"/>
            <a:ext cx="9603275" cy="1049235"/>
          </a:xfrm>
        </p:spPr>
        <p:txBody>
          <a:bodyPr>
            <a:normAutofit/>
          </a:bodyPr>
          <a:lstStyle/>
          <a:p>
            <a:pPr algn="ctr"/>
            <a:r>
              <a:rPr lang="en-US" sz="4400" dirty="0">
                <a:cs typeface="Arial" panose="020B0604020202020204" pitchFamily="34" charset="0"/>
              </a:rPr>
              <a:t>SOLICITATION ADDENDA</a:t>
            </a:r>
          </a:p>
        </p:txBody>
      </p:sp>
      <p:sp>
        <p:nvSpPr>
          <p:cNvPr id="3" name="Content Placeholder 2"/>
          <p:cNvSpPr>
            <a:spLocks noGrp="1"/>
          </p:cNvSpPr>
          <p:nvPr>
            <p:ph idx="1"/>
          </p:nvPr>
        </p:nvSpPr>
        <p:spPr>
          <a:xfrm>
            <a:off x="347330" y="1676098"/>
            <a:ext cx="11844670" cy="4037749"/>
          </a:xfrm>
        </p:spPr>
        <p:txBody>
          <a:bodyPr>
            <a:normAutofit/>
          </a:bodyPr>
          <a:lstStyle/>
          <a:p>
            <a:pPr marL="0" indent="0">
              <a:lnSpc>
                <a:spcPct val="100000"/>
              </a:lnSpc>
              <a:spcBef>
                <a:spcPts val="0"/>
              </a:spcBef>
              <a:buNone/>
            </a:pPr>
            <a:endParaRPr lang="en-US" sz="2400" dirty="0">
              <a:latin typeface="Gill Sans MT" panose="020B0502020104020203" pitchFamily="34" charset="0"/>
              <a:cs typeface="Arial" panose="020B0604020202020204" pitchFamily="34" charset="0"/>
            </a:endParaRPr>
          </a:p>
          <a:p>
            <a:pPr>
              <a:lnSpc>
                <a:spcPct val="100000"/>
              </a:lnSpc>
              <a:spcBef>
                <a:spcPts val="0"/>
              </a:spcBef>
              <a:buFont typeface="Wingdings" panose="05000000000000000000" pitchFamily="2" charset="2"/>
              <a:buChar char="§"/>
            </a:pPr>
            <a:r>
              <a:rPr lang="en-US" sz="2400" dirty="0">
                <a:latin typeface="Gill Sans MT" panose="020B0502020104020203" pitchFamily="34" charset="0"/>
                <a:cs typeface="Arial" panose="020B0604020202020204" pitchFamily="34" charset="0"/>
              </a:rPr>
              <a:t>Any changes to the solicitation will be in the form of an addendum.</a:t>
            </a:r>
          </a:p>
          <a:p>
            <a:pPr marL="0" indent="0">
              <a:lnSpc>
                <a:spcPct val="100000"/>
              </a:lnSpc>
              <a:spcBef>
                <a:spcPts val="0"/>
              </a:spcBef>
              <a:buNone/>
            </a:pPr>
            <a:endParaRPr lang="en-US" sz="2400" dirty="0">
              <a:latin typeface="Gill Sans MT" panose="020B0502020104020203" pitchFamily="34" charset="0"/>
              <a:cs typeface="Arial" panose="020B0604020202020204" pitchFamily="34" charset="0"/>
            </a:endParaRPr>
          </a:p>
          <a:p>
            <a:pPr>
              <a:lnSpc>
                <a:spcPct val="100000"/>
              </a:lnSpc>
              <a:spcBef>
                <a:spcPts val="0"/>
              </a:spcBef>
              <a:buFont typeface="Wingdings" panose="05000000000000000000" pitchFamily="2" charset="2"/>
              <a:buChar char="§"/>
            </a:pPr>
            <a:r>
              <a:rPr lang="en-US" sz="2400" dirty="0">
                <a:latin typeface="Gill Sans MT" panose="020B0502020104020203" pitchFamily="34" charset="0"/>
                <a:cs typeface="Arial" panose="020B0604020202020204" pitchFamily="34" charset="0"/>
              </a:rPr>
              <a:t>Propose</a:t>
            </a:r>
            <a:r>
              <a:rPr lang="x-none" sz="2400" dirty="0">
                <a:latin typeface="Gill Sans MT" panose="020B0502020104020203" pitchFamily="34" charset="0"/>
                <a:cs typeface="Arial" panose="020B0604020202020204" pitchFamily="34" charset="0"/>
              </a:rPr>
              <a:t>r </a:t>
            </a:r>
            <a:r>
              <a:rPr lang="en-US" sz="2400" b="1" dirty="0">
                <a:latin typeface="Gill Sans MT" panose="020B0502020104020203" pitchFamily="34" charset="0"/>
                <a:cs typeface="Arial" panose="020B0604020202020204" pitchFamily="34" charset="0"/>
              </a:rPr>
              <a:t>MUST</a:t>
            </a:r>
            <a:r>
              <a:rPr lang="en-US" sz="2400" dirty="0">
                <a:latin typeface="Gill Sans MT" panose="020B0502020104020203" pitchFamily="34" charset="0"/>
                <a:cs typeface="Arial" panose="020B0604020202020204" pitchFamily="34" charset="0"/>
              </a:rPr>
              <a:t> acknowledge receipt of any/all addenda by signing and returning the addendum document(s) with their offer.</a:t>
            </a:r>
          </a:p>
          <a:p>
            <a:pPr>
              <a:lnSpc>
                <a:spcPct val="100000"/>
              </a:lnSpc>
              <a:spcBef>
                <a:spcPts val="0"/>
              </a:spcBef>
              <a:buFont typeface="Wingdings" panose="05000000000000000000" pitchFamily="2" charset="2"/>
              <a:buChar char="§"/>
            </a:pPr>
            <a:endParaRPr lang="en-US" sz="2400" dirty="0">
              <a:latin typeface="Gill Sans MT" panose="020B0502020104020203" pitchFamily="34" charset="0"/>
              <a:cs typeface="Arial" panose="020B0604020202020204" pitchFamily="34" charset="0"/>
            </a:endParaRPr>
          </a:p>
          <a:p>
            <a:pPr>
              <a:lnSpc>
                <a:spcPct val="100000"/>
              </a:lnSpc>
              <a:spcBef>
                <a:spcPts val="0"/>
              </a:spcBef>
              <a:buFont typeface="Wingdings" panose="05000000000000000000" pitchFamily="2" charset="2"/>
              <a:buChar char="§"/>
            </a:pPr>
            <a:r>
              <a:rPr lang="en-US" sz="2400" dirty="0">
                <a:latin typeface="Gill Sans MT" panose="020B0502020104020203" pitchFamily="34" charset="0"/>
                <a:cs typeface="Arial" panose="020B0604020202020204" pitchFamily="34" charset="0"/>
              </a:rPr>
              <a:t>The City will not be responsible for any oral instructions made by any employees or officers of the City regarding this solicitation. </a:t>
            </a:r>
          </a:p>
        </p:txBody>
      </p:sp>
    </p:spTree>
    <p:extLst>
      <p:ext uri="{BB962C8B-B14F-4D97-AF65-F5344CB8AC3E}">
        <p14:creationId xmlns:p14="http://schemas.microsoft.com/office/powerpoint/2010/main" val="428199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B7CC-339F-4B69-96BF-0923A5B7A85B}"/>
              </a:ext>
            </a:extLst>
          </p:cNvPr>
          <p:cNvSpPr>
            <a:spLocks noGrp="1"/>
          </p:cNvSpPr>
          <p:nvPr>
            <p:ph type="title"/>
          </p:nvPr>
        </p:nvSpPr>
        <p:spPr/>
        <p:txBody>
          <a:bodyPr/>
          <a:lstStyle/>
          <a:p>
            <a:pPr algn="ctr"/>
            <a:br>
              <a:rPr lang="en-US" dirty="0"/>
            </a:br>
            <a:r>
              <a:rPr lang="en-US" dirty="0"/>
              <a:t>preparation of offer</a:t>
            </a:r>
          </a:p>
        </p:txBody>
      </p:sp>
      <p:sp>
        <p:nvSpPr>
          <p:cNvPr id="3" name="Content Placeholder 2">
            <a:extLst>
              <a:ext uri="{FF2B5EF4-FFF2-40B4-BE49-F238E27FC236}">
                <a16:creationId xmlns:a16="http://schemas.microsoft.com/office/drawing/2014/main" id="{06C5B4C6-9702-4A1E-869C-9F0BF46892A0}"/>
              </a:ext>
            </a:extLst>
          </p:cNvPr>
          <p:cNvSpPr>
            <a:spLocks noGrp="1"/>
          </p:cNvSpPr>
          <p:nvPr>
            <p:ph idx="1"/>
          </p:nvPr>
        </p:nvSpPr>
        <p:spPr>
          <a:xfrm>
            <a:off x="1451579" y="2015732"/>
            <a:ext cx="10094098" cy="3911343"/>
          </a:xfrm>
        </p:spPr>
        <p:txBody>
          <a:bodyPr/>
          <a:lstStyle/>
          <a:p>
            <a:r>
              <a:rPr lang="en-US" dirty="0"/>
              <a:t>All forms provided must be completed and submitted with your offer.</a:t>
            </a:r>
          </a:p>
          <a:p>
            <a:r>
              <a:rPr lang="en-US" dirty="0"/>
              <a:t>It is the responsibility of the offeror to examine the entire solicitation and seek clarification of any requirement that may not be clear and to check all responses before submitting an offer.</a:t>
            </a:r>
          </a:p>
          <a:p>
            <a:r>
              <a:rPr lang="en-US" dirty="0"/>
              <a:t>The City does not reimburse the cost of developing, presenting or providing any response to this solicitation.</a:t>
            </a:r>
          </a:p>
          <a:p>
            <a:endParaRPr lang="en-US" dirty="0"/>
          </a:p>
          <a:p>
            <a:endParaRPr lang="en-US" dirty="0"/>
          </a:p>
          <a:p>
            <a:endParaRPr lang="en-US" dirty="0"/>
          </a:p>
          <a:p>
            <a:pPr lvl="8"/>
            <a:endParaRPr lang="en-US" dirty="0"/>
          </a:p>
        </p:txBody>
      </p:sp>
    </p:spTree>
    <p:extLst>
      <p:ext uri="{BB962C8B-B14F-4D97-AF65-F5344CB8AC3E}">
        <p14:creationId xmlns:p14="http://schemas.microsoft.com/office/powerpoint/2010/main" val="25240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999" y="804519"/>
            <a:ext cx="10038855" cy="1049235"/>
          </a:xfrm>
        </p:spPr>
        <p:txBody>
          <a:bodyPr>
            <a:noAutofit/>
          </a:bodyPr>
          <a:lstStyle/>
          <a:p>
            <a:pPr algn="ctr"/>
            <a:r>
              <a:rPr lang="en-US" sz="4400" dirty="0">
                <a:latin typeface="Arial" panose="020B0604020202020204" pitchFamily="34" charset="0"/>
                <a:cs typeface="Arial" panose="020B0604020202020204" pitchFamily="34" charset="0"/>
              </a:rPr>
              <a:t>WELCOME AND INTRODUCTIONS</a:t>
            </a:r>
          </a:p>
        </p:txBody>
      </p:sp>
      <p:sp>
        <p:nvSpPr>
          <p:cNvPr id="3" name="Content Placeholder 2"/>
          <p:cNvSpPr>
            <a:spLocks noGrp="1"/>
          </p:cNvSpPr>
          <p:nvPr>
            <p:ph idx="1"/>
          </p:nvPr>
        </p:nvSpPr>
        <p:spPr>
          <a:xfrm>
            <a:off x="1435100" y="2015732"/>
            <a:ext cx="9619755" cy="3450613"/>
          </a:xfrm>
        </p:spPr>
        <p:txBody>
          <a:bodyPr>
            <a:normAutofit/>
          </a:bodyPr>
          <a:lstStyle/>
          <a:p>
            <a:pPr marL="0" indent="0">
              <a:lnSpc>
                <a:spcPct val="100000"/>
              </a:lnSpc>
              <a:spcBef>
                <a:spcPts val="0"/>
              </a:spcBef>
              <a:buNone/>
            </a:pPr>
            <a:r>
              <a:rPr lang="en-US" sz="2800" dirty="0">
                <a:latin typeface="+mj-lt"/>
                <a:cs typeface="Arial" panose="020B0604020202020204" pitchFamily="34" charset="0"/>
              </a:rPr>
              <a:t>  </a:t>
            </a:r>
          </a:p>
          <a:p>
            <a:pPr marL="0" indent="0">
              <a:spcBef>
                <a:spcPts val="0"/>
              </a:spcBef>
              <a:buNone/>
            </a:pPr>
            <a:endParaRPr lang="en-US" dirty="0"/>
          </a:p>
          <a:p>
            <a:endParaRPr lang="en-US" dirty="0"/>
          </a:p>
        </p:txBody>
      </p:sp>
      <p:sp>
        <p:nvSpPr>
          <p:cNvPr id="7" name="Content Placeholder 2"/>
          <p:cNvSpPr txBox="1">
            <a:spLocks/>
          </p:cNvSpPr>
          <p:nvPr/>
        </p:nvSpPr>
        <p:spPr>
          <a:xfrm>
            <a:off x="182881" y="2015732"/>
            <a:ext cx="11807686"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buFont typeface="Wingdings" panose="05000000000000000000" pitchFamily="2" charset="2"/>
              <a:buChar char="§"/>
            </a:pPr>
            <a:r>
              <a:rPr lang="en-US" sz="2800" dirty="0"/>
              <a:t>Nancy Harrison – Procurement Officer, Human Services Department (HSD)</a:t>
            </a:r>
          </a:p>
          <a:p>
            <a:pPr>
              <a:buFont typeface="Wingdings" panose="05000000000000000000" pitchFamily="2" charset="2"/>
              <a:buChar char="§"/>
            </a:pPr>
            <a:r>
              <a:rPr lang="en-US" sz="2800" dirty="0"/>
              <a:t>Staff</a:t>
            </a:r>
            <a:endParaRPr lang="en-US" sz="3600" dirty="0"/>
          </a:p>
          <a:p>
            <a:pPr marL="0" indent="0">
              <a:lnSpc>
                <a:spcPct val="100000"/>
              </a:lnSpc>
              <a:spcBef>
                <a:spcPts val="0"/>
              </a:spcBef>
              <a:buFont typeface="Arial" panose="020B0604020202020204" pitchFamily="34" charset="0"/>
              <a:buNone/>
            </a:pPr>
            <a:endParaRPr lang="en-US" sz="2800" dirty="0"/>
          </a:p>
        </p:txBody>
      </p:sp>
    </p:spTree>
    <p:extLst>
      <p:ext uri="{BB962C8B-B14F-4D97-AF65-F5344CB8AC3E}">
        <p14:creationId xmlns:p14="http://schemas.microsoft.com/office/powerpoint/2010/main" val="1615882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2889"/>
            <a:ext cx="9603275" cy="1351810"/>
          </a:xfrm>
        </p:spPr>
        <p:txBody>
          <a:bodyPr>
            <a:normAutofit/>
          </a:bodyPr>
          <a:lstStyle/>
          <a:p>
            <a:pPr algn="ctr"/>
            <a:r>
              <a:rPr lang="en-US" sz="4400" dirty="0"/>
              <a:t>Submission of proposal</a:t>
            </a:r>
            <a:endParaRPr lang="en-US" sz="4800" dirty="0"/>
          </a:p>
        </p:txBody>
      </p:sp>
      <p:sp>
        <p:nvSpPr>
          <p:cNvPr id="3" name="Rectangle 2"/>
          <p:cNvSpPr/>
          <p:nvPr/>
        </p:nvSpPr>
        <p:spPr>
          <a:xfrm>
            <a:off x="2454755" y="1363375"/>
            <a:ext cx="9454101" cy="461665"/>
          </a:xfrm>
          <a:prstGeom prst="rect">
            <a:avLst/>
          </a:prstGeom>
        </p:spPr>
        <p:txBody>
          <a:bodyPr wrap="square">
            <a:spAutoFit/>
          </a:bodyPr>
          <a:lstStyle/>
          <a:p>
            <a:pPr>
              <a:lnSpc>
                <a:spcPct val="100000"/>
              </a:lnSpc>
              <a:spcBef>
                <a:spcPts val="1800"/>
              </a:spcBef>
            </a:pPr>
            <a:r>
              <a:rPr lang="en-US" sz="2400" dirty="0"/>
              <a:t>Submitted with a table of contents per the following sections</a:t>
            </a:r>
          </a:p>
        </p:txBody>
      </p:sp>
      <p:graphicFrame>
        <p:nvGraphicFramePr>
          <p:cNvPr id="9" name="Content Placeholder 8">
            <a:extLst>
              <a:ext uri="{FF2B5EF4-FFF2-40B4-BE49-F238E27FC236}">
                <a16:creationId xmlns:a16="http://schemas.microsoft.com/office/drawing/2014/main" id="{A7488735-9D55-70FF-9458-E5C4A1D7D6EA}"/>
              </a:ext>
            </a:extLst>
          </p:cNvPr>
          <p:cNvGraphicFramePr>
            <a:graphicFrameLocks noGrp="1"/>
          </p:cNvGraphicFramePr>
          <p:nvPr>
            <p:ph idx="1"/>
            <p:extLst>
              <p:ext uri="{D42A27DB-BD31-4B8C-83A1-F6EECF244321}">
                <p14:modId xmlns:p14="http://schemas.microsoft.com/office/powerpoint/2010/main" val="596992879"/>
              </p:ext>
            </p:extLst>
          </p:nvPr>
        </p:nvGraphicFramePr>
        <p:xfrm>
          <a:off x="1118080" y="2154699"/>
          <a:ext cx="10270272" cy="3681958"/>
        </p:xfrm>
        <a:graphic>
          <a:graphicData uri="http://schemas.openxmlformats.org/drawingml/2006/table">
            <a:tbl>
              <a:tblPr firstRow="1" bandRow="1">
                <a:tableStyleId>{5C22544A-7EE6-4342-B048-85BDC9FD1C3A}</a:tableStyleId>
              </a:tblPr>
              <a:tblGrid>
                <a:gridCol w="10270272">
                  <a:extLst>
                    <a:ext uri="{9D8B030D-6E8A-4147-A177-3AD203B41FA5}">
                      <a16:colId xmlns:a16="http://schemas.microsoft.com/office/drawing/2014/main" val="2432797047"/>
                    </a:ext>
                  </a:extLst>
                </a:gridCol>
              </a:tblGrid>
              <a:tr h="661519">
                <a:tc>
                  <a:txBody>
                    <a:bodyPr/>
                    <a:lstStyle/>
                    <a:p>
                      <a:r>
                        <a:rPr lang="en-US" b="0" cap="none" spc="0" dirty="0">
                          <a:ln w="0"/>
                          <a:solidFill>
                            <a:schemeClr val="tx1"/>
                          </a:solidFill>
                          <a:effectLst/>
                        </a:rPr>
                        <a:t>Tab 1. </a:t>
                      </a:r>
                      <a:r>
                        <a:rPr lang="en-US" sz="1800" b="0" i="0" u="none" strike="noStrike" kern="1200" baseline="0" dirty="0">
                          <a:solidFill>
                            <a:schemeClr val="tx1"/>
                          </a:solidFill>
                          <a:latin typeface="+mn-lt"/>
                          <a:ea typeface="+mn-ea"/>
                          <a:cs typeface="+mn-cs"/>
                        </a:rPr>
                        <a:t>Experience, Expertise and Reliability of Offeror’s Organization and Key Personnel; Resumes, and References</a:t>
                      </a:r>
                      <a:endParaRPr lang="en-US"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5174305"/>
                  </a:ext>
                </a:extLst>
              </a:tr>
              <a:tr h="383261">
                <a:tc>
                  <a:txBody>
                    <a:bodyPr/>
                    <a:lstStyle/>
                    <a:p>
                      <a:r>
                        <a:rPr lang="en-US" dirty="0"/>
                        <a:t>Tab 2.  Price Proposal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7127726"/>
                  </a:ext>
                </a:extLst>
              </a:tr>
              <a:tr h="720873">
                <a:tc>
                  <a:txBody>
                    <a:bodyPr/>
                    <a:lstStyle/>
                    <a:p>
                      <a:r>
                        <a:rPr lang="en-US" dirty="0"/>
                        <a:t>Tab 3. </a:t>
                      </a:r>
                      <a:r>
                        <a:rPr lang="en-US" sz="1800" b="0" i="0" u="none" strike="noStrike" kern="1200" baseline="0" dirty="0">
                          <a:solidFill>
                            <a:schemeClr val="dk1"/>
                          </a:solidFill>
                          <a:latin typeface="+mn-lt"/>
                          <a:ea typeface="+mn-ea"/>
                          <a:cs typeface="+mn-cs"/>
                        </a:rPr>
                        <a:t>Meal Operations Plan – Method of Approach Senior Congregate Meals and Home Delivered Meals (HDM) (Tab 3 submittal not to exceed 50 double-sided pages or 100 single-sided pages)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3557983"/>
                  </a:ext>
                </a:extLst>
              </a:tr>
              <a:tr h="383261">
                <a:tc>
                  <a:txBody>
                    <a:bodyPr/>
                    <a:lstStyle/>
                    <a:p>
                      <a:r>
                        <a:rPr lang="en-US" dirty="0"/>
                        <a:t>Tab 4.  Financial Capacity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016867"/>
                  </a:ext>
                </a:extLst>
              </a:tr>
              <a:tr h="383261">
                <a:tc>
                  <a:txBody>
                    <a:bodyPr/>
                    <a:lstStyle/>
                    <a:p>
                      <a:r>
                        <a:rPr lang="en-US" dirty="0"/>
                        <a:t>Tab 5.  Transition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650360"/>
                  </a:ext>
                </a:extLst>
              </a:tr>
              <a:tr h="383261">
                <a:tc>
                  <a:txBody>
                    <a:bodyPr/>
                    <a:lstStyle/>
                    <a:p>
                      <a:r>
                        <a:rPr lang="en-US" dirty="0"/>
                        <a:t>Tab 6.  Other Required Submittals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5508329"/>
                  </a:ext>
                </a:extLst>
              </a:tr>
              <a:tr h="383261">
                <a:tc>
                  <a:txBody>
                    <a:bodyPr/>
                    <a:lstStyle/>
                    <a:p>
                      <a:r>
                        <a:rPr lang="en-US" dirty="0"/>
                        <a:t>Tab 7. </a:t>
                      </a:r>
                      <a:r>
                        <a:rPr lang="en-US" sz="1800" b="0" i="0" u="none" strike="noStrike" kern="1200" baseline="0" dirty="0">
                          <a:solidFill>
                            <a:schemeClr val="dk1"/>
                          </a:solidFill>
                          <a:latin typeface="+mn-lt"/>
                          <a:ea typeface="+mn-ea"/>
                          <a:cs typeface="+mn-cs"/>
                        </a:rPr>
                        <a:t>Optional additional information; i.e., brochures, company information, etc.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1864601"/>
                  </a:ext>
                </a:extLst>
              </a:tr>
              <a:tr h="383261">
                <a:tc>
                  <a:txBody>
                    <a:bodyPr/>
                    <a:lstStyle/>
                    <a:p>
                      <a:r>
                        <a:rPr lang="en-US" dirty="0"/>
                        <a:t>Tab 8. Signed Addenda (if applicable)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7230159"/>
                  </a:ext>
                </a:extLst>
              </a:tr>
            </a:tbl>
          </a:graphicData>
        </a:graphic>
      </p:graphicFrame>
    </p:spTree>
    <p:extLst>
      <p:ext uri="{BB962C8B-B14F-4D97-AF65-F5344CB8AC3E}">
        <p14:creationId xmlns:p14="http://schemas.microsoft.com/office/powerpoint/2010/main" val="3403868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47594"/>
            <a:ext cx="9603275" cy="1049235"/>
          </a:xfrm>
        </p:spPr>
        <p:txBody>
          <a:bodyPr>
            <a:normAutofit/>
          </a:bodyPr>
          <a:lstStyle/>
          <a:p>
            <a:pPr algn="ctr"/>
            <a:r>
              <a:rPr lang="en-US" sz="4400" dirty="0"/>
              <a:t>Submission of proposal</a:t>
            </a:r>
          </a:p>
        </p:txBody>
      </p:sp>
      <p:sp>
        <p:nvSpPr>
          <p:cNvPr id="3" name="Content Placeholder 2"/>
          <p:cNvSpPr>
            <a:spLocks noGrp="1"/>
          </p:cNvSpPr>
          <p:nvPr>
            <p:ph idx="1"/>
          </p:nvPr>
        </p:nvSpPr>
        <p:spPr>
          <a:xfrm>
            <a:off x="299405" y="2015732"/>
            <a:ext cx="11587795" cy="4156468"/>
          </a:xfrm>
        </p:spPr>
        <p:txBody>
          <a:bodyPr>
            <a:normAutofit lnSpcReduction="10000"/>
          </a:bodyPr>
          <a:lstStyle/>
          <a:p>
            <a:pPr>
              <a:lnSpc>
                <a:spcPct val="100000"/>
              </a:lnSpc>
              <a:spcBef>
                <a:spcPts val="1800"/>
              </a:spcBef>
              <a:buFont typeface="Wingdings" panose="05000000000000000000" pitchFamily="2" charset="2"/>
              <a:buChar char="§"/>
            </a:pPr>
            <a:r>
              <a:rPr lang="en-US" sz="2400" dirty="0"/>
              <a:t>Thoroughly review the solicitation, follow the submittal format instructions contained in the solicitation document.</a:t>
            </a:r>
          </a:p>
          <a:p>
            <a:pPr>
              <a:lnSpc>
                <a:spcPct val="100000"/>
              </a:lnSpc>
              <a:spcBef>
                <a:spcPts val="1800"/>
              </a:spcBef>
              <a:buFont typeface="Wingdings" panose="05000000000000000000" pitchFamily="2" charset="2"/>
              <a:buChar char="§"/>
            </a:pPr>
            <a:r>
              <a:rPr lang="en-US" sz="2400" dirty="0"/>
              <a:t>Documents offered in response to this solicitation shall be submitted in Portable Document Format (PDF) format. Submit your proposal, supporting documents and required forms via email to </a:t>
            </a:r>
            <a:r>
              <a:rPr lang="en-US" sz="2400" dirty="0">
                <a:solidFill>
                  <a:schemeClr val="tx2">
                    <a:lumMod val="60000"/>
                    <a:lumOff val="40000"/>
                  </a:schemeClr>
                </a:solidFill>
                <a:hlinkClick r:id="rId3">
                  <a:extLst>
                    <a:ext uri="{A12FA001-AC4F-418D-AE19-62706E023703}">
                      <ahyp:hlinkClr xmlns:ahyp="http://schemas.microsoft.com/office/drawing/2018/hyperlinkcolor" val="tx"/>
                    </a:ext>
                  </a:extLst>
                </a:hlinkClick>
              </a:rPr>
              <a:t>hsdprocurement@phoenix.gov</a:t>
            </a:r>
            <a:r>
              <a:rPr lang="en-US" sz="2400" dirty="0"/>
              <a:t>. </a:t>
            </a:r>
            <a:r>
              <a:rPr lang="en-US" sz="2400" b="1" dirty="0"/>
              <a:t>Do not submit a copy of the entire solicitation document.</a:t>
            </a:r>
            <a:endParaRPr lang="en-US" sz="2400" dirty="0"/>
          </a:p>
          <a:p>
            <a:pPr>
              <a:lnSpc>
                <a:spcPct val="100000"/>
              </a:lnSpc>
              <a:spcBef>
                <a:spcPts val="1800"/>
              </a:spcBef>
              <a:buFont typeface="Wingdings" panose="05000000000000000000" pitchFamily="2" charset="2"/>
              <a:buChar char="§"/>
            </a:pPr>
            <a:r>
              <a:rPr lang="en-US" sz="2400" dirty="0"/>
              <a:t>Proposals are to be submitted in ONE (</a:t>
            </a:r>
            <a:r>
              <a:rPr lang="en-US" sz="2400" dirty="0">
                <a:latin typeface="Arial" panose="020B0604020202020204" pitchFamily="34" charset="0"/>
                <a:cs typeface="Arial" panose="020B0604020202020204" pitchFamily="34" charset="0"/>
              </a:rPr>
              <a:t>1</a:t>
            </a:r>
            <a:r>
              <a:rPr lang="en-US" sz="2400" dirty="0"/>
              <a:t>) e-mail. Multiple emails with proposal attachments will not be accepted.</a:t>
            </a:r>
          </a:p>
          <a:p>
            <a:pPr marL="0" indent="0">
              <a:lnSpc>
                <a:spcPct val="100000"/>
              </a:lnSpc>
              <a:spcBef>
                <a:spcPts val="1800"/>
              </a:spcBef>
              <a:buNone/>
            </a:pPr>
            <a:r>
              <a:rPr lang="en-US" sz="2400" b="1" dirty="0"/>
              <a:t>Failure to Submit the Required Documents May Deem Your Proposal Non-Responsive.</a:t>
            </a:r>
          </a:p>
        </p:txBody>
      </p:sp>
    </p:spTree>
    <p:extLst>
      <p:ext uri="{BB962C8B-B14F-4D97-AF65-F5344CB8AC3E}">
        <p14:creationId xmlns:p14="http://schemas.microsoft.com/office/powerpoint/2010/main" val="96297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51758"/>
            <a:ext cx="9603275" cy="1049235"/>
          </a:xfrm>
        </p:spPr>
        <p:txBody>
          <a:bodyPr>
            <a:normAutofit/>
          </a:bodyPr>
          <a:lstStyle/>
          <a:p>
            <a:pPr algn="ctr"/>
            <a:r>
              <a:rPr lang="en-US" sz="4400" dirty="0">
                <a:cs typeface="Arial" panose="020B0604020202020204" pitchFamily="34" charset="0"/>
              </a:rPr>
              <a:t>SUBMISSION OF PROPOSAL</a:t>
            </a:r>
          </a:p>
        </p:txBody>
      </p:sp>
      <p:sp>
        <p:nvSpPr>
          <p:cNvPr id="3" name="Content Placeholder 2"/>
          <p:cNvSpPr>
            <a:spLocks noGrp="1"/>
          </p:cNvSpPr>
          <p:nvPr>
            <p:ph idx="1"/>
          </p:nvPr>
        </p:nvSpPr>
        <p:spPr>
          <a:xfrm>
            <a:off x="106326" y="1891332"/>
            <a:ext cx="11887199" cy="4079213"/>
          </a:xfrm>
        </p:spPr>
        <p:txBody>
          <a:bodyPr>
            <a:normAutofit fontScale="32500" lnSpcReduction="20000"/>
          </a:bodyPr>
          <a:lstStyle/>
          <a:p>
            <a:pPr>
              <a:spcBef>
                <a:spcPts val="0"/>
              </a:spcBef>
              <a:buFont typeface="Wingdings" panose="05000000000000000000" pitchFamily="2" charset="2"/>
              <a:buChar char="§"/>
            </a:pPr>
            <a:r>
              <a:rPr lang="en-US" sz="9600" dirty="0">
                <a:latin typeface="+mj-lt"/>
                <a:cs typeface="Arial" panose="020B0604020202020204" pitchFamily="34" charset="0"/>
              </a:rPr>
              <a:t>Proposals Due – </a:t>
            </a:r>
            <a:r>
              <a:rPr lang="en-US" sz="9600" b="1" dirty="0">
                <a:latin typeface="+mj-lt"/>
                <a:cs typeface="Arial" panose="020B0604020202020204" pitchFamily="34" charset="0"/>
              </a:rPr>
              <a:t>March14, 2025, by 3:00 P.M.</a:t>
            </a:r>
          </a:p>
          <a:p>
            <a:pPr>
              <a:spcBef>
                <a:spcPts val="0"/>
              </a:spcBef>
              <a:buFont typeface="Wingdings" panose="05000000000000000000" pitchFamily="2" charset="2"/>
              <a:buChar char="§"/>
            </a:pPr>
            <a:r>
              <a:rPr lang="en-US" sz="9600" dirty="0">
                <a:latin typeface="+mj-lt"/>
                <a:cs typeface="Arial" panose="020B0604020202020204" pitchFamily="34" charset="0"/>
              </a:rPr>
              <a:t>Late proposals will be disqualified and rejected.</a:t>
            </a:r>
          </a:p>
          <a:p>
            <a:pPr>
              <a:spcBef>
                <a:spcPts val="0"/>
              </a:spcBef>
              <a:buFont typeface="Wingdings" panose="05000000000000000000" pitchFamily="2" charset="2"/>
              <a:buChar char="§"/>
            </a:pPr>
            <a:r>
              <a:rPr lang="en-US" sz="9600" dirty="0">
                <a:latin typeface="+mj-lt"/>
                <a:cs typeface="Arial" panose="020B0604020202020204" pitchFamily="34" charset="0"/>
              </a:rPr>
              <a:t>Electronic submissions to </a:t>
            </a:r>
            <a:r>
              <a:rPr lang="en-US" sz="9600" dirty="0">
                <a:highlight>
                  <a:srgbClr val="FFFF00"/>
                </a:highlight>
                <a:latin typeface="+mj-lt"/>
                <a:cs typeface="Arial" panose="020B0604020202020204" pitchFamily="34" charset="0"/>
              </a:rPr>
              <a:t>hsdprocurement@phoenix.gov</a:t>
            </a:r>
          </a:p>
          <a:p>
            <a:pPr>
              <a:spcBef>
                <a:spcPts val="0"/>
              </a:spcBef>
              <a:buFont typeface="Wingdings" panose="05000000000000000000" pitchFamily="2" charset="2"/>
              <a:buChar char="§"/>
            </a:pPr>
            <a:r>
              <a:rPr lang="en-US" sz="9600" dirty="0">
                <a:latin typeface="+mj-lt"/>
                <a:cs typeface="Arial" panose="020B0604020202020204" pitchFamily="34" charset="0"/>
              </a:rPr>
              <a:t>The prevailing clock will be the submission received time as indicated on the email.</a:t>
            </a:r>
          </a:p>
          <a:p>
            <a:pPr>
              <a:spcBef>
                <a:spcPts val="0"/>
              </a:spcBef>
              <a:buFont typeface="Wingdings" panose="05000000000000000000" pitchFamily="2" charset="2"/>
              <a:buChar char="§"/>
            </a:pPr>
            <a:r>
              <a:rPr lang="en-US" sz="9600" dirty="0">
                <a:latin typeface="+mj-lt"/>
                <a:cs typeface="Arial" panose="020B0604020202020204" pitchFamily="34" charset="0"/>
              </a:rPr>
              <a:t>All offers submitted will become the property of the City and become a matter of public record.</a:t>
            </a:r>
          </a:p>
          <a:p>
            <a:pPr marL="0" indent="0">
              <a:buNone/>
            </a:pPr>
            <a:r>
              <a:rPr lang="en-US" sz="6000" dirty="0">
                <a:latin typeface="Arial" panose="020B0604020202020204" pitchFamily="34" charset="0"/>
                <a:cs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2201420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6414-4665-473F-B71F-D7177CB70114}"/>
              </a:ext>
            </a:extLst>
          </p:cNvPr>
          <p:cNvSpPr>
            <a:spLocks noGrp="1"/>
          </p:cNvSpPr>
          <p:nvPr>
            <p:ph type="title"/>
          </p:nvPr>
        </p:nvSpPr>
        <p:spPr/>
        <p:txBody>
          <a:bodyPr/>
          <a:lstStyle/>
          <a:p>
            <a:pPr algn="ctr"/>
            <a:br>
              <a:rPr lang="en-US" dirty="0"/>
            </a:br>
            <a:r>
              <a:rPr lang="en-US" dirty="0"/>
              <a:t>HOW TO SUBMIT ELECTRONICALLY</a:t>
            </a:r>
          </a:p>
        </p:txBody>
      </p:sp>
      <p:sp>
        <p:nvSpPr>
          <p:cNvPr id="3" name="Content Placeholder 2">
            <a:extLst>
              <a:ext uri="{FF2B5EF4-FFF2-40B4-BE49-F238E27FC236}">
                <a16:creationId xmlns:a16="http://schemas.microsoft.com/office/drawing/2014/main" id="{612881F5-625E-4626-8341-8F10C662B063}"/>
              </a:ext>
            </a:extLst>
          </p:cNvPr>
          <p:cNvSpPr>
            <a:spLocks noGrp="1"/>
          </p:cNvSpPr>
          <p:nvPr>
            <p:ph idx="1"/>
          </p:nvPr>
        </p:nvSpPr>
        <p:spPr>
          <a:xfrm>
            <a:off x="1451579" y="1904834"/>
            <a:ext cx="9603275" cy="3612591"/>
          </a:xfrm>
        </p:spPr>
        <p:txBody>
          <a:bodyPr>
            <a:normAutofit fontScale="85000" lnSpcReduction="10000"/>
          </a:bodyPr>
          <a:lstStyle/>
          <a:p>
            <a:r>
              <a:rPr lang="en-US" sz="2100" b="1" dirty="0"/>
              <a:t>Step 1: </a:t>
            </a:r>
            <a:r>
              <a:rPr lang="en-US" sz="2100" dirty="0"/>
              <a:t>Compile your proposal documents in PDF format. Submit each tabbed section in its own PDF file titled as outlined in Submittals Section of the solicitation document. Attach all of the tabs to ONE e-mail for submission.</a:t>
            </a:r>
          </a:p>
          <a:p>
            <a:r>
              <a:rPr lang="en-US" sz="2100" b="1" dirty="0"/>
              <a:t>Step 2: </a:t>
            </a:r>
            <a:r>
              <a:rPr lang="en-US" sz="2100" dirty="0"/>
              <a:t>Enter </a:t>
            </a:r>
            <a:r>
              <a:rPr lang="en-US" sz="2100" dirty="0">
                <a:highlight>
                  <a:srgbClr val="FFFF00"/>
                </a:highlight>
              </a:rPr>
              <a:t>hsdprocurement@phoenix.gov </a:t>
            </a:r>
            <a:r>
              <a:rPr lang="en-US" sz="2100" dirty="0"/>
              <a:t>in the “To” field of your email message.</a:t>
            </a:r>
          </a:p>
          <a:p>
            <a:r>
              <a:rPr lang="en-US" sz="2100" b="1" dirty="0"/>
              <a:t>Step 3: </a:t>
            </a:r>
            <a:r>
              <a:rPr lang="en-US" sz="2100" dirty="0"/>
              <a:t>Enter the Solicitation Title and Number and your company name in the “Subject” field.</a:t>
            </a:r>
          </a:p>
          <a:p>
            <a:r>
              <a:rPr lang="en-US" sz="2100" b="1" dirty="0"/>
              <a:t>Step 4: </a:t>
            </a:r>
            <a:r>
              <a:rPr lang="en-US" sz="2100" dirty="0"/>
              <a:t>State in the body of the email that you are submitting in response to the identified solicitation.</a:t>
            </a:r>
          </a:p>
          <a:p>
            <a:r>
              <a:rPr lang="en-US" sz="2100" b="1" dirty="0"/>
              <a:t>Step 5: </a:t>
            </a:r>
            <a:r>
              <a:rPr lang="en-US" sz="2100" dirty="0"/>
              <a:t>Attach </a:t>
            </a:r>
            <a:r>
              <a:rPr lang="en-US" sz="2100" b="1" u="sng" dirty="0"/>
              <a:t>all</a:t>
            </a:r>
            <a:r>
              <a:rPr lang="en-US" sz="2100" dirty="0"/>
              <a:t> applicable documents for your submission.</a:t>
            </a:r>
          </a:p>
          <a:p>
            <a:r>
              <a:rPr lang="en-US" sz="2100" b="1" dirty="0"/>
              <a:t>Step 6:</a:t>
            </a:r>
            <a:r>
              <a:rPr lang="en-US" sz="2100" dirty="0"/>
              <a:t> Click “Send.” Once submitted, the submission will be deemed a complete submission.</a:t>
            </a:r>
          </a:p>
          <a:p>
            <a:endParaRPr lang="en-US" dirty="0"/>
          </a:p>
          <a:p>
            <a:endParaRPr lang="en-US" dirty="0"/>
          </a:p>
        </p:txBody>
      </p:sp>
    </p:spTree>
    <p:extLst>
      <p:ext uri="{BB962C8B-B14F-4D97-AF65-F5344CB8AC3E}">
        <p14:creationId xmlns:p14="http://schemas.microsoft.com/office/powerpoint/2010/main" val="2809287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36013"/>
            <a:ext cx="9603275" cy="1049235"/>
          </a:xfrm>
        </p:spPr>
        <p:txBody>
          <a:bodyPr>
            <a:normAutofit/>
          </a:bodyPr>
          <a:lstStyle/>
          <a:p>
            <a:pPr algn="ctr"/>
            <a:r>
              <a:rPr lang="en-US" sz="4400" dirty="0">
                <a:cs typeface="Arial" panose="020B0604020202020204" pitchFamily="34" charset="0"/>
              </a:rPr>
              <a:t>EVALUATION Criteria</a:t>
            </a:r>
          </a:p>
        </p:txBody>
      </p:sp>
      <p:sp>
        <p:nvSpPr>
          <p:cNvPr id="3" name="Content Placeholder 2"/>
          <p:cNvSpPr>
            <a:spLocks noGrp="1"/>
          </p:cNvSpPr>
          <p:nvPr>
            <p:ph idx="1"/>
          </p:nvPr>
        </p:nvSpPr>
        <p:spPr>
          <a:xfrm>
            <a:off x="138223" y="2015732"/>
            <a:ext cx="11876568" cy="4037749"/>
          </a:xfrm>
        </p:spPr>
        <p:txBody>
          <a:bodyPr>
            <a:normAutofit/>
          </a:bodyPr>
          <a:lstStyle/>
          <a:p>
            <a:pPr marL="974725" indent="0">
              <a:lnSpc>
                <a:spcPct val="100000"/>
              </a:lnSpc>
              <a:spcBef>
                <a:spcPts val="0"/>
              </a:spcBef>
              <a:buNone/>
            </a:pPr>
            <a:r>
              <a:rPr lang="en-US" dirty="0"/>
              <a:t>Offeror’s must provide a narrative response to each topic that demonstrates your understanding of the Scope of Work requirements.  Proposals </a:t>
            </a:r>
            <a:r>
              <a:rPr lang="en-US" b="1" dirty="0"/>
              <a:t>MUST</a:t>
            </a:r>
            <a:r>
              <a:rPr lang="en-US" dirty="0"/>
              <a:t> specifically address the following:</a:t>
            </a:r>
          </a:p>
          <a:p>
            <a:pPr marL="974725" indent="0">
              <a:lnSpc>
                <a:spcPct val="100000"/>
              </a:lnSpc>
              <a:spcBef>
                <a:spcPts val="0"/>
              </a:spcBef>
              <a:buNone/>
            </a:pPr>
            <a:endParaRPr lang="en-US" dirty="0"/>
          </a:p>
          <a:p>
            <a:pPr marL="1431925" lvl="2" indent="0">
              <a:lnSpc>
                <a:spcPct val="100000"/>
              </a:lnSpc>
              <a:spcBef>
                <a:spcPts val="0"/>
              </a:spcBef>
              <a:buFont typeface="Wingdings" panose="05000000000000000000" pitchFamily="2" charset="2"/>
              <a:buChar char="§"/>
            </a:pPr>
            <a:r>
              <a:rPr lang="en-US" sz="2000" dirty="0">
                <a:latin typeface="+mj-lt"/>
                <a:cs typeface="Arial" panose="020B0604020202020204" pitchFamily="34" charset="0"/>
              </a:rPr>
              <a:t> Experience, Expertise and Reliability of Organization and Key Personnel</a:t>
            </a:r>
          </a:p>
          <a:p>
            <a:pPr marL="1431925" lvl="2" indent="0">
              <a:lnSpc>
                <a:spcPct val="100000"/>
              </a:lnSpc>
              <a:spcBef>
                <a:spcPts val="0"/>
              </a:spcBef>
              <a:buFont typeface="Wingdings" panose="05000000000000000000" pitchFamily="2" charset="2"/>
              <a:buChar char="§"/>
            </a:pPr>
            <a:r>
              <a:rPr lang="en-US" sz="2000" dirty="0">
                <a:latin typeface="+mj-lt"/>
                <a:cs typeface="Arial" panose="020B0604020202020204" pitchFamily="34" charset="0"/>
              </a:rPr>
              <a:t> Price Proposal</a:t>
            </a:r>
          </a:p>
          <a:p>
            <a:pPr marL="1431925" lvl="2" indent="0">
              <a:lnSpc>
                <a:spcPct val="100000"/>
              </a:lnSpc>
              <a:spcBef>
                <a:spcPts val="0"/>
              </a:spcBef>
              <a:buFont typeface="Wingdings" panose="05000000000000000000" pitchFamily="2" charset="2"/>
              <a:buChar char="§"/>
            </a:pPr>
            <a:r>
              <a:rPr lang="en-US" sz="2000" dirty="0">
                <a:latin typeface="+mj-lt"/>
                <a:cs typeface="Arial" panose="020B0604020202020204" pitchFamily="34" charset="0"/>
              </a:rPr>
              <a:t> Method of Approach</a:t>
            </a:r>
          </a:p>
          <a:p>
            <a:pPr marL="1431925" lvl="2" indent="0">
              <a:lnSpc>
                <a:spcPct val="100000"/>
              </a:lnSpc>
              <a:spcBef>
                <a:spcPts val="0"/>
              </a:spcBef>
              <a:buFont typeface="Wingdings" panose="05000000000000000000" pitchFamily="2" charset="2"/>
              <a:buChar char="§"/>
            </a:pPr>
            <a:r>
              <a:rPr lang="en-US" sz="2000" dirty="0">
                <a:latin typeface="+mj-lt"/>
                <a:cs typeface="Arial" panose="020B0604020202020204" pitchFamily="34" charset="0"/>
              </a:rPr>
              <a:t> Meal Operations Plan-Method of Approach</a:t>
            </a:r>
          </a:p>
          <a:p>
            <a:pPr marL="1431925" lvl="2" indent="0">
              <a:lnSpc>
                <a:spcPct val="100000"/>
              </a:lnSpc>
              <a:spcBef>
                <a:spcPts val="0"/>
              </a:spcBef>
              <a:buFont typeface="Wingdings" panose="05000000000000000000" pitchFamily="2" charset="2"/>
              <a:buChar char="§"/>
            </a:pPr>
            <a:r>
              <a:rPr lang="en-US" sz="2000" dirty="0">
                <a:latin typeface="+mj-lt"/>
                <a:cs typeface="Arial" panose="020B0604020202020204" pitchFamily="34" charset="0"/>
              </a:rPr>
              <a:t> Project Management Capacity</a:t>
            </a:r>
          </a:p>
          <a:p>
            <a:pPr marL="1431925" lvl="2" indent="0">
              <a:lnSpc>
                <a:spcPct val="100000"/>
              </a:lnSpc>
              <a:spcBef>
                <a:spcPts val="0"/>
              </a:spcBef>
              <a:buFont typeface="Wingdings" panose="05000000000000000000" pitchFamily="2" charset="2"/>
              <a:buChar char="§"/>
            </a:pPr>
            <a:r>
              <a:rPr lang="en-US" sz="2000" dirty="0">
                <a:latin typeface="+mj-lt"/>
                <a:cs typeface="Arial" panose="020B0604020202020204" pitchFamily="34" charset="0"/>
              </a:rPr>
              <a:t> Financial Capacity</a:t>
            </a:r>
          </a:p>
          <a:p>
            <a:pPr marL="1431925" lvl="2" indent="0">
              <a:lnSpc>
                <a:spcPct val="100000"/>
              </a:lnSpc>
              <a:spcBef>
                <a:spcPts val="0"/>
              </a:spcBef>
              <a:buFont typeface="Wingdings" panose="05000000000000000000" pitchFamily="2" charset="2"/>
              <a:buChar char="§"/>
            </a:pPr>
            <a:r>
              <a:rPr lang="en-US" sz="2000" dirty="0">
                <a:latin typeface="+mj-lt"/>
                <a:cs typeface="Arial" panose="020B0604020202020204" pitchFamily="34" charset="0"/>
              </a:rPr>
              <a:t> Transition Plan</a:t>
            </a:r>
          </a:p>
          <a:p>
            <a:pPr marL="1431925" lvl="2" indent="0">
              <a:lnSpc>
                <a:spcPct val="100000"/>
              </a:lnSpc>
              <a:spcBef>
                <a:spcPts val="0"/>
              </a:spcBef>
              <a:buFont typeface="Wingdings" panose="05000000000000000000" pitchFamily="2" charset="2"/>
              <a:buChar char="§"/>
            </a:pPr>
            <a:r>
              <a:rPr lang="en-US" sz="2000" dirty="0">
                <a:latin typeface="+mj-lt"/>
                <a:cs typeface="Arial" panose="020B0604020202020204" pitchFamily="34" charset="0"/>
              </a:rPr>
              <a:t> Signed Addenda, if applicable</a:t>
            </a:r>
          </a:p>
        </p:txBody>
      </p:sp>
    </p:spTree>
    <p:extLst>
      <p:ext uri="{BB962C8B-B14F-4D97-AF65-F5344CB8AC3E}">
        <p14:creationId xmlns:p14="http://schemas.microsoft.com/office/powerpoint/2010/main" val="2411069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97523-2FCF-43E8-A679-973057D313F2}"/>
              </a:ext>
            </a:extLst>
          </p:cNvPr>
          <p:cNvSpPr>
            <a:spLocks noGrp="1"/>
          </p:cNvSpPr>
          <p:nvPr>
            <p:ph type="title"/>
          </p:nvPr>
        </p:nvSpPr>
        <p:spPr>
          <a:xfrm>
            <a:off x="1451579" y="474559"/>
            <a:ext cx="9603275" cy="1286595"/>
          </a:xfrm>
        </p:spPr>
        <p:txBody>
          <a:bodyPr>
            <a:noAutofit/>
          </a:bodyPr>
          <a:lstStyle/>
          <a:p>
            <a:pPr algn="ctr"/>
            <a:r>
              <a:rPr lang="en-US" sz="4400" dirty="0"/>
              <a:t>Determining responsiveness and responsibility </a:t>
            </a:r>
          </a:p>
        </p:txBody>
      </p:sp>
      <p:sp>
        <p:nvSpPr>
          <p:cNvPr id="3" name="Content Placeholder 2">
            <a:extLst>
              <a:ext uri="{FF2B5EF4-FFF2-40B4-BE49-F238E27FC236}">
                <a16:creationId xmlns:a16="http://schemas.microsoft.com/office/drawing/2014/main" id="{DA1CC6EC-6A69-486D-A57F-90F70C558CF4}"/>
              </a:ext>
            </a:extLst>
          </p:cNvPr>
          <p:cNvSpPr>
            <a:spLocks noGrp="1"/>
          </p:cNvSpPr>
          <p:nvPr>
            <p:ph idx="1"/>
          </p:nvPr>
        </p:nvSpPr>
        <p:spPr>
          <a:xfrm>
            <a:off x="1451579" y="2015732"/>
            <a:ext cx="9603275" cy="3875782"/>
          </a:xfrm>
        </p:spPr>
        <p:txBody>
          <a:bodyPr>
            <a:normAutofit/>
          </a:bodyPr>
          <a:lstStyle/>
          <a:p>
            <a:pPr>
              <a:lnSpc>
                <a:spcPct val="110000"/>
              </a:lnSpc>
            </a:pPr>
            <a:r>
              <a:rPr lang="en-US" sz="1800" dirty="0"/>
              <a:t>Proposals will be reviewed for documentation of minimum qualifications, completeness, and compliance with the Solicitation requirements. The City reserves sole discretion to determine responsiveness and responsibility.</a:t>
            </a:r>
          </a:p>
          <a:p>
            <a:pPr lvl="1">
              <a:lnSpc>
                <a:spcPct val="110000"/>
              </a:lnSpc>
            </a:pPr>
            <a:r>
              <a:rPr lang="en-US" u="sng" dirty="0"/>
              <a:t>Responsiveness:</a:t>
            </a:r>
            <a:r>
              <a:rPr lang="en-US" dirty="0"/>
              <a:t> Nonresponsive Proposals may not be considered in the evaluation process. </a:t>
            </a:r>
            <a:r>
              <a:rPr lang="en-US" dirty="0">
                <a:highlight>
                  <a:srgbClr val="FFFF00"/>
                </a:highlight>
              </a:rPr>
              <a:t>To be responsive, you must submit all required documents requested in the solicitation.  Any documents that are missing may deem your Proposal as non-responsive. </a:t>
            </a:r>
          </a:p>
          <a:p>
            <a:pPr lvl="1">
              <a:lnSpc>
                <a:spcPct val="110000"/>
              </a:lnSpc>
            </a:pPr>
            <a:r>
              <a:rPr lang="en-US" u="sng" dirty="0"/>
              <a:t>Responsibility</a:t>
            </a:r>
            <a:r>
              <a:rPr lang="en-US" dirty="0"/>
              <a:t>: To obtain true economy, the City must conduct solicitations to minimize the possibility of a subsequent default by the contractor, late deliveries, or other unsatisfactory performance that may result in additional administrative costs. It is important that the Proposer be a responsible contractor. </a:t>
            </a:r>
            <a:r>
              <a:rPr lang="en-US" dirty="0">
                <a:highlight>
                  <a:srgbClr val="FFFF00"/>
                </a:highlight>
              </a:rPr>
              <a:t>Responsibility includes the Proposer’s integrity, skill, capacity, experience, and facilities for conducting the work to be performed.</a:t>
            </a:r>
            <a:endParaRPr lang="en-US" sz="2200" dirty="0">
              <a:highlight>
                <a:srgbClr val="FFFF00"/>
              </a:highlight>
            </a:endParaRPr>
          </a:p>
        </p:txBody>
      </p:sp>
    </p:spTree>
    <p:extLst>
      <p:ext uri="{BB962C8B-B14F-4D97-AF65-F5344CB8AC3E}">
        <p14:creationId xmlns:p14="http://schemas.microsoft.com/office/powerpoint/2010/main" val="2456087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989718"/>
            <a:ext cx="9603275" cy="1049235"/>
          </a:xfrm>
        </p:spPr>
        <p:txBody>
          <a:bodyPr>
            <a:normAutofit/>
          </a:bodyPr>
          <a:lstStyle/>
          <a:p>
            <a:pPr algn="ctr"/>
            <a:r>
              <a:rPr lang="en-US" sz="4400" dirty="0"/>
              <a:t>REMINDERS</a:t>
            </a:r>
          </a:p>
        </p:txBody>
      </p:sp>
      <p:sp>
        <p:nvSpPr>
          <p:cNvPr id="3" name="Content Placeholder 2"/>
          <p:cNvSpPr>
            <a:spLocks noGrp="1"/>
          </p:cNvSpPr>
          <p:nvPr>
            <p:ph idx="1"/>
          </p:nvPr>
        </p:nvSpPr>
        <p:spPr>
          <a:xfrm>
            <a:off x="228600" y="2015732"/>
            <a:ext cx="11715749" cy="4131068"/>
          </a:xfrm>
        </p:spPr>
        <p:txBody>
          <a:bodyPr>
            <a:normAutofit/>
          </a:bodyPr>
          <a:lstStyle/>
          <a:p>
            <a:pPr marL="687388" indent="-287338">
              <a:lnSpc>
                <a:spcPct val="100000"/>
              </a:lnSpc>
              <a:spcBef>
                <a:spcPts val="0"/>
              </a:spcBef>
              <a:buFont typeface="Wingdings" panose="05000000000000000000" pitchFamily="2" charset="2"/>
              <a:buChar char="§"/>
            </a:pPr>
            <a:r>
              <a:rPr lang="en-US" altLang="en-US" sz="2400" dirty="0"/>
              <a:t>Reminder: Written questions may only be sent to email </a:t>
            </a:r>
            <a:r>
              <a:rPr lang="en-US" altLang="en-US" sz="2400" dirty="0">
                <a:highlight>
                  <a:srgbClr val="FFFF00"/>
                </a:highlight>
              </a:rPr>
              <a:t>hsdprocurement@phoenix.gov</a:t>
            </a:r>
          </a:p>
          <a:p>
            <a:pPr marL="687388" lvl="1" indent="-287338">
              <a:lnSpc>
                <a:spcPct val="100000"/>
              </a:lnSpc>
              <a:spcBef>
                <a:spcPts val="0"/>
              </a:spcBef>
              <a:buFont typeface="Wingdings" panose="05000000000000000000" pitchFamily="2" charset="2"/>
              <a:buChar char="§"/>
            </a:pPr>
            <a:endParaRPr lang="en-US" altLang="en-US" sz="2400" dirty="0"/>
          </a:p>
          <a:p>
            <a:pPr marL="687388" lvl="1" indent="-287338">
              <a:lnSpc>
                <a:spcPct val="100000"/>
              </a:lnSpc>
              <a:spcBef>
                <a:spcPts val="0"/>
              </a:spcBef>
              <a:buFont typeface="Wingdings" panose="05000000000000000000" pitchFamily="2" charset="2"/>
              <a:buChar char="§"/>
            </a:pPr>
            <a:r>
              <a:rPr lang="en-US" sz="2400" dirty="0"/>
              <a:t>Questions received in writing by 3:00 p.m. on February 21, 2025, will be compiled and answered in a solicitation addendum </a:t>
            </a:r>
            <a:r>
              <a:rPr lang="en-US" altLang="en-US" sz="2400" dirty="0"/>
              <a:t>and published at: </a:t>
            </a:r>
            <a:r>
              <a:rPr lang="en-US" sz="2400" u="sng" dirty="0">
                <a:solidFill>
                  <a:srgbClr val="000000"/>
                </a:solidFill>
                <a:highlight>
                  <a:srgbClr val="FFFF00"/>
                </a:highlight>
                <a:latin typeface="Gill Sans MT" panose="020B0502020104020203" pitchFamily="34" charset="0"/>
                <a:ea typeface="Times New Roman" panose="02020603050405020304" pitchFamily="18" charset="0"/>
              </a:rPr>
              <a:t>https://solicitations.phoenix.gov</a:t>
            </a:r>
            <a:endParaRPr lang="en-US" sz="2400" dirty="0">
              <a:effectLst/>
              <a:highlight>
                <a:srgbClr val="FFFF00"/>
              </a:highlight>
              <a:latin typeface="Gill Sans MT" panose="020B0502020104020203" pitchFamily="34" charset="0"/>
              <a:ea typeface="Calibri" panose="020F0502020204030204" pitchFamily="34" charset="0"/>
            </a:endParaRPr>
          </a:p>
          <a:p>
            <a:pPr marL="687388" lvl="1" indent="-287338">
              <a:lnSpc>
                <a:spcPct val="100000"/>
              </a:lnSpc>
              <a:spcBef>
                <a:spcPts val="0"/>
              </a:spcBef>
              <a:buNone/>
            </a:pPr>
            <a:endParaRPr lang="en-US" altLang="en-US" sz="2400" dirty="0"/>
          </a:p>
          <a:p>
            <a:pPr marL="687388" indent="-287338">
              <a:lnSpc>
                <a:spcPct val="100000"/>
              </a:lnSpc>
              <a:spcBef>
                <a:spcPts val="0"/>
              </a:spcBef>
              <a:buFont typeface="Wingdings" panose="05000000000000000000" pitchFamily="2" charset="2"/>
              <a:buChar char="§"/>
            </a:pPr>
            <a:r>
              <a:rPr lang="en-US" altLang="en-US" sz="2400" dirty="0"/>
              <a:t>Written responses supersede verbal responses. </a:t>
            </a:r>
            <a:r>
              <a:rPr lang="en-US" sz="2400" dirty="0"/>
              <a:t>Verbal responses to inquiries do not constitute a change to the solicitation.  Only a solicitation addendum may change the solicitation. </a:t>
            </a:r>
          </a:p>
          <a:p>
            <a:pPr marL="687388" indent="-287338">
              <a:lnSpc>
                <a:spcPct val="100000"/>
              </a:lnSpc>
              <a:spcBef>
                <a:spcPts val="0"/>
              </a:spcBef>
              <a:buFont typeface="Wingdings" panose="05000000000000000000" pitchFamily="2" charset="2"/>
              <a:buChar char="§"/>
            </a:pPr>
            <a:endParaRPr lang="en-US" sz="2400" dirty="0"/>
          </a:p>
          <a:p>
            <a:pPr marL="687388" indent="-287338">
              <a:lnSpc>
                <a:spcPct val="100000"/>
              </a:lnSpc>
              <a:spcBef>
                <a:spcPts val="0"/>
              </a:spcBef>
              <a:buFont typeface="Wingdings" panose="05000000000000000000" pitchFamily="2" charset="2"/>
              <a:buChar char="§"/>
            </a:pPr>
            <a:r>
              <a:rPr lang="en-US" sz="2400" dirty="0"/>
              <a:t>Solicitation submittal due March 14, 2025, by 3:00 p.m.</a:t>
            </a:r>
          </a:p>
          <a:p>
            <a:pPr marL="687388" indent="-287338">
              <a:lnSpc>
                <a:spcPct val="100000"/>
              </a:lnSpc>
              <a:spcBef>
                <a:spcPts val="0"/>
              </a:spcBef>
              <a:buNone/>
            </a:pPr>
            <a:endParaRPr lang="en-US" sz="2400" dirty="0"/>
          </a:p>
          <a:p>
            <a:pPr marL="0" indent="0">
              <a:buNone/>
            </a:pPr>
            <a:endParaRPr lang="en-US" sz="3200" dirty="0"/>
          </a:p>
        </p:txBody>
      </p:sp>
    </p:spTree>
    <p:extLst>
      <p:ext uri="{BB962C8B-B14F-4D97-AF65-F5344CB8AC3E}">
        <p14:creationId xmlns:p14="http://schemas.microsoft.com/office/powerpoint/2010/main" val="3360493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7652-5686-ABFF-25A0-BB4A4C00D3F8}"/>
              </a:ext>
            </a:extLst>
          </p:cNvPr>
          <p:cNvSpPr>
            <a:spLocks noGrp="1"/>
          </p:cNvSpPr>
          <p:nvPr>
            <p:ph type="title"/>
          </p:nvPr>
        </p:nvSpPr>
        <p:spPr/>
        <p:txBody>
          <a:bodyPr>
            <a:normAutofit/>
          </a:bodyPr>
          <a:lstStyle/>
          <a:p>
            <a:pPr algn="ctr"/>
            <a:r>
              <a:rPr lang="en-US" sz="4800" dirty="0"/>
              <a:t>questions</a:t>
            </a:r>
          </a:p>
        </p:txBody>
      </p:sp>
      <p:sp>
        <p:nvSpPr>
          <p:cNvPr id="3" name="Text Placeholder 2">
            <a:extLst>
              <a:ext uri="{FF2B5EF4-FFF2-40B4-BE49-F238E27FC236}">
                <a16:creationId xmlns:a16="http://schemas.microsoft.com/office/drawing/2014/main" id="{00D9DF8F-CE16-E2F4-8786-AE34685B851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606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7EFA-7615-4D16-B1AC-6F1D03749BA9}"/>
              </a:ext>
            </a:extLst>
          </p:cNvPr>
          <p:cNvSpPr>
            <a:spLocks noGrp="1"/>
          </p:cNvSpPr>
          <p:nvPr>
            <p:ph type="title"/>
          </p:nvPr>
        </p:nvSpPr>
        <p:spPr/>
        <p:txBody>
          <a:bodyPr>
            <a:normAutofit/>
          </a:bodyPr>
          <a:lstStyle/>
          <a:p>
            <a:pPr algn="ctr"/>
            <a:r>
              <a:rPr lang="en-US" sz="4400" dirty="0"/>
              <a:t>reminders</a:t>
            </a:r>
          </a:p>
        </p:txBody>
      </p:sp>
      <p:sp>
        <p:nvSpPr>
          <p:cNvPr id="3" name="Content Placeholder 2">
            <a:extLst>
              <a:ext uri="{FF2B5EF4-FFF2-40B4-BE49-F238E27FC236}">
                <a16:creationId xmlns:a16="http://schemas.microsoft.com/office/drawing/2014/main" id="{194CD0C3-0208-4E11-86ED-898FFF1693BF}"/>
              </a:ext>
            </a:extLst>
          </p:cNvPr>
          <p:cNvSpPr>
            <a:spLocks noGrp="1"/>
          </p:cNvSpPr>
          <p:nvPr>
            <p:ph idx="1"/>
          </p:nvPr>
        </p:nvSpPr>
        <p:spPr/>
        <p:txBody>
          <a:bodyPr/>
          <a:lstStyle/>
          <a:p>
            <a:r>
              <a:rPr lang="en-US" dirty="0"/>
              <a:t>Please place cell phones on silent</a:t>
            </a:r>
          </a:p>
          <a:p>
            <a:r>
              <a:rPr lang="en-US" dirty="0"/>
              <a:t>Questions will be addressed at the end of the presentation </a:t>
            </a:r>
          </a:p>
          <a:p>
            <a:r>
              <a:rPr lang="en-US" dirty="0"/>
              <a:t>Please be sure to add your name and company information to the sign in sheet</a:t>
            </a:r>
          </a:p>
        </p:txBody>
      </p:sp>
    </p:spTree>
    <p:extLst>
      <p:ext uri="{BB962C8B-B14F-4D97-AF65-F5344CB8AC3E}">
        <p14:creationId xmlns:p14="http://schemas.microsoft.com/office/powerpoint/2010/main" val="189822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931844"/>
            <a:ext cx="9603275" cy="1049235"/>
          </a:xfrm>
        </p:spPr>
        <p:txBody>
          <a:bodyPr>
            <a:normAutofit/>
          </a:bodyPr>
          <a:lstStyle/>
          <a:p>
            <a:pPr algn="ctr"/>
            <a:r>
              <a:rPr lang="en-US" sz="4400" dirty="0">
                <a:cs typeface="Arial" panose="020B0604020202020204" pitchFamily="34" charset="0"/>
              </a:rPr>
              <a:t>SCHEDULE OF EVENTS</a:t>
            </a:r>
          </a:p>
        </p:txBody>
      </p:sp>
      <p:graphicFrame>
        <p:nvGraphicFramePr>
          <p:cNvPr id="5" name="Table 4">
            <a:extLst>
              <a:ext uri="{FF2B5EF4-FFF2-40B4-BE49-F238E27FC236}">
                <a16:creationId xmlns:a16="http://schemas.microsoft.com/office/drawing/2014/main" id="{9172DA1C-3BDB-D246-8F85-6C7C77B2277C}"/>
              </a:ext>
            </a:extLst>
          </p:cNvPr>
          <p:cNvGraphicFramePr>
            <a:graphicFrameLocks noGrp="1"/>
          </p:cNvGraphicFramePr>
          <p:nvPr>
            <p:extLst>
              <p:ext uri="{D42A27DB-BD31-4B8C-83A1-F6EECF244321}">
                <p14:modId xmlns:p14="http://schemas.microsoft.com/office/powerpoint/2010/main" val="3164574768"/>
              </p:ext>
            </p:extLst>
          </p:nvPr>
        </p:nvGraphicFramePr>
        <p:xfrm>
          <a:off x="2533321" y="2252546"/>
          <a:ext cx="7458172" cy="2832371"/>
        </p:xfrm>
        <a:graphic>
          <a:graphicData uri="http://schemas.openxmlformats.org/drawingml/2006/table">
            <a:tbl>
              <a:tblPr firstRow="1" firstCol="1" bandRow="1"/>
              <a:tblGrid>
                <a:gridCol w="4088036">
                  <a:extLst>
                    <a:ext uri="{9D8B030D-6E8A-4147-A177-3AD203B41FA5}">
                      <a16:colId xmlns:a16="http://schemas.microsoft.com/office/drawing/2014/main" val="2997025087"/>
                    </a:ext>
                  </a:extLst>
                </a:gridCol>
                <a:gridCol w="3370136">
                  <a:extLst>
                    <a:ext uri="{9D8B030D-6E8A-4147-A177-3AD203B41FA5}">
                      <a16:colId xmlns:a16="http://schemas.microsoft.com/office/drawing/2014/main" val="1211345218"/>
                    </a:ext>
                  </a:extLst>
                </a:gridCol>
              </a:tblGrid>
              <a:tr h="533746">
                <a:tc>
                  <a:txBody>
                    <a:bodyPr/>
                    <a:lstStyle/>
                    <a:p>
                      <a:pPr marL="0" marR="0">
                        <a:lnSpc>
                          <a:spcPct val="100000"/>
                        </a:lnSpc>
                        <a:spcAft>
                          <a:spcPts val="0"/>
                        </a:spcAft>
                      </a:pPr>
                      <a:r>
                        <a:rPr lang="en-US" sz="1600" dirty="0">
                          <a:effectLst/>
                          <a:latin typeface="Arial" panose="020B0604020202020204" pitchFamily="34" charset="0"/>
                          <a:ea typeface="Aptos" panose="020B0004020202020204" pitchFamily="34" charset="0"/>
                          <a:cs typeface="Arial" panose="020B0604020202020204" pitchFamily="34" charset="0"/>
                        </a:rPr>
                        <a:t>Submittal of Written Questions Deadline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Aft>
                          <a:spcPts val="0"/>
                        </a:spcAft>
                      </a:pPr>
                      <a:r>
                        <a:rPr lang="en-US" sz="1600" dirty="0">
                          <a:effectLst/>
                          <a:latin typeface="Arial" panose="020B0604020202020204" pitchFamily="34" charset="0"/>
                          <a:ea typeface="Aptos" panose="020B0004020202020204" pitchFamily="34" charset="0"/>
                          <a:cs typeface="Arial" panose="020B0604020202020204" pitchFamily="34" charset="0"/>
                        </a:rPr>
                        <a:t>February 21, 2025, by 3:00 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1983845"/>
                  </a:ext>
                </a:extLst>
              </a:tr>
              <a:tr h="1397637">
                <a:tc>
                  <a:txBody>
                    <a:bodyPr/>
                    <a:lstStyle/>
                    <a:p>
                      <a:pPr marL="0" marR="0">
                        <a:lnSpc>
                          <a:spcPct val="100000"/>
                        </a:lnSpc>
                        <a:spcAft>
                          <a:spcPts val="0"/>
                        </a:spcAft>
                      </a:pPr>
                      <a:r>
                        <a:rPr lang="en-US" sz="1600" dirty="0">
                          <a:effectLst/>
                          <a:latin typeface="Arial" panose="020B0604020202020204" pitchFamily="34" charset="0"/>
                          <a:ea typeface="Aptos" panose="020B0004020202020204" pitchFamily="34" charset="0"/>
                          <a:cs typeface="Arial" panose="020B0604020202020204" pitchFamily="34" charset="0"/>
                        </a:rPr>
                        <a:t>Site Visit – </a:t>
                      </a:r>
                    </a:p>
                    <a:p>
                      <a:pPr marL="0" marR="0">
                        <a:lnSpc>
                          <a:spcPct val="100000"/>
                        </a:lnSpc>
                        <a:spcAft>
                          <a:spcPts val="0"/>
                        </a:spcAft>
                      </a:pPr>
                      <a:r>
                        <a:rPr lang="en-US" sz="1600" dirty="0">
                          <a:effectLst/>
                          <a:latin typeface="Arial" panose="020B0604020202020204" pitchFamily="34" charset="0"/>
                          <a:ea typeface="Aptos" panose="020B0004020202020204" pitchFamily="34" charset="0"/>
                          <a:cs typeface="Arial" panose="020B0604020202020204" pitchFamily="34" charset="0"/>
                        </a:rPr>
                        <a:t>McDowell Place Senior Center</a:t>
                      </a:r>
                    </a:p>
                    <a:p>
                      <a:pPr marL="0" marR="0">
                        <a:lnSpc>
                          <a:spcPct val="100000"/>
                        </a:lnSpc>
                        <a:spcAft>
                          <a:spcPts val="0"/>
                        </a:spcAft>
                      </a:pPr>
                      <a:r>
                        <a:rPr lang="en-US" sz="1600" dirty="0">
                          <a:effectLst/>
                          <a:latin typeface="Arial" panose="020B0604020202020204" pitchFamily="34" charset="0"/>
                          <a:ea typeface="Aptos" panose="020B0004020202020204" pitchFamily="34" charset="0"/>
                          <a:cs typeface="Arial" panose="020B0604020202020204" pitchFamily="34" charset="0"/>
                        </a:rPr>
                        <a:t>1845 E. McDowell Road</a:t>
                      </a:r>
                    </a:p>
                    <a:p>
                      <a:pPr marL="0" marR="0">
                        <a:lnSpc>
                          <a:spcPct val="100000"/>
                        </a:lnSpc>
                        <a:spcAft>
                          <a:spcPts val="0"/>
                        </a:spcAft>
                      </a:pPr>
                      <a:r>
                        <a:rPr lang="en-US" sz="1600" dirty="0">
                          <a:effectLst/>
                          <a:latin typeface="Arial" panose="020B0604020202020204" pitchFamily="34" charset="0"/>
                          <a:ea typeface="Aptos" panose="020B0004020202020204" pitchFamily="34" charset="0"/>
                          <a:cs typeface="Arial" panose="020B0604020202020204" pitchFamily="34" charset="0"/>
                        </a:rPr>
                        <a:t>Phoenix, AZ 85006-3052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Aft>
                          <a:spcPts val="0"/>
                        </a:spcAft>
                      </a:pPr>
                      <a:r>
                        <a:rPr lang="en-US" sz="1600">
                          <a:effectLst/>
                          <a:latin typeface="Arial" panose="020B0604020202020204" pitchFamily="34" charset="0"/>
                          <a:ea typeface="Aptos" panose="020B0004020202020204" pitchFamily="34" charset="0"/>
                          <a:cs typeface="Arial" panose="020B0604020202020204" pitchFamily="34" charset="0"/>
                        </a:rPr>
                        <a:t>February 13, 2025, 2:30 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5222127"/>
                  </a:ext>
                </a:extLst>
              </a:tr>
              <a:tr h="639923">
                <a:tc>
                  <a:txBody>
                    <a:bodyPr/>
                    <a:lstStyle/>
                    <a:p>
                      <a:pPr marL="0" marR="0">
                        <a:lnSpc>
                          <a:spcPct val="100000"/>
                        </a:lnSpc>
                        <a:spcAft>
                          <a:spcPts val="0"/>
                        </a:spcAft>
                      </a:pPr>
                      <a:r>
                        <a:rPr lang="en-US" sz="1600" dirty="0">
                          <a:effectLst/>
                          <a:latin typeface="Arial" panose="020B0604020202020204" pitchFamily="34" charset="0"/>
                          <a:ea typeface="Aptos" panose="020B0004020202020204" pitchFamily="34" charset="0"/>
                          <a:cs typeface="Arial" panose="020B0604020202020204" pitchFamily="34" charset="0"/>
                        </a:rPr>
                        <a:t>Pecos Community Center</a:t>
                      </a:r>
                    </a:p>
                    <a:p>
                      <a:pPr marL="0" marR="0">
                        <a:lnSpc>
                          <a:spcPct val="100000"/>
                        </a:lnSpc>
                        <a:spcAft>
                          <a:spcPts val="0"/>
                        </a:spcAft>
                      </a:pPr>
                      <a:r>
                        <a:rPr lang="en-US" sz="1600" dirty="0">
                          <a:effectLst/>
                          <a:latin typeface="Arial" panose="020B0604020202020204" pitchFamily="34" charset="0"/>
                          <a:ea typeface="Aptos" panose="020B0004020202020204" pitchFamily="34" charset="0"/>
                          <a:cs typeface="Arial" panose="020B0604020202020204" pitchFamily="34" charset="0"/>
                        </a:rPr>
                        <a:t>171010 S. 48</a:t>
                      </a:r>
                      <a:r>
                        <a:rPr lang="en-US" sz="1600" baseline="30000" dirty="0">
                          <a:effectLst/>
                          <a:latin typeface="Arial" panose="020B0604020202020204" pitchFamily="34" charset="0"/>
                          <a:ea typeface="Aptos" panose="020B0004020202020204" pitchFamily="34" charset="0"/>
                          <a:cs typeface="Arial" panose="020B0604020202020204" pitchFamily="34" charset="0"/>
                        </a:rPr>
                        <a:t>th</a:t>
                      </a:r>
                      <a:r>
                        <a:rPr lang="en-US" sz="1600" dirty="0">
                          <a:effectLst/>
                          <a:latin typeface="Arial" panose="020B0604020202020204" pitchFamily="34" charset="0"/>
                          <a:ea typeface="Aptos" panose="020B0004020202020204" pitchFamily="34" charset="0"/>
                          <a:cs typeface="Arial" panose="020B0604020202020204" pitchFamily="34" charset="0"/>
                        </a:rPr>
                        <a:t> Street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Aft>
                          <a:spcPts val="0"/>
                        </a:spcAft>
                      </a:pPr>
                      <a:r>
                        <a:rPr lang="en-US" sz="1600" dirty="0">
                          <a:effectLst/>
                          <a:latin typeface="Arial" panose="020B0604020202020204" pitchFamily="34" charset="0"/>
                          <a:ea typeface="Aptos" panose="020B0004020202020204" pitchFamily="34" charset="0"/>
                          <a:cs typeface="Arial" panose="020B0604020202020204" pitchFamily="34" charset="0"/>
                        </a:rPr>
                        <a:t>February 14, 2025, 9:30 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2825596"/>
                  </a:ext>
                </a:extLst>
              </a:tr>
              <a:tr h="261065">
                <a:tc>
                  <a:txBody>
                    <a:bodyPr/>
                    <a:lstStyle/>
                    <a:p>
                      <a:pPr marL="0" marR="0">
                        <a:lnSpc>
                          <a:spcPct val="100000"/>
                        </a:lnSpc>
                        <a:spcAft>
                          <a:spcPts val="0"/>
                        </a:spcAft>
                      </a:pPr>
                      <a:r>
                        <a:rPr lang="en-US" sz="1600" dirty="0">
                          <a:effectLst/>
                          <a:latin typeface="Arial" panose="020B0604020202020204" pitchFamily="34" charset="0"/>
                          <a:ea typeface="Aptos" panose="020B0004020202020204" pitchFamily="34" charset="0"/>
                          <a:cs typeface="Arial" panose="020B0604020202020204" pitchFamily="34" charset="0"/>
                        </a:rPr>
                        <a:t>Offer Due 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0000"/>
                        </a:lnSpc>
                        <a:spcAft>
                          <a:spcPts val="0"/>
                        </a:spcAft>
                      </a:pPr>
                      <a:r>
                        <a:rPr lang="en-US" sz="1600" dirty="0">
                          <a:effectLst/>
                          <a:latin typeface="Arial" panose="020B0604020202020204" pitchFamily="34" charset="0"/>
                          <a:ea typeface="Aptos" panose="020B0004020202020204" pitchFamily="34" charset="0"/>
                          <a:cs typeface="Arial" panose="020B0604020202020204" pitchFamily="34" charset="0"/>
                        </a:rPr>
                        <a:t>March 14, 2025, 3:00 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2834671"/>
                  </a:ext>
                </a:extLst>
              </a:tr>
            </a:tbl>
          </a:graphicData>
        </a:graphic>
      </p:graphicFrame>
    </p:spTree>
    <p:extLst>
      <p:ext uri="{BB962C8B-B14F-4D97-AF65-F5344CB8AC3E}">
        <p14:creationId xmlns:p14="http://schemas.microsoft.com/office/powerpoint/2010/main" val="313260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1054632"/>
            <a:ext cx="11137899" cy="1049235"/>
          </a:xfrm>
        </p:spPr>
        <p:txBody>
          <a:bodyPr>
            <a:normAutofit/>
          </a:bodyPr>
          <a:lstStyle/>
          <a:p>
            <a:pPr algn="ctr"/>
            <a:r>
              <a:rPr lang="en-US" sz="4400" dirty="0">
                <a:cs typeface="Arial" panose="020B0604020202020204" pitchFamily="34" charset="0"/>
              </a:rPr>
              <a:t>DESCRIPTION – OF NEED</a:t>
            </a:r>
          </a:p>
        </p:txBody>
      </p:sp>
      <p:sp>
        <p:nvSpPr>
          <p:cNvPr id="3" name="Content Placeholder 2"/>
          <p:cNvSpPr>
            <a:spLocks noGrp="1"/>
          </p:cNvSpPr>
          <p:nvPr>
            <p:ph idx="1"/>
          </p:nvPr>
        </p:nvSpPr>
        <p:spPr>
          <a:xfrm>
            <a:off x="584200" y="1805676"/>
            <a:ext cx="10378209" cy="3997692"/>
          </a:xfrm>
        </p:spPr>
        <p:txBody>
          <a:bodyPr>
            <a:normAutofit/>
          </a:bodyPr>
          <a:lstStyle/>
          <a:p>
            <a:pPr>
              <a:lnSpc>
                <a:spcPct val="100000"/>
              </a:lnSpc>
              <a:spcBef>
                <a:spcPts val="0"/>
              </a:spcBef>
              <a:buFont typeface="Wingdings" panose="05000000000000000000" pitchFamily="2" charset="2"/>
              <a:buChar char="§"/>
            </a:pPr>
            <a:endParaRPr lang="en-US" sz="1800" b="0" i="0" u="none" strike="noStrike" baseline="0" dirty="0">
              <a:solidFill>
                <a:srgbClr val="000000"/>
              </a:solidFill>
              <a:latin typeface="Arial" panose="020B0604020202020204" pitchFamily="34" charset="0"/>
            </a:endParaRPr>
          </a:p>
          <a:p>
            <a:pPr>
              <a:lnSpc>
                <a:spcPct val="100000"/>
              </a:lnSpc>
              <a:spcBef>
                <a:spcPts val="0"/>
              </a:spcBef>
              <a:buFont typeface="Wingdings" panose="05000000000000000000" pitchFamily="2" charset="2"/>
              <a:buChar char="§"/>
            </a:pPr>
            <a:r>
              <a:rPr lang="en-US" dirty="0">
                <a:effectLst/>
                <a:latin typeface="Arial" panose="020B0604020202020204" pitchFamily="34" charset="0"/>
                <a:ea typeface="Calibri" panose="020F0502020204030204" pitchFamily="34" charset="0"/>
              </a:rPr>
              <a:t>Phoenix City Charter, the City of Phoenix (City), Human Services Department (HSD), makes funding available to provide for Senior Nutrition Meal Program Services (SNMP), to include meal services at  up to sixteen (16) senior center sites located within the boundaries of the City of Phoenix, and home delivered meal services to persons age sixty (60) and over and adults with disabilities.</a:t>
            </a:r>
          </a:p>
          <a:p>
            <a:pPr>
              <a:lnSpc>
                <a:spcPct val="100000"/>
              </a:lnSpc>
              <a:spcBef>
                <a:spcPts val="0"/>
              </a:spcBef>
              <a:buFont typeface="Wingdings" panose="05000000000000000000" pitchFamily="2" charset="2"/>
              <a:buChar char="§"/>
            </a:pPr>
            <a:endParaRPr lang="en-US" b="0" i="0" u="none" strike="noStrike" baseline="0" dirty="0">
              <a:solidFill>
                <a:srgbClr val="000000"/>
              </a:solidFill>
              <a:latin typeface="Arial" panose="020B0604020202020204" pitchFamily="34" charset="0"/>
            </a:endParaRPr>
          </a:p>
          <a:p>
            <a:pPr>
              <a:lnSpc>
                <a:spcPct val="100000"/>
              </a:lnSpc>
              <a:spcBef>
                <a:spcPts val="0"/>
              </a:spcBef>
              <a:buFont typeface="Wingdings" panose="05000000000000000000" pitchFamily="2" charset="2"/>
              <a:buChar char="§"/>
            </a:pPr>
            <a:r>
              <a:rPr lang="en-US" b="0" i="0" u="none" strike="noStrike" baseline="0" dirty="0">
                <a:solidFill>
                  <a:srgbClr val="000000"/>
                </a:solidFill>
                <a:latin typeface="Arial" panose="020B0604020202020204" pitchFamily="34" charset="0"/>
              </a:rPr>
              <a:t>The City of Phoenix invites sealed offers for </a:t>
            </a:r>
            <a:r>
              <a:rPr lang="en-US" dirty="0">
                <a:solidFill>
                  <a:srgbClr val="000000"/>
                </a:solidFill>
                <a:latin typeface="Arial" panose="020B0604020202020204" pitchFamily="34" charset="0"/>
              </a:rPr>
              <a:t>Senior Nutrition Meal Program </a:t>
            </a:r>
            <a:r>
              <a:rPr lang="en-US" b="0" i="0" u="none" strike="noStrike" baseline="0" dirty="0">
                <a:solidFill>
                  <a:srgbClr val="000000"/>
                </a:solidFill>
                <a:latin typeface="Arial" panose="020B0604020202020204" pitchFamily="34" charset="0"/>
              </a:rPr>
              <a:t>services for a three-year contract, commencing on or about July 1, 2025</a:t>
            </a:r>
            <a:r>
              <a:rPr lang="en-US" dirty="0">
                <a:solidFill>
                  <a:srgbClr val="000000"/>
                </a:solidFill>
                <a:latin typeface="Arial" panose="020B0604020202020204" pitchFamily="34" charset="0"/>
              </a:rPr>
              <a:t>, </a:t>
            </a:r>
            <a:r>
              <a:rPr lang="en-US" b="0" i="0" u="none" strike="noStrike" baseline="0" dirty="0">
                <a:solidFill>
                  <a:srgbClr val="000000"/>
                </a:solidFill>
                <a:latin typeface="Arial" panose="020B0604020202020204" pitchFamily="34" charset="0"/>
              </a:rPr>
              <a:t>with </a:t>
            </a:r>
            <a:r>
              <a:rPr lang="en-US" dirty="0">
                <a:solidFill>
                  <a:srgbClr val="000000"/>
                </a:solidFill>
                <a:latin typeface="Arial" panose="020B0604020202020204" pitchFamily="34" charset="0"/>
              </a:rPr>
              <a:t>two</a:t>
            </a:r>
            <a:r>
              <a:rPr lang="en-US" b="0" i="0" u="none" strike="noStrike" baseline="0" dirty="0">
                <a:solidFill>
                  <a:srgbClr val="000000"/>
                </a:solidFill>
                <a:latin typeface="Arial" panose="020B0604020202020204" pitchFamily="34" charset="0"/>
              </a:rPr>
              <a:t>, one-year, options to extend.</a:t>
            </a:r>
          </a:p>
          <a:p>
            <a:pPr marL="0" indent="0">
              <a:lnSpc>
                <a:spcPct val="100000"/>
              </a:lnSpc>
              <a:spcBef>
                <a:spcPts val="0"/>
              </a:spcBef>
              <a:buNone/>
            </a:pPr>
            <a:endParaRPr lang="en-US" sz="2400" dirty="0">
              <a:cs typeface="Arial" panose="020B0604020202020204" pitchFamily="34" charset="0"/>
            </a:endParaRPr>
          </a:p>
          <a:p>
            <a:pPr marL="0" indent="0">
              <a:lnSpc>
                <a:spcPct val="100000"/>
              </a:lnSpc>
              <a:spcBef>
                <a:spcPts val="0"/>
              </a:spcBef>
              <a:buNone/>
            </a:pPr>
            <a:endParaRPr lang="en-US" sz="2400" dirty="0">
              <a:latin typeface="+mj-lt"/>
              <a:cs typeface="Arial" panose="020B0604020202020204" pitchFamily="34" charset="0"/>
            </a:endParaRPr>
          </a:p>
          <a:p>
            <a:pPr>
              <a:lnSpc>
                <a:spcPct val="100000"/>
              </a:lnSpc>
              <a:spcBef>
                <a:spcPts val="0"/>
              </a:spcBef>
              <a:buFont typeface="Wingdings" panose="05000000000000000000" pitchFamily="2" charset="2"/>
              <a:buChar char="§"/>
            </a:pPr>
            <a:endParaRPr lang="en-US" sz="2400" dirty="0">
              <a:latin typeface="+mj-lt"/>
              <a:cs typeface="Arial" panose="020B0604020202020204" pitchFamily="34" charset="0"/>
            </a:endParaRPr>
          </a:p>
          <a:p>
            <a:pPr>
              <a:lnSpc>
                <a:spcPct val="100000"/>
              </a:lnSpc>
              <a:spcBef>
                <a:spcPts val="0"/>
              </a:spcBef>
              <a:buFont typeface="Wingdings" panose="05000000000000000000" pitchFamily="2" charset="2"/>
              <a:buChar char="§"/>
            </a:pPr>
            <a:endParaRPr lang="en-US" sz="2400" dirty="0">
              <a:latin typeface="+mj-lt"/>
              <a:cs typeface="Arial" panose="020B0604020202020204" pitchFamily="34" charset="0"/>
            </a:endParaRPr>
          </a:p>
          <a:p>
            <a:pPr marL="0" indent="0">
              <a:lnSpc>
                <a:spcPct val="100000"/>
              </a:lnSpc>
              <a:spcBef>
                <a:spcPts val="0"/>
              </a:spcBef>
              <a:buNone/>
            </a:pPr>
            <a:endParaRPr lang="en-US" sz="2400" dirty="0">
              <a:latin typeface="+mj-lt"/>
              <a:cs typeface="Arial" panose="020B0604020202020204" pitchFamily="34" charset="0"/>
            </a:endParaRPr>
          </a:p>
          <a:p>
            <a:pPr marL="0" indent="0">
              <a:lnSpc>
                <a:spcPct val="100000"/>
              </a:lnSpc>
              <a:spcBef>
                <a:spcPts val="0"/>
              </a:spcBef>
              <a:buNone/>
            </a:pPr>
            <a:endParaRPr lang="en-US" sz="2400" dirty="0">
              <a:latin typeface="+mj-lt"/>
              <a:cs typeface="Arial" panose="020B0604020202020204" pitchFamily="34" charset="0"/>
            </a:endParaRPr>
          </a:p>
          <a:p>
            <a:pPr marL="0" indent="0">
              <a:lnSpc>
                <a:spcPct val="100000"/>
              </a:lnSpc>
              <a:spcBef>
                <a:spcPts val="0"/>
              </a:spcBef>
              <a:buNone/>
            </a:pPr>
            <a:endParaRPr lang="en-US" sz="2400" dirty="0">
              <a:latin typeface="+mj-lt"/>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905947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0DE8-E030-40C1-A6AD-BC9F6BA9B5BC}"/>
              </a:ext>
            </a:extLst>
          </p:cNvPr>
          <p:cNvSpPr>
            <a:spLocks noGrp="1"/>
          </p:cNvSpPr>
          <p:nvPr>
            <p:ph type="title"/>
          </p:nvPr>
        </p:nvSpPr>
        <p:spPr>
          <a:xfrm>
            <a:off x="1451579" y="931844"/>
            <a:ext cx="9603275" cy="1049235"/>
          </a:xfrm>
        </p:spPr>
        <p:txBody>
          <a:bodyPr>
            <a:normAutofit/>
          </a:bodyPr>
          <a:lstStyle/>
          <a:p>
            <a:pPr algn="ctr"/>
            <a:r>
              <a:rPr lang="en-US" sz="4400" dirty="0"/>
              <a:t>Minimum qualifications</a:t>
            </a:r>
            <a:endParaRPr lang="en-US" sz="4800" dirty="0"/>
          </a:p>
        </p:txBody>
      </p:sp>
      <p:sp>
        <p:nvSpPr>
          <p:cNvPr id="3" name="Content Placeholder 2">
            <a:extLst>
              <a:ext uri="{FF2B5EF4-FFF2-40B4-BE49-F238E27FC236}">
                <a16:creationId xmlns:a16="http://schemas.microsoft.com/office/drawing/2014/main" id="{ECB7F10A-2619-4ECD-80C8-5F322FCEFB17}"/>
              </a:ext>
            </a:extLst>
          </p:cNvPr>
          <p:cNvSpPr>
            <a:spLocks noGrp="1"/>
          </p:cNvSpPr>
          <p:nvPr>
            <p:ph idx="1"/>
          </p:nvPr>
        </p:nvSpPr>
        <p:spPr>
          <a:xfrm>
            <a:off x="1451579" y="2015732"/>
            <a:ext cx="9603275" cy="3805205"/>
          </a:xfrm>
        </p:spPr>
        <p:txBody>
          <a:bodyPr>
            <a:noAutofit/>
          </a:bodyPr>
          <a:lstStyle/>
          <a:p>
            <a:pPr marL="228600" marR="0" algn="just">
              <a:lnSpc>
                <a:spcPct val="107000"/>
              </a:lnSpc>
              <a:spcAft>
                <a:spcPts val="8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These qualifications are required of the Proposer to be eligible to submit an RFP response. Responses must clearly show compliance to these qualifications. Those that are not clearly responsive may be rejected by the City without further consideration. The Proposer shall: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x-none" sz="1800" kern="1600" dirty="0">
                <a:effectLst/>
                <a:latin typeface="Arial" panose="020B0604020202020204" pitchFamily="34" charset="0"/>
                <a:ea typeface="Times New Roman" panose="02020603050405020304" pitchFamily="18" charset="0"/>
                <a:cs typeface="Arial" panose="020B0604020202020204" pitchFamily="34" charset="0"/>
              </a:rPr>
              <a:t>Have at least </a:t>
            </a:r>
            <a:r>
              <a:rPr lang="en-US" sz="1800" kern="1600" dirty="0">
                <a:effectLst/>
                <a:latin typeface="Arial" panose="020B0604020202020204" pitchFamily="34" charset="0"/>
                <a:ea typeface="Times New Roman" panose="02020603050405020304" pitchFamily="18" charset="0"/>
                <a:cs typeface="Arial" panose="020B0604020202020204" pitchFamily="34" charset="0"/>
              </a:rPr>
              <a:t>five (5)</a:t>
            </a:r>
            <a:r>
              <a:rPr lang="x-none" sz="1800" kern="1600" dirty="0">
                <a:effectLst/>
                <a:latin typeface="Arial" panose="020B0604020202020204" pitchFamily="34" charset="0"/>
                <a:ea typeface="Times New Roman" panose="02020603050405020304" pitchFamily="18" charset="0"/>
                <a:cs typeface="Arial" panose="020B0604020202020204" pitchFamily="34" charset="0"/>
              </a:rPr>
              <a:t> years’ experience </a:t>
            </a:r>
            <a:r>
              <a:rPr lang="en-US" sz="1800" kern="1600" dirty="0">
                <a:effectLst/>
                <a:latin typeface="Arial" panose="020B0604020202020204" pitchFamily="34" charset="0"/>
                <a:ea typeface="Times New Roman" panose="02020603050405020304" pitchFamily="18" charset="0"/>
                <a:cs typeface="Arial" panose="020B0604020202020204" pitchFamily="34" charset="0"/>
              </a:rPr>
              <a:t>conducting</a:t>
            </a:r>
            <a:r>
              <a:rPr lang="x-none" sz="1800" kern="1600" dirty="0">
                <a:effectLst/>
                <a:latin typeface="Arial" panose="020B0604020202020204" pitchFamily="34" charset="0"/>
                <a:ea typeface="Times New Roman" panose="02020603050405020304" pitchFamily="18" charset="0"/>
                <a:cs typeface="Arial" panose="020B0604020202020204" pitchFamily="34" charset="0"/>
              </a:rPr>
              <a:t> </a:t>
            </a:r>
            <a:r>
              <a:rPr lang="en-US" sz="1800" kern="1600" dirty="0">
                <a:effectLst/>
                <a:latin typeface="Arial" panose="020B0604020202020204" pitchFamily="34" charset="0"/>
                <a:ea typeface="Times New Roman" panose="02020603050405020304" pitchFamily="18" charset="0"/>
                <a:cs typeface="Arial" panose="020B0604020202020204" pitchFamily="34" charset="0"/>
              </a:rPr>
              <a:t>meal service programs;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en-US" sz="1800" kern="1600" dirty="0">
                <a:latin typeface="Arial" panose="020B0604020202020204" pitchFamily="34" charset="0"/>
                <a:ea typeface="Times New Roman" panose="02020603050405020304" pitchFamily="18" charset="0"/>
                <a:cs typeface="Arial" panose="020B0604020202020204" pitchFamily="34" charset="0"/>
              </a:rPr>
              <a:t>Meet the licensure and certification requirements as specified in the solicitation document</a:t>
            </a:r>
            <a:r>
              <a:rPr lang="en-US" sz="1800" kern="16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en-US" sz="1800" kern="1600" dirty="0">
                <a:effectLst/>
                <a:latin typeface="Arial" panose="020B0604020202020204" pitchFamily="34" charset="0"/>
                <a:ea typeface="Times New Roman" panose="02020603050405020304" pitchFamily="18" charset="0"/>
                <a:cs typeface="Arial" panose="020B0604020202020204" pitchFamily="34" charset="0"/>
              </a:rPr>
              <a:t>Have the staff and service compacity to meet the solicitation requirements;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135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089EF7-C15F-C8D9-E57D-65B1FD4A71A8}"/>
              </a:ext>
            </a:extLst>
          </p:cNvPr>
          <p:cNvSpPr txBox="1"/>
          <p:nvPr/>
        </p:nvSpPr>
        <p:spPr>
          <a:xfrm>
            <a:off x="591015" y="820401"/>
            <a:ext cx="11407698" cy="2056204"/>
          </a:xfrm>
          <a:prstGeom prst="rect">
            <a:avLst/>
          </a:prstGeom>
          <a:noFill/>
        </p:spPr>
        <p:txBody>
          <a:bodyPr wrap="square">
            <a:spAutoFit/>
          </a:bodyPr>
          <a:lstStyle/>
          <a:p>
            <a:pPr marL="342900" marR="0" lvl="0" indent="-342900" algn="just">
              <a:lnSpc>
                <a:spcPct val="107000"/>
              </a:lnSpc>
              <a:spcAft>
                <a:spcPts val="8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Be able to obtain an endorsement under their General Commercial Liability coverage for sexual abuse and molestation.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Submit all documents required by this RFP.  Proposer must agree that its proposal continues to be valid and irrevocable for 180 calendar days after the Proposal Due Date.</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Respondent must be registered as a business entity with the City of Phoenix and possess a Federal Tax ID, and a Unique Entity Identifier (UEI) number issued by </a:t>
            </a:r>
            <a:r>
              <a:rPr lang="en-US" sz="1800" dirty="0" err="1">
                <a:effectLst/>
                <a:latin typeface="Arial" panose="020B0604020202020204" pitchFamily="34" charset="0"/>
                <a:ea typeface="Calibri" panose="020F0502020204030204" pitchFamily="34" charset="0"/>
              </a:rPr>
              <a:t>Sam.Gov</a:t>
            </a:r>
            <a:r>
              <a:rPr lang="en-US" sz="1800" dirty="0">
                <a:effectLst/>
                <a:latin typeface="Arial" panose="020B0604020202020204" pitchFamily="34" charset="0"/>
                <a:ea typeface="Calibri" panose="020F0502020204030204" pitchFamily="34" charset="0"/>
              </a:rPr>
              <a:t>.</a:t>
            </a:r>
            <a:endParaRPr lang="en-US" sz="1800" dirty="0"/>
          </a:p>
        </p:txBody>
      </p:sp>
    </p:spTree>
    <p:extLst>
      <p:ext uri="{BB962C8B-B14F-4D97-AF65-F5344CB8AC3E}">
        <p14:creationId xmlns:p14="http://schemas.microsoft.com/office/powerpoint/2010/main" val="67952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990A-6643-425D-8975-8FE3A8127E6A}"/>
              </a:ext>
            </a:extLst>
          </p:cNvPr>
          <p:cNvSpPr>
            <a:spLocks noGrp="1"/>
          </p:cNvSpPr>
          <p:nvPr>
            <p:ph type="title"/>
          </p:nvPr>
        </p:nvSpPr>
        <p:spPr/>
        <p:txBody>
          <a:bodyPr>
            <a:normAutofit/>
          </a:bodyPr>
          <a:lstStyle/>
          <a:p>
            <a:br>
              <a:rPr lang="en-US" sz="2800" dirty="0"/>
            </a:br>
            <a:r>
              <a:rPr lang="en-US" sz="2800" dirty="0"/>
              <a:t>Agreement term and contractual relationship</a:t>
            </a:r>
          </a:p>
        </p:txBody>
      </p:sp>
      <p:sp>
        <p:nvSpPr>
          <p:cNvPr id="3" name="Content Placeholder 2">
            <a:extLst>
              <a:ext uri="{FF2B5EF4-FFF2-40B4-BE49-F238E27FC236}">
                <a16:creationId xmlns:a16="http://schemas.microsoft.com/office/drawing/2014/main" id="{119A7957-5D20-4C4B-A1C1-2186F8BF7D03}"/>
              </a:ext>
            </a:extLst>
          </p:cNvPr>
          <p:cNvSpPr>
            <a:spLocks noGrp="1"/>
          </p:cNvSpPr>
          <p:nvPr>
            <p:ph idx="1"/>
          </p:nvPr>
        </p:nvSpPr>
        <p:spPr/>
        <p:txBody>
          <a:bodyPr/>
          <a:lstStyle/>
          <a:p>
            <a:pPr marL="0" indent="0">
              <a:buNone/>
            </a:pPr>
            <a:endParaRPr lang="en-US" dirty="0"/>
          </a:p>
          <a:p>
            <a:r>
              <a:rPr lang="en-US" dirty="0">
                <a:effectLst/>
                <a:latin typeface="Arial" panose="020B0604020202020204" pitchFamily="34" charset="0"/>
                <a:ea typeface="Calibri" panose="020F0502020204030204" pitchFamily="34" charset="0"/>
                <a:cs typeface="Arial" panose="020B0604020202020204" pitchFamily="34" charset="0"/>
              </a:rPr>
              <a:t>The City anticipates a </a:t>
            </a:r>
            <a:r>
              <a:rPr lang="en-US" dirty="0">
                <a:latin typeface="Arial" panose="020B0604020202020204" pitchFamily="34" charset="0"/>
                <a:ea typeface="Calibri" panose="020F0502020204030204" pitchFamily="34" charset="0"/>
                <a:cs typeface="Arial" panose="020B0604020202020204" pitchFamily="34" charset="0"/>
              </a:rPr>
              <a:t>three-year</a:t>
            </a:r>
            <a:r>
              <a:rPr lang="en-US" dirty="0">
                <a:effectLst/>
                <a:latin typeface="Arial" panose="020B0604020202020204" pitchFamily="34" charset="0"/>
                <a:ea typeface="Calibri" panose="020F0502020204030204" pitchFamily="34" charset="0"/>
                <a:cs typeface="Arial" panose="020B0604020202020204" pitchFamily="34" charset="0"/>
              </a:rPr>
              <a:t> term beginning on, or about, July 1, 2025, through June 30, 2028, with two one-year options to extend, for total aggregate term of five years.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43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33" y="573734"/>
            <a:ext cx="11111696" cy="1049235"/>
          </a:xfrm>
        </p:spPr>
        <p:txBody>
          <a:bodyPr>
            <a:noAutofit/>
          </a:bodyPr>
          <a:lstStyle/>
          <a:p>
            <a:pPr algn="ctr"/>
            <a:r>
              <a:rPr lang="en-US" sz="4400" dirty="0"/>
              <a:t>SOLICITATION TRANSPARENCY POLICY</a:t>
            </a:r>
          </a:p>
        </p:txBody>
      </p:sp>
      <p:sp>
        <p:nvSpPr>
          <p:cNvPr id="3" name="Content Placeholder 2"/>
          <p:cNvSpPr>
            <a:spLocks noGrp="1"/>
          </p:cNvSpPr>
          <p:nvPr>
            <p:ph idx="1"/>
          </p:nvPr>
        </p:nvSpPr>
        <p:spPr>
          <a:xfrm>
            <a:off x="154550" y="1899212"/>
            <a:ext cx="12052662" cy="4531433"/>
          </a:xfrm>
        </p:spPr>
        <p:txBody>
          <a:bodyPr>
            <a:normAutofit fontScale="92500"/>
          </a:bodyPr>
          <a:lstStyle/>
          <a:p>
            <a:pPr>
              <a:buFont typeface="Wingdings" panose="05000000000000000000" pitchFamily="2" charset="2"/>
              <a:buChar char="§"/>
            </a:pPr>
            <a:r>
              <a:rPr lang="en-US" sz="2200" dirty="0">
                <a:latin typeface="Arial" panose="020B0604020202020204" pitchFamily="34" charset="0"/>
                <a:cs typeface="Arial" panose="020B0604020202020204" pitchFamily="34" charset="0"/>
              </a:rPr>
              <a:t>Purpose: Refrain respondents and their representatives from direct or indirect contact for the purpose of influencing or biasing a solicitation process with any person who may play a part in the process</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Creates a level playing field for all Offerors</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Protects the integrity of the solicitation process</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Assures an ethical, efficient and effective public procurement process</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Guards against favoritism, fraud and corruption</a:t>
            </a:r>
          </a:p>
          <a:p>
            <a:pPr>
              <a:buFont typeface="Wingdings" panose="05000000000000000000" pitchFamily="2" charset="2"/>
              <a:buChar char="§"/>
            </a:pPr>
            <a:r>
              <a:rPr lang="en-US" sz="2200" dirty="0">
                <a:latin typeface="Arial" panose="020B0604020202020204" pitchFamily="34" charset="0"/>
                <a:cs typeface="Arial" panose="020B0604020202020204" pitchFamily="34" charset="0"/>
              </a:rPr>
              <a:t>The Transparency Policy remains in place until time of award</a:t>
            </a:r>
          </a:p>
          <a:p>
            <a:pPr>
              <a:buFont typeface="Wingdings" panose="05000000000000000000" pitchFamily="2" charset="2"/>
              <a:buChar char="§"/>
            </a:pPr>
            <a:r>
              <a:rPr lang="en-US" sz="2200" dirty="0">
                <a:latin typeface="Arial" panose="020B0604020202020204" pitchFamily="34" charset="0"/>
                <a:cs typeface="Arial" panose="020B0604020202020204" pitchFamily="34" charset="0"/>
              </a:rPr>
              <a:t>All questions in writing to the Procurement Officer at </a:t>
            </a:r>
            <a:r>
              <a:rPr lang="en-US" sz="2200" dirty="0">
                <a:highlight>
                  <a:srgbClr val="FFFF0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hsdprocurement@phoenix.gov</a:t>
            </a:r>
            <a:r>
              <a:rPr lang="en-US" sz="2200" dirty="0">
                <a:highlight>
                  <a:srgbClr val="FFFF00"/>
                </a:highlight>
                <a:latin typeface="Arial" panose="020B0604020202020204" pitchFamily="34" charset="0"/>
                <a:cs typeface="Arial" panose="020B0604020202020204" pitchFamily="34" charset="0"/>
              </a:rPr>
              <a:t> </a:t>
            </a:r>
          </a:p>
          <a:p>
            <a:pPr marL="0" indent="0">
              <a:lnSpc>
                <a:spcPct val="100000"/>
              </a:lnSpc>
              <a:spcBef>
                <a:spcPts val="0"/>
              </a:spcBef>
              <a:buNone/>
            </a:pPr>
            <a:r>
              <a:rPr lang="en-US" sz="3100" b="1" dirty="0">
                <a:latin typeface="Arial" panose="020B0604020202020204" pitchFamily="34" charset="0"/>
                <a:cs typeface="Arial" panose="020B0604020202020204" pitchFamily="34" charset="0"/>
              </a:rPr>
              <a:t>OFFERORS THAT VIOLATE THIS POLICY SHALL BE DISQUALIFIED</a:t>
            </a:r>
          </a:p>
          <a:p>
            <a:pPr marL="0" indent="0">
              <a:lnSpc>
                <a:spcPct val="100000"/>
              </a:lnSpc>
              <a:spcBef>
                <a:spcPts val="0"/>
              </a:spcBef>
              <a:buNone/>
            </a:pPr>
            <a:endParaRPr lang="en-US" sz="2800" dirty="0"/>
          </a:p>
        </p:txBody>
      </p:sp>
    </p:spTree>
    <p:extLst>
      <p:ext uri="{BB962C8B-B14F-4D97-AF65-F5344CB8AC3E}">
        <p14:creationId xmlns:p14="http://schemas.microsoft.com/office/powerpoint/2010/main" val="1074119227"/>
      </p:ext>
    </p:extLst>
  </p:cSld>
  <p:clrMapOvr>
    <a:masterClrMapping/>
  </p:clrMapOvr>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14624</TotalTime>
  <Words>2388</Words>
  <Application>Microsoft Office PowerPoint</Application>
  <PresentationFormat>Widescreen</PresentationFormat>
  <Paragraphs>258</Paragraphs>
  <Slides>27</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Aptos</vt:lpstr>
      <vt:lpstr>Arial</vt:lpstr>
      <vt:lpstr>Calibri</vt:lpstr>
      <vt:lpstr>Gill Sans MT</vt:lpstr>
      <vt:lpstr>Montserrat</vt:lpstr>
      <vt:lpstr>Montserrat-Regular</vt:lpstr>
      <vt:lpstr>Symbol</vt:lpstr>
      <vt:lpstr>Wingdings</vt:lpstr>
      <vt:lpstr>Gallery</vt:lpstr>
      <vt:lpstr>Office Theme</vt:lpstr>
      <vt:lpstr>   PRE-PROPOSAL CONFERENCE and site tour city of phoenix – senior nutrition meal program  RFP-25-SID-0450 </vt:lpstr>
      <vt:lpstr>WELCOME AND INTRODUCTIONS</vt:lpstr>
      <vt:lpstr>reminders</vt:lpstr>
      <vt:lpstr>SCHEDULE OF EVENTS</vt:lpstr>
      <vt:lpstr>DESCRIPTION – OF NEED</vt:lpstr>
      <vt:lpstr>Minimum qualifications</vt:lpstr>
      <vt:lpstr>PowerPoint Presentation</vt:lpstr>
      <vt:lpstr> Agreement term and contractual relationship</vt:lpstr>
      <vt:lpstr>SOLICITATION TRANSPARENCY POLICY</vt:lpstr>
      <vt:lpstr>VENDOR self-REGISTRATION</vt:lpstr>
      <vt:lpstr>Vendor  self-registration  tips</vt:lpstr>
      <vt:lpstr>PowerPoint Presentation</vt:lpstr>
      <vt:lpstr>PowerPoint Presentation</vt:lpstr>
      <vt:lpstr>PowerPoint Presentation</vt:lpstr>
      <vt:lpstr>PowerPoint Presentation</vt:lpstr>
      <vt:lpstr>EXCEPTIONS</vt:lpstr>
      <vt:lpstr>Questions/INQUIRIES</vt:lpstr>
      <vt:lpstr>SOLICITATION ADDENDA</vt:lpstr>
      <vt:lpstr> preparation of offer</vt:lpstr>
      <vt:lpstr>Submission of proposal</vt:lpstr>
      <vt:lpstr>Submission of proposal</vt:lpstr>
      <vt:lpstr>SUBMISSION OF PROPOSAL</vt:lpstr>
      <vt:lpstr> HOW TO SUBMIT ELECTRONICALLY</vt:lpstr>
      <vt:lpstr>EVALUATION Criteria</vt:lpstr>
      <vt:lpstr>Determining responsiveness and responsibility </vt:lpstr>
      <vt:lpstr>REMINDERS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PRE-PROPOSAL CONFERENCE  PROPERTY MANAGEMENT SERVICES AT  2120 N. CENTRAL AVENUE  RFP-19-MSD-34</dc:title>
  <dc:creator>Vanessa Ramirez</dc:creator>
  <cp:lastModifiedBy>Nancy Harrison</cp:lastModifiedBy>
  <cp:revision>130</cp:revision>
  <cp:lastPrinted>2025-02-12T19:00:51Z</cp:lastPrinted>
  <dcterms:created xsi:type="dcterms:W3CDTF">2020-01-31T18:37:06Z</dcterms:created>
  <dcterms:modified xsi:type="dcterms:W3CDTF">2025-02-12T22:48:13Z</dcterms:modified>
</cp:coreProperties>
</file>